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574" autoAdjust="0"/>
    <p:restoredTop sz="94660"/>
  </p:normalViewPr>
  <p:slideViewPr>
    <p:cSldViewPr>
      <p:cViewPr>
        <p:scale>
          <a:sx n="100" d="100"/>
          <a:sy n="100" d="100"/>
        </p:scale>
        <p:origin x="1464" y="41"/>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7"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3/20/2024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4"/>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5"/>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2"/>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0" y="2251499"/>
            <a:ext cx="3636169"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2" y="2251499"/>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0" y="3464562"/>
            <a:ext cx="3636169"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2" y="3464562"/>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1"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2"/>
            <a:ext cx="2707481"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5" y="400474"/>
            <a:ext cx="4600575"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5"/>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3/20/2024</a:t>
            </a:fld>
            <a:endParaRPr lang="en-US"/>
          </a:p>
        </p:txBody>
      </p:sp>
      <p:sp>
        <p:nvSpPr>
          <p:cNvPr id="3" name="Footer Placeholder 2"/>
          <p:cNvSpPr>
            <a:spLocks noGrp="1"/>
          </p:cNvSpPr>
          <p:nvPr>
            <p:ph type="ftr" sz="quarter" idx="3"/>
          </p:nvPr>
        </p:nvSpPr>
        <p:spPr>
          <a:xfrm>
            <a:off x="2811780" y="9411125"/>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5"/>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hyperlink" Target="https://vimeo.com/913996151" TargetMode="External"/><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rcRect l="11396" r="11396"/>
          <a:stretch/>
        </p:blipFill>
        <p:spPr>
          <a:xfrm>
            <a:off x="1457447" y="-19399"/>
            <a:ext cx="6772154" cy="4926891"/>
          </a:xfrm>
          <a:prstGeom prst="rect">
            <a:avLst/>
          </a:prstGeom>
          <a:ln>
            <a:noFill/>
          </a:ln>
          <a:effectLst/>
        </p:spPr>
      </p:pic>
      <p:sp>
        <p:nvSpPr>
          <p:cNvPr id="2" name="Title 1"/>
          <p:cNvSpPr>
            <a:spLocks noGrp="1"/>
          </p:cNvSpPr>
          <p:nvPr>
            <p:ph type="ctrTitle"/>
          </p:nvPr>
        </p:nvSpPr>
        <p:spPr>
          <a:xfrm>
            <a:off x="1457447" y="4191000"/>
            <a:ext cx="6772153" cy="716492"/>
          </a:xfrm>
        </p:spPr>
        <p:txBody>
          <a:bodyPr anchor="ctr">
            <a:noAutofit/>
            <a:scene3d>
              <a:camera prst="orthographicFront"/>
              <a:lightRig rig="soft" dir="t">
                <a:rot lat="0" lon="0" rev="17220000"/>
              </a:lightRig>
            </a:scene3d>
            <a:sp3d prstMaterial="softEdge"/>
          </a:bodyPr>
          <a:lstStyle/>
          <a:p>
            <a:pPr algn="l"/>
            <a:r>
              <a:rPr lang="en-US" sz="20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28 Santee Lakes Court</a:t>
            </a:r>
            <a:br>
              <a:rPr lang="en-US" sz="20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Santee Lakes | </a:t>
            </a:r>
            <a:r>
              <a:rPr lang="en-US" sz="1600" cap="none" dirty="0" err="1">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Elloree</a:t>
            </a:r>
            <a:r>
              <a:rPr lang="en-US"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SC 29047 | MLS# 24004111 | $384,900</a:t>
            </a:r>
          </a:p>
        </p:txBody>
      </p:sp>
      <p:sp>
        <p:nvSpPr>
          <p:cNvPr id="17" name="Rectangle 16"/>
          <p:cNvSpPr/>
          <p:nvPr/>
        </p:nvSpPr>
        <p:spPr>
          <a:xfrm>
            <a:off x="2546985" y="8981182"/>
            <a:ext cx="3137694" cy="1077218"/>
          </a:xfrm>
          <a:prstGeom prst="rect">
            <a:avLst/>
          </a:prstGeom>
        </p:spPr>
        <p:txBody>
          <a:bodyPr wrap="square">
            <a:spAutoFit/>
          </a:bodyPr>
          <a:lstStyle/>
          <a:p>
            <a:pPr algn="ctr"/>
            <a:r>
              <a:rPr lang="en-US" dirty="0">
                <a:latin typeface="Trebuchet MS" panose="020B0603020202020204" pitchFamily="34" charset="0"/>
              </a:rPr>
              <a:t>Brandon Ray</a:t>
            </a:r>
          </a:p>
          <a:p>
            <a:pPr algn="ctr"/>
            <a:endParaRPr lang="en-US" sz="1100" dirty="0">
              <a:latin typeface="Trebuchet MS" panose="020B0603020202020204" pitchFamily="34" charset="0"/>
            </a:endParaRPr>
          </a:p>
          <a:p>
            <a:pPr algn="ctr"/>
            <a:r>
              <a:rPr lang="en-US" sz="1100" dirty="0">
                <a:latin typeface="Trebuchet MS" panose="020B0603020202020204" pitchFamily="34" charset="0"/>
              </a:rPr>
              <a:t>(843) 499-1928</a:t>
            </a:r>
          </a:p>
          <a:p>
            <a:pPr algn="ctr"/>
            <a:r>
              <a:rPr lang="en-US" sz="1100" dirty="0">
                <a:latin typeface="Trebuchet MS" panose="020B0603020202020204" pitchFamily="34" charset="0"/>
              </a:rPr>
              <a:t>brandon.ray@carolinaone.com</a:t>
            </a:r>
          </a:p>
          <a:p>
            <a:pPr algn="ctr"/>
            <a:r>
              <a:rPr lang="en-US" sz="1100" dirty="0">
                <a:latin typeface="Trebuchet MS" panose="020B0603020202020204" pitchFamily="34" charset="0"/>
              </a:rPr>
              <a:t>www.therightrayhome.com</a:t>
            </a:r>
          </a:p>
        </p:txBody>
      </p:sp>
      <p:grpSp>
        <p:nvGrpSpPr>
          <p:cNvPr id="23" name="Group 22"/>
          <p:cNvGrpSpPr/>
          <p:nvPr/>
        </p:nvGrpSpPr>
        <p:grpSpPr>
          <a:xfrm>
            <a:off x="115895" y="9087178"/>
            <a:ext cx="1139811" cy="865227"/>
            <a:chOff x="161012" y="8996026"/>
            <a:chExt cx="1139811" cy="865227"/>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408" y="8996026"/>
              <a:ext cx="665018" cy="457200"/>
            </a:xfrm>
            <a:prstGeom prst="rect">
              <a:avLst/>
            </a:prstGeom>
          </p:spPr>
        </p:pic>
        <p:sp>
          <p:nvSpPr>
            <p:cNvPr id="18" name="Rectangle 17"/>
            <p:cNvSpPr/>
            <p:nvPr/>
          </p:nvSpPr>
          <p:spPr>
            <a:xfrm>
              <a:off x="161012" y="9491921"/>
              <a:ext cx="1139811" cy="369332"/>
            </a:xfrm>
            <a:prstGeom prst="rect">
              <a:avLst/>
            </a:prstGeom>
          </p:spPr>
          <p:txBody>
            <a:bodyPr wrap="square">
              <a:spAutoFit/>
            </a:bodyPr>
            <a:lstStyle/>
            <a:p>
              <a:pPr algn="ctr"/>
              <a:r>
                <a:rPr lang="en-US" sz="600" dirty="0">
                  <a:latin typeface="Trebuchet MS" panose="020B0603020202020204" pitchFamily="34" charset="0"/>
                </a:rPr>
                <a:t>Carolina One Real Estate</a:t>
              </a:r>
            </a:p>
            <a:p>
              <a:pPr algn="ctr"/>
              <a:r>
                <a:rPr lang="en-US" sz="600" dirty="0">
                  <a:latin typeface="Trebuchet MS" panose="020B0603020202020204" pitchFamily="34" charset="0"/>
                </a:rPr>
                <a:t>900 N Main St</a:t>
              </a:r>
            </a:p>
            <a:p>
              <a:pPr algn="ctr"/>
              <a:r>
                <a:rPr lang="en-US" sz="600" dirty="0">
                  <a:latin typeface="Trebuchet MS" panose="020B0603020202020204" pitchFamily="34" charset="0"/>
                </a:rPr>
                <a:t>Summerville, SC 29483</a:t>
              </a:r>
            </a:p>
          </p:txBody>
        </p:sp>
      </p:grpSp>
      <p:sp>
        <p:nvSpPr>
          <p:cNvPr id="21" name="Rectangle 20"/>
          <p:cNvSpPr/>
          <p:nvPr/>
        </p:nvSpPr>
        <p:spPr>
          <a:xfrm>
            <a:off x="8429224" y="3067464"/>
            <a:ext cx="2539041" cy="1015663"/>
          </a:xfrm>
          <a:prstGeom prst="rect">
            <a:avLst/>
          </a:prstGeom>
          <a:noFill/>
          <a:effectLst/>
        </p:spPr>
        <p:txBody>
          <a:bodyPr wrap="square">
            <a:spAutoFit/>
          </a:bodyPr>
          <a:lstStyle/>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Open House</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Wednesday, 7/20</a:t>
            </a:r>
          </a:p>
          <a:p>
            <a:r>
              <a:rPr lang="en-US" b="1" i="1" dirty="0">
                <a:ln w="3175">
                  <a:solidFill>
                    <a:schemeClr val="tx1"/>
                  </a:solidFill>
                </a:ln>
                <a:solidFill>
                  <a:schemeClr val="bg1"/>
                </a:solidFill>
                <a:effectLst>
                  <a:outerShdw blurRad="38100" dist="38100" dir="2700000" algn="tl">
                    <a:srgbClr val="000000">
                      <a:alpha val="43137"/>
                    </a:srgbClr>
                  </a:outerShdw>
                </a:effectLst>
                <a:latin typeface="Trajan Pro" pitchFamily="18" charset="0"/>
              </a:rPr>
              <a:t>3-5PM</a:t>
            </a:r>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0" y="4991365"/>
            <a:ext cx="1371600" cy="914400"/>
          </a:xfrm>
          <a:prstGeom prst="rect">
            <a:avLst/>
          </a:prstGeom>
          <a:ln>
            <a:noFill/>
          </a:ln>
          <a:effectLst/>
        </p:spPr>
      </p:pic>
      <p:pic>
        <p:nvPicPr>
          <p:cNvPr id="26" name="Picture 25"/>
          <p:cNvPicPr>
            <a:picLocks noChangeAspect="1"/>
          </p:cNvPicPr>
          <p:nvPr/>
        </p:nvPicPr>
        <p:blipFill rotWithShape="1">
          <a:blip r:embed="rId5" cstate="print">
            <a:extLst>
              <a:ext uri="{28A0092B-C50C-407E-A947-70E740481C1C}">
                <a14:useLocalDpi xmlns:a14="http://schemas.microsoft.com/office/drawing/2010/main" val="0"/>
              </a:ext>
            </a:extLst>
          </a:blip>
          <a:srcRect l="9362" r="6382"/>
          <a:stretch/>
        </p:blipFill>
        <p:spPr>
          <a:xfrm>
            <a:off x="0" y="0"/>
            <a:ext cx="1371600" cy="914400"/>
          </a:xfrm>
          <a:prstGeom prst="rect">
            <a:avLst/>
          </a:prstGeom>
          <a:ln>
            <a:noFill/>
          </a:ln>
          <a:effectLst/>
        </p:spPr>
      </p:pic>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446" y="1996546"/>
            <a:ext cx="1370707" cy="914400"/>
          </a:xfrm>
          <a:prstGeom prst="rect">
            <a:avLst/>
          </a:prstGeom>
          <a:ln>
            <a:noFill/>
          </a:ln>
          <a:effectLst/>
        </p:spPr>
      </p:pic>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446" y="998571"/>
            <a:ext cx="1370706" cy="913804"/>
          </a:xfrm>
          <a:prstGeom prst="rect">
            <a:avLst/>
          </a:prstGeom>
          <a:ln>
            <a:noFill/>
          </a:ln>
          <a:effectLst/>
        </p:spPr>
      </p:pic>
      <p:sp>
        <p:nvSpPr>
          <p:cNvPr id="5" name="Rectangle 4"/>
          <p:cNvSpPr/>
          <p:nvPr/>
        </p:nvSpPr>
        <p:spPr>
          <a:xfrm>
            <a:off x="1457448" y="0"/>
            <a:ext cx="6772152" cy="646331"/>
          </a:xfrm>
          <a:prstGeom prst="rect">
            <a:avLst/>
          </a:prstGeom>
        </p:spPr>
        <p:txBody>
          <a:bodyPr wrap="square">
            <a:spAutoFit/>
          </a:bodyPr>
          <a:lstStyle/>
          <a:p>
            <a:pPr algn="ctr"/>
            <a:r>
              <a:rPr lang="en-US" sz="1800" b="1" i="1" dirty="0">
                <a:ln w="3175">
                  <a:solidFill>
                    <a:schemeClr val="tx1"/>
                  </a:solidFill>
                </a:ln>
                <a:solidFill>
                  <a:schemeClr val="bg1"/>
                </a:solidFill>
                <a:effectLst>
                  <a:outerShdw blurRad="38100" dist="38100" dir="2700000" algn="tl">
                    <a:srgbClr val="000000">
                      <a:alpha val="43137"/>
                    </a:srgbClr>
                  </a:outerShdw>
                </a:effectLst>
                <a:latin typeface="Trajan Pro" panose="02020502050506020301" pitchFamily="18" charset="0"/>
              </a:rPr>
              <a:t>Your Clients Dream Home Awaits!</a:t>
            </a:r>
          </a:p>
          <a:p>
            <a:pPr algn="ctr"/>
            <a:r>
              <a:rPr lang="en-US" sz="1800" b="1" i="1" dirty="0">
                <a:ln w="3175">
                  <a:solidFill>
                    <a:schemeClr val="tx1"/>
                  </a:solidFill>
                </a:ln>
                <a:solidFill>
                  <a:schemeClr val="bg1"/>
                </a:solidFill>
                <a:effectLst>
                  <a:outerShdw blurRad="38100" dist="38100" dir="2700000" algn="tl">
                    <a:srgbClr val="000000">
                      <a:alpha val="43137"/>
                    </a:srgbClr>
                  </a:outerShdw>
                </a:effectLst>
                <a:latin typeface="Trajan Pro" panose="02020502050506020301" pitchFamily="18" charset="0"/>
              </a:rPr>
              <a:t>Act Fast Before It's Gone!</a:t>
            </a:r>
          </a:p>
        </p:txBody>
      </p:sp>
      <p:pic>
        <p:nvPicPr>
          <p:cNvPr id="11" name="Picture 10"/>
          <p:cNvPicPr>
            <a:picLocks noChangeAspect="1"/>
          </p:cNvPicPr>
          <p:nvPr/>
        </p:nvPicPr>
        <p:blipFill rotWithShape="1">
          <a:blip r:embed="rId8" cstate="print">
            <a:extLst>
              <a:ext uri="{28A0092B-C50C-407E-A947-70E740481C1C}">
                <a14:useLocalDpi xmlns:a14="http://schemas.microsoft.com/office/drawing/2010/main" val="0"/>
              </a:ext>
            </a:extLst>
          </a:blip>
          <a:srcRect l="8069" r="14086"/>
          <a:stretch/>
        </p:blipFill>
        <p:spPr>
          <a:xfrm>
            <a:off x="6809509" y="9030587"/>
            <a:ext cx="1066800" cy="978408"/>
          </a:xfrm>
          <a:prstGeom prst="rect">
            <a:avLst/>
          </a:prstGeom>
        </p:spPr>
      </p:pic>
      <p:pic>
        <p:nvPicPr>
          <p:cNvPr id="27" name="Picture 26"/>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5358" y="3996664"/>
            <a:ext cx="1360884" cy="907256"/>
          </a:xfrm>
          <a:prstGeom prst="rect">
            <a:avLst/>
          </a:prstGeom>
          <a:ln>
            <a:noFill/>
          </a:ln>
          <a:effectLst/>
        </p:spPr>
      </p:pic>
      <p:pic>
        <p:nvPicPr>
          <p:cNvPr id="30" name="Picture 29"/>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0" y="7035671"/>
            <a:ext cx="1371600" cy="914400"/>
          </a:xfrm>
          <a:prstGeom prst="rect">
            <a:avLst/>
          </a:prstGeom>
          <a:ln>
            <a:noFill/>
          </a:ln>
          <a:effectLst/>
        </p:spPr>
      </p:pic>
      <p:pic>
        <p:nvPicPr>
          <p:cNvPr id="32" name="Picture 31"/>
          <p:cNvPicPr>
            <a:picLocks noChangeAspect="1"/>
          </p:cNvPicPr>
          <p:nvPr/>
        </p:nvPicPr>
        <p:blipFill rotWithShape="1">
          <a:blip r:embed="rId11" cstate="print">
            <a:extLst>
              <a:ext uri="{28A0092B-C50C-407E-A947-70E740481C1C}">
                <a14:useLocalDpi xmlns:a14="http://schemas.microsoft.com/office/drawing/2010/main" val="0"/>
              </a:ext>
            </a:extLst>
          </a:blip>
          <a:srcRect l="5009" r="11391"/>
          <a:stretch/>
        </p:blipFill>
        <p:spPr>
          <a:xfrm>
            <a:off x="5358" y="8057824"/>
            <a:ext cx="1371600" cy="921600"/>
          </a:xfrm>
          <a:prstGeom prst="rect">
            <a:avLst/>
          </a:prstGeom>
          <a:ln>
            <a:noFill/>
          </a:ln>
          <a:effectLst/>
        </p:spPr>
      </p:pic>
      <p:pic>
        <p:nvPicPr>
          <p:cNvPr id="20" name="Picture 19">
            <a:extLst>
              <a:ext uri="{FF2B5EF4-FFF2-40B4-BE49-F238E27FC236}">
                <a16:creationId xmlns:a16="http://schemas.microsoft.com/office/drawing/2014/main" id="{8655F83D-A36D-4128-BF05-2A4E47B52BC5}"/>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0" y="6013518"/>
            <a:ext cx="1371600" cy="914400"/>
          </a:xfrm>
          <a:prstGeom prst="rect">
            <a:avLst/>
          </a:prstGeom>
          <a:ln>
            <a:noFill/>
          </a:ln>
          <a:effectLst/>
        </p:spPr>
      </p:pic>
      <p:sp>
        <p:nvSpPr>
          <p:cNvPr id="3" name="Subtitle 2"/>
          <p:cNvSpPr>
            <a:spLocks noGrp="1"/>
          </p:cNvSpPr>
          <p:nvPr>
            <p:ph type="subTitle" idx="1"/>
          </p:nvPr>
        </p:nvSpPr>
        <p:spPr>
          <a:xfrm>
            <a:off x="1457447" y="4907493"/>
            <a:ext cx="6772154" cy="3993092"/>
          </a:xfrm>
        </p:spPr>
        <p:txBody>
          <a:bodyPr anchor="ctr">
            <a:noAutofit/>
          </a:bodyPr>
          <a:lstStyle/>
          <a:p>
            <a:r>
              <a:rPr lang="en-US" sz="920" dirty="0">
                <a:latin typeface="Trebuchet MS" panose="020B0603020202020204" pitchFamily="34" charset="0"/>
              </a:rPr>
              <a:t>Welcome to this charming cape cod-style home located in the desirable Santee Lakes neighborhood. Situated on a spacious 1.47-acre lot, this property offers the perfect blend of country comfort and convenient amenities. With 3 large bedrooms, including a first-floor primary suite, and 2.5 bathrooms, this home is designed for comfortable living. As you approach the property, you'll be immediately drawn to the beautiful exterior featuring a large full front porch, a side entry 2-car attached garage, and meticulously cared-for mature landscaping, including peach trees and magnolia trees. The attention to detail is evident from the moment you arrive. Step inside and you'll be greeted by a beautiful foyer adorned with </a:t>
            </a:r>
            <a:r>
              <a:rPr lang="en-US" sz="920" dirty="0" err="1">
                <a:latin typeface="Trebuchet MS" panose="020B0603020202020204" pitchFamily="34" charset="0"/>
              </a:rPr>
              <a:t>Brazillian</a:t>
            </a:r>
            <a:r>
              <a:rPr lang="en-US" sz="920" dirty="0">
                <a:latin typeface="Trebuchet MS" panose="020B0603020202020204" pitchFamily="34" charset="0"/>
              </a:rPr>
              <a:t> cherry floors that extend through the hall entrance and dining room. The dining room is spacious and can accommodate a large table and hutch, making it ideal for hosting dinner parties and special gatherings.</a:t>
            </a:r>
          </a:p>
          <a:p>
            <a:r>
              <a:rPr lang="en-US" sz="920" dirty="0">
                <a:latin typeface="Trebuchet MS" panose="020B0603020202020204" pitchFamily="34" charset="0"/>
              </a:rPr>
              <a:t>The main living area has an open concept design, allowing for seamless views from the kitchen to the rest of the space. The kitchen offers ample cabinet storage, under cabinet lighting, quartz countertops, and stainless steel appliances, including a GE slide-in stove with air fryer and a GE dishwasher. The kitchen island provides the perfect space for meal preparation and entertaining.</a:t>
            </a:r>
          </a:p>
          <a:p>
            <a:r>
              <a:rPr lang="en-US" sz="920" dirty="0">
                <a:latin typeface="Trebuchet MS" panose="020B0603020202020204" pitchFamily="34" charset="0"/>
              </a:rPr>
              <a:t>Off the kitchen area, a sliding glass door leads out to a large outdoor deck, offering stunning views of the beautiful mature trees surrounding the property. This outdoor deck is perfect for hosting outdoor gatherings or simply enjoying the peaceful serenity of the surroundings. With 1.47 acres of land, there is plenty of outdoor space to explore and enjoy.</a:t>
            </a:r>
          </a:p>
          <a:p>
            <a:r>
              <a:rPr lang="en-US" sz="920" dirty="0">
                <a:latin typeface="Trebuchet MS" panose="020B0603020202020204" pitchFamily="34" charset="0"/>
              </a:rPr>
              <a:t>The first-floor primary suite is a true retreat, there is ample space for arranging bedroom furniture, dual closets, and your own private </a:t>
            </a:r>
            <a:r>
              <a:rPr lang="en-US" sz="920" dirty="0" err="1">
                <a:latin typeface="Trebuchet MS" panose="020B0603020202020204" pitchFamily="34" charset="0"/>
              </a:rPr>
              <a:t>en</a:t>
            </a:r>
            <a:r>
              <a:rPr lang="en-US" sz="920" dirty="0">
                <a:latin typeface="Trebuchet MS" panose="020B0603020202020204" pitchFamily="34" charset="0"/>
              </a:rPr>
              <a:t>-suite. The </a:t>
            </a:r>
            <a:r>
              <a:rPr lang="en-US" sz="920" dirty="0" err="1">
                <a:latin typeface="Trebuchet MS" panose="020B0603020202020204" pitchFamily="34" charset="0"/>
              </a:rPr>
              <a:t>en</a:t>
            </a:r>
            <a:r>
              <a:rPr lang="en-US" sz="920" dirty="0">
                <a:latin typeface="Trebuchet MS" panose="020B0603020202020204" pitchFamily="34" charset="0"/>
              </a:rPr>
              <a:t>-suite features ceramic floors, a large soaking bath, a glass door shower, and a dual sink vanity, providing a luxurious and convenient space for relaxation. Two additional generously sized bedrooms share a full bathroom with ceramic floors and a tub/shower combo, ensuring comfort and convenience for all.</a:t>
            </a:r>
          </a:p>
          <a:p>
            <a:r>
              <a:rPr lang="en-US" sz="920" dirty="0">
                <a:latin typeface="Trebuchet MS" panose="020B0603020202020204" pitchFamily="34" charset="0"/>
              </a:rPr>
              <a:t>Enjoy the best of both worlds with this home, embracing the country comfort while still being in close proximity to many amenities, including Lake Marion, golf courses, Poplar Creek public boat landing, fishing spots, restaurants, and shopping options. Don't miss the opportunity to make this exceptional property your own. Schedule your showing today and start envisioning the peaceful and comfortable lifestyle that awaits you in this beautiful Santee Lakes home.</a:t>
            </a:r>
          </a:p>
          <a:p>
            <a:endParaRPr lang="en-US" sz="920" dirty="0">
              <a:latin typeface="Trebuchet MS" panose="020B0603020202020204" pitchFamily="34" charset="0"/>
              <a:hlinkClick r:id="rId13"/>
            </a:endParaRPr>
          </a:p>
          <a:p>
            <a:r>
              <a:rPr lang="en-US" sz="920" dirty="0">
                <a:latin typeface="Trebuchet MS" panose="020B0603020202020204" pitchFamily="34" charset="0"/>
                <a:hlinkClick r:id="rId13"/>
              </a:rPr>
              <a:t>Enjoy a video tour!</a:t>
            </a:r>
            <a:endParaRPr lang="en-US" sz="920" dirty="0">
              <a:latin typeface="Trebuchet MS" panose="020B0603020202020204" pitchFamily="34" charset="0"/>
            </a:endParaRPr>
          </a:p>
        </p:txBody>
      </p:sp>
      <p:pic>
        <p:nvPicPr>
          <p:cNvPr id="22" name="Picture 21">
            <a:extLst>
              <a:ext uri="{FF2B5EF4-FFF2-40B4-BE49-F238E27FC236}">
                <a16:creationId xmlns:a16="http://schemas.microsoft.com/office/drawing/2014/main" id="{E663D299-70E4-584F-6F7D-2BB15B6CD47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0" y="2994819"/>
            <a:ext cx="1371600" cy="914400"/>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531</Words>
  <Application>Microsoft Office PowerPoint</Application>
  <PresentationFormat>Custom</PresentationFormat>
  <Paragraphs>21</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Book Antiqua</vt:lpstr>
      <vt:lpstr>Lucida Sans</vt:lpstr>
      <vt:lpstr>Trajan Pro</vt:lpstr>
      <vt:lpstr>Trebuchet MS</vt:lpstr>
      <vt:lpstr>Wingdings</vt:lpstr>
      <vt:lpstr>Wingdings 2</vt:lpstr>
      <vt:lpstr>Wingdings 3</vt:lpstr>
      <vt:lpstr>Apex</vt:lpstr>
      <vt:lpstr>28 Santee Lakes Court Santee Lakes | Elloree, SC 29047 | MLS# 24004111 | $384,900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2024-03-20T19:00:43Z</dcterms:modified>
</cp:coreProperties>
</file>