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25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8571" y="0"/>
            <a:ext cx="6183827" cy="4637870"/>
          </a:xfrm>
          <a:prstGeom prst="rect">
            <a:avLst/>
          </a:prstGeom>
          <a:ln>
            <a:noFill/>
          </a:ln>
          <a:effectLst>
            <a:softEdge rad="112500"/>
          </a:effectLst>
        </p:spPr>
      </p:pic>
      <p:sp>
        <p:nvSpPr>
          <p:cNvPr id="2" name="Title 1"/>
          <p:cNvSpPr>
            <a:spLocks noGrp="1"/>
          </p:cNvSpPr>
          <p:nvPr>
            <p:ph type="ctrTitle"/>
          </p:nvPr>
        </p:nvSpPr>
        <p:spPr>
          <a:xfrm>
            <a:off x="1588570" y="4571152"/>
            <a:ext cx="6183829" cy="1113491"/>
          </a:xfrm>
        </p:spPr>
        <p:txBody>
          <a:bodyPr anchor="ctr">
            <a:noAutofit/>
          </a:bodyPr>
          <a:lstStyle/>
          <a:p>
            <a:r>
              <a:rPr lang="en-US" sz="2800" b="1" dirty="0">
                <a:solidFill>
                  <a:srgbClr val="FFFFFF"/>
                </a:solidFill>
                <a:effectLst>
                  <a:outerShdw blurRad="38100" dist="38100" dir="2700000" algn="tl">
                    <a:srgbClr val="000000">
                      <a:alpha val="43137"/>
                    </a:srgbClr>
                  </a:outerShdw>
                </a:effectLst>
                <a:latin typeface="Cambria" panose="02040503050406030204" pitchFamily="18" charset="0"/>
              </a:rPr>
              <a:t>2904 </a:t>
            </a:r>
            <a:r>
              <a:rPr lang="en-US" sz="2800" b="1" dirty="0" err="1">
                <a:solidFill>
                  <a:srgbClr val="FFFFFF"/>
                </a:solidFill>
                <a:effectLst>
                  <a:outerShdw blurRad="38100" dist="38100" dir="2700000" algn="tl">
                    <a:srgbClr val="000000">
                      <a:alpha val="43137"/>
                    </a:srgbClr>
                  </a:outerShdw>
                </a:effectLst>
                <a:latin typeface="Cambria" panose="02040503050406030204" pitchFamily="18" charset="0"/>
              </a:rPr>
              <a:t>Thornrose</a:t>
            </a:r>
            <a:r>
              <a:rPr lang="en-US" sz="2800" b="1" dirty="0">
                <a:solidFill>
                  <a:srgbClr val="FFFFFF"/>
                </a:solidFill>
                <a:effectLst>
                  <a:outerShdw blurRad="38100" dist="38100" dir="2700000" algn="tl">
                    <a:srgbClr val="000000">
                      <a:alpha val="43137"/>
                    </a:srgbClr>
                  </a:outerShdw>
                </a:effectLst>
                <a:latin typeface="Cambria" panose="02040503050406030204" pitchFamily="18" charset="0"/>
              </a:rPr>
              <a:t> Lane</a:t>
            </a:r>
            <a: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Planters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Pointe ~ Mount </a:t>
            </a: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Pleasant, SC 29466</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16010244 ~ $</a:t>
            </a: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459,000</a:t>
            </a:r>
            <a:endParaRPr lang="en-US" sz="16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588570" y="5641000"/>
            <a:ext cx="6183828" cy="2358516"/>
          </a:xfrm>
        </p:spPr>
        <p:txBody>
          <a:bodyPr anchor="ctr">
            <a:noAutofit/>
          </a:bodyPr>
          <a:lstStyle/>
          <a:p>
            <a:r>
              <a:rPr lang="en-US" sz="1400" dirty="0">
                <a:solidFill>
                  <a:schemeClr val="tx2">
                    <a:lumMod val="50000"/>
                  </a:schemeClr>
                </a:solidFill>
                <a:latin typeface="Cambria" panose="02040503050406030204" pitchFamily="18" charset="0"/>
              </a:rPr>
              <a:t>Visit this Family Friendly Neighborhood! Newly refinished, beautiful hardwood floors. New carpet. Fresh neutral paint throughout entire home. This home is vacant and ready for you to make it your own! 2900 </a:t>
            </a:r>
            <a:r>
              <a:rPr lang="en-US" sz="1400" dirty="0" err="1">
                <a:solidFill>
                  <a:schemeClr val="tx2">
                    <a:lumMod val="50000"/>
                  </a:schemeClr>
                </a:solidFill>
                <a:latin typeface="Cambria" panose="02040503050406030204" pitchFamily="18" charset="0"/>
              </a:rPr>
              <a:t>sq.ft</a:t>
            </a:r>
            <a:r>
              <a:rPr lang="en-US" sz="1400" dirty="0">
                <a:solidFill>
                  <a:schemeClr val="tx2">
                    <a:lumMod val="50000"/>
                  </a:schemeClr>
                </a:solidFill>
                <a:latin typeface="Cambria" panose="02040503050406030204" pitchFamily="18" charset="0"/>
              </a:rPr>
              <a:t>. open floor plan with five bedrooms and three and a half bathrooms is perfect </a:t>
            </a:r>
            <a:r>
              <a:rPr lang="en-US" sz="1400" dirty="0" err="1">
                <a:solidFill>
                  <a:schemeClr val="tx2">
                    <a:lumMod val="50000"/>
                  </a:schemeClr>
                </a:solidFill>
                <a:latin typeface="Cambria" panose="02040503050406030204" pitchFamily="18" charset="0"/>
              </a:rPr>
              <a:t>Lowcountry</a:t>
            </a:r>
            <a:r>
              <a:rPr lang="en-US" sz="1400" dirty="0">
                <a:solidFill>
                  <a:schemeClr val="tx2">
                    <a:lumMod val="50000"/>
                  </a:schemeClr>
                </a:solidFill>
                <a:latin typeface="Cambria" panose="02040503050406030204" pitchFamily="18" charset="0"/>
              </a:rPr>
              <a:t> Living. Situated on a large cul-de-sac lot, the elevated screened porch overlooks a private</a:t>
            </a:r>
            <a:r>
              <a:rPr lang="en-US" sz="1400" dirty="0" smtClean="0">
                <a:solidFill>
                  <a:schemeClr val="tx2">
                    <a:lumMod val="50000"/>
                  </a:schemeClr>
                </a:solidFill>
                <a:latin typeface="Cambria" panose="02040503050406030204" pitchFamily="18" charset="0"/>
              </a:rPr>
              <a:t>, fenced </a:t>
            </a:r>
            <a:r>
              <a:rPr lang="en-US" sz="1400" dirty="0">
                <a:solidFill>
                  <a:schemeClr val="tx2">
                    <a:lumMod val="50000"/>
                  </a:schemeClr>
                </a:solidFill>
                <a:latin typeface="Cambria" panose="02040503050406030204" pitchFamily="18" charset="0"/>
              </a:rPr>
              <a:t>wooded back yard complete with the convenience of an installed irrigation system. The family room is open to the eat-in kitchen featuring all stainless appliances, Cherry Cabinetry complete with </a:t>
            </a:r>
            <a:r>
              <a:rPr lang="en-US" sz="1400" dirty="0" err="1">
                <a:solidFill>
                  <a:schemeClr val="tx2">
                    <a:lumMod val="50000"/>
                  </a:schemeClr>
                </a:solidFill>
                <a:latin typeface="Cambria" panose="02040503050406030204" pitchFamily="18" charset="0"/>
              </a:rPr>
              <a:t>underlighting</a:t>
            </a:r>
            <a:r>
              <a:rPr lang="en-US" sz="1400" dirty="0">
                <a:solidFill>
                  <a:schemeClr val="tx2">
                    <a:lumMod val="50000"/>
                  </a:schemeClr>
                </a:solidFill>
                <a:latin typeface="Cambria" panose="02040503050406030204" pitchFamily="18" charset="0"/>
              </a:rPr>
              <a:t> and </a:t>
            </a:r>
            <a:r>
              <a:rPr lang="en-US" sz="1400" dirty="0" err="1">
                <a:solidFill>
                  <a:schemeClr val="tx2">
                    <a:lumMod val="50000"/>
                  </a:schemeClr>
                </a:solidFill>
                <a:latin typeface="Cambria" panose="02040503050406030204" pitchFamily="18" charset="0"/>
              </a:rPr>
              <a:t>Silestone</a:t>
            </a:r>
            <a:r>
              <a:rPr lang="en-US" sz="1400" dirty="0">
                <a:solidFill>
                  <a:schemeClr val="tx2">
                    <a:lumMod val="50000"/>
                  </a:schemeClr>
                </a:solidFill>
                <a:latin typeface="Cambria" panose="02040503050406030204" pitchFamily="18" charset="0"/>
              </a:rPr>
              <a:t> Marble Countertops. Formal Dining Room as well as Separate Office Space with French Doors. Dual masters (one down) and three additional bedrooms upstairs. Top Rated Schools.</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142788"/>
            <a:ext cx="1426464" cy="1069848"/>
          </a:xfrm>
          <a:prstGeom prst="rect">
            <a:avLst/>
          </a:prstGeom>
          <a:ln>
            <a:noFill/>
          </a:ln>
          <a:effectLst>
            <a:softEdge rad="112500"/>
          </a:effectLst>
        </p:spPr>
      </p:pic>
      <p:sp>
        <p:nvSpPr>
          <p:cNvPr id="20" name="Rectangle 19"/>
          <p:cNvSpPr/>
          <p:nvPr/>
        </p:nvSpPr>
        <p:spPr>
          <a:xfrm>
            <a:off x="1588570" y="238780"/>
            <a:ext cx="6183828" cy="523220"/>
          </a:xfrm>
          <a:prstGeom prst="rect">
            <a:avLst/>
          </a:prstGeom>
        </p:spPr>
        <p:txBody>
          <a:bodyPr wrap="square">
            <a:spAutoFit/>
          </a:bodyPr>
          <a:lstStyle/>
          <a:p>
            <a:pPr algn="ctr"/>
            <a:r>
              <a:rPr lang="en-US" sz="2800" i="1" dirty="0">
                <a:solidFill>
                  <a:schemeClr val="tx2">
                    <a:lumMod val="50000"/>
                  </a:schemeClr>
                </a:solidFill>
                <a:effectLst>
                  <a:outerShdw blurRad="38100" dist="38100" dir="2700000" algn="tl">
                    <a:srgbClr val="000000">
                      <a:alpha val="75000"/>
                    </a:srgbClr>
                  </a:outerShdw>
                </a:effectLst>
                <a:latin typeface="Cambria" panose="02040503050406030204" pitchFamily="18" charset="0"/>
              </a:rPr>
              <a:t>Immaculate and Move-In Ready</a:t>
            </a:r>
          </a:p>
        </p:txBody>
      </p:sp>
      <p:sp>
        <p:nvSpPr>
          <p:cNvPr id="18" name="Rectangle 17"/>
          <p:cNvSpPr/>
          <p:nvPr/>
        </p:nvSpPr>
        <p:spPr>
          <a:xfrm>
            <a:off x="1588570" y="9144000"/>
            <a:ext cx="4597347" cy="723275"/>
          </a:xfrm>
          <a:prstGeom prst="rect">
            <a:avLst/>
          </a:prstGeom>
        </p:spPr>
        <p:txBody>
          <a:bodyPr wrap="square" anchor="ctr">
            <a:spAutoFit/>
          </a:bodyPr>
          <a:lstStyle/>
          <a:p>
            <a:pPr algn="ctr"/>
            <a:r>
              <a:rPr lang="en-US" sz="1100" b="1" dirty="0">
                <a:solidFill>
                  <a:schemeClr val="tx2">
                    <a:lumMod val="50000"/>
                  </a:schemeClr>
                </a:solidFill>
                <a:latin typeface="Cambria" panose="02040503050406030204" pitchFamily="18" charset="0"/>
              </a:rPr>
              <a:t>Sandra </a:t>
            </a:r>
            <a:r>
              <a:rPr lang="en-US" sz="1100" b="1" dirty="0" smtClean="0">
                <a:solidFill>
                  <a:schemeClr val="tx2">
                    <a:lumMod val="50000"/>
                  </a:schemeClr>
                </a:solidFill>
                <a:latin typeface="Cambria" panose="02040503050406030204" pitchFamily="18" charset="0"/>
              </a:rPr>
              <a:t>McLoone</a:t>
            </a:r>
          </a:p>
          <a:p>
            <a:pPr algn="ctr"/>
            <a:r>
              <a:rPr lang="pt-BR" sz="1000" dirty="0">
                <a:solidFill>
                  <a:schemeClr val="tx2">
                    <a:lumMod val="50000"/>
                  </a:schemeClr>
                </a:solidFill>
                <a:latin typeface="Cambria" panose="02040503050406030204" pitchFamily="18" charset="0"/>
              </a:rPr>
              <a:t>O (843) 856-8800 | C (843) 276-4849</a:t>
            </a:r>
          </a:p>
          <a:p>
            <a:pPr algn="ctr"/>
            <a:r>
              <a:rPr lang="pt-BR" sz="1000" dirty="0">
                <a:solidFill>
                  <a:schemeClr val="tx2">
                    <a:lumMod val="50000"/>
                  </a:schemeClr>
                </a:solidFill>
                <a:latin typeface="Cambria" panose="02040503050406030204" pitchFamily="18" charset="0"/>
              </a:rPr>
              <a:t>sandra.mcloone@cbunited.com</a:t>
            </a:r>
          </a:p>
          <a:p>
            <a:pPr algn="ctr"/>
            <a:r>
              <a:rPr lang="pt-BR" sz="1000" dirty="0">
                <a:solidFill>
                  <a:schemeClr val="tx2">
                    <a:lumMod val="50000"/>
                  </a:schemeClr>
                </a:solidFill>
                <a:latin typeface="Cambria" panose="02040503050406030204" pitchFamily="18" charset="0"/>
              </a:rPr>
              <a:t>www.YourLowcountryHomeSearch.com</a:t>
            </a:r>
            <a:endParaRPr lang="en-US" sz="7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6455" y="9314284"/>
            <a:ext cx="667512" cy="382707"/>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1426464" cy="1069848"/>
          </a:xfrm>
          <a:prstGeom prst="rect">
            <a:avLst/>
          </a:prstGeom>
          <a:ln>
            <a:noFill/>
          </a:ln>
          <a:effectLst>
            <a:softEdge rad="112500"/>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2285576"/>
            <a:ext cx="1426464" cy="1069848"/>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75056" y="7999516"/>
            <a:ext cx="1424377" cy="1068283"/>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 y="7999516"/>
            <a:ext cx="1426464" cy="1069848"/>
          </a:xfrm>
          <a:prstGeom prst="rect">
            <a:avLst/>
          </a:prstGeom>
          <a:ln>
            <a:noFill/>
          </a:ln>
          <a:effectLst>
            <a:softEdge rad="112500"/>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48023" y="7999516"/>
            <a:ext cx="1424377" cy="1068283"/>
          </a:xfrm>
          <a:prstGeom prst="rect">
            <a:avLst/>
          </a:prstGeom>
          <a:ln>
            <a:noFill/>
          </a:ln>
          <a:effectLst>
            <a:softEdge rad="112500"/>
          </a:effectLst>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88572" y="7999516"/>
            <a:ext cx="1424377" cy="1068283"/>
          </a:xfrm>
          <a:prstGeom prst="rect">
            <a:avLst/>
          </a:prstGeom>
          <a:ln>
            <a:noFill/>
          </a:ln>
          <a:effectLst>
            <a:softEdge rad="112500"/>
          </a:effectLst>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4571152"/>
            <a:ext cx="1426464" cy="1069848"/>
          </a:xfrm>
          <a:prstGeom prst="rect">
            <a:avLst/>
          </a:prstGeom>
          <a:ln>
            <a:noFill/>
          </a:ln>
          <a:effectLst>
            <a:softEdge rad="112500"/>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3428364"/>
            <a:ext cx="1426464" cy="1069848"/>
          </a:xfrm>
          <a:prstGeom prst="rect">
            <a:avLst/>
          </a:prstGeom>
          <a:ln>
            <a:noFill/>
          </a:ln>
          <a:effectLst>
            <a:softEdge rad="112500"/>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5713940"/>
            <a:ext cx="1426464" cy="1069848"/>
          </a:xfrm>
          <a:prstGeom prst="rect">
            <a:avLst/>
          </a:prstGeom>
          <a:ln>
            <a:noFill/>
          </a:ln>
          <a:effectLst>
            <a:softEdge rad="112500"/>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 y="6856728"/>
            <a:ext cx="1426464" cy="1069848"/>
          </a:xfrm>
          <a:prstGeom prst="rect">
            <a:avLst/>
          </a:prstGeom>
          <a:ln>
            <a:noFill/>
          </a:ln>
          <a:effectLst>
            <a:softEdge rad="112500"/>
          </a:effectLst>
        </p:spPr>
      </p:pic>
      <p:sp>
        <p:nvSpPr>
          <p:cNvPr id="31" name="Rectangle 30"/>
          <p:cNvSpPr/>
          <p:nvPr/>
        </p:nvSpPr>
        <p:spPr>
          <a:xfrm>
            <a:off x="7374917" y="365647"/>
            <a:ext cx="6183828" cy="338554"/>
          </a:xfrm>
          <a:prstGeom prst="rect">
            <a:avLst/>
          </a:prstGeom>
        </p:spPr>
        <p:txBody>
          <a:bodyPr wrap="square">
            <a:spAutoFit/>
          </a:bodyPr>
          <a:lstStyle/>
          <a:p>
            <a:pPr algn="ctr"/>
            <a:r>
              <a:rPr lang="en-US" sz="1600" i="1" dirty="0">
                <a:solidFill>
                  <a:srgbClr val="FFFF00"/>
                </a:solidFill>
                <a:effectLst>
                  <a:outerShdw blurRad="38100" dist="38100" dir="2700000" algn="tl">
                    <a:srgbClr val="000000">
                      <a:alpha val="75000"/>
                    </a:srgbClr>
                  </a:outerShdw>
                </a:effectLst>
                <a:latin typeface="Cambria" panose="02040503050406030204" pitchFamily="18" charset="0"/>
              </a:rPr>
              <a:t>Immaculate and Move-In Ready</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61540" y="7999516"/>
            <a:ext cx="1424377" cy="1068282"/>
          </a:xfrm>
          <a:prstGeom prst="rect">
            <a:avLst/>
          </a:prstGeom>
          <a:ln>
            <a:noFill/>
          </a:ln>
          <a:effectLst>
            <a:softEdge rad="112500"/>
          </a:effectLst>
        </p:spPr>
      </p:pic>
      <p:sp>
        <p:nvSpPr>
          <p:cNvPr id="6" name="Rectangle 5"/>
          <p:cNvSpPr/>
          <p:nvPr/>
        </p:nvSpPr>
        <p:spPr>
          <a:xfrm>
            <a:off x="0" y="9829800"/>
            <a:ext cx="7772400" cy="215444"/>
          </a:xfrm>
          <a:prstGeom prst="rect">
            <a:avLst/>
          </a:prstGeom>
        </p:spPr>
        <p:txBody>
          <a:bodyPr wrap="square">
            <a:spAutoFit/>
          </a:bodyPr>
          <a:lstStyle/>
          <a:p>
            <a:pPr algn="ctr"/>
            <a:r>
              <a:rPr lang="pt-BR" sz="800" dirty="0">
                <a:solidFill>
                  <a:schemeClr val="accent1"/>
                </a:solidFill>
                <a:latin typeface="Cambria" panose="02040503050406030204" pitchFamily="18" charset="0"/>
              </a:rPr>
              <a:t>Coldwell Banker United, REALTORS | 1127 Queensborough Blvd. 103 | Mt Pleasant, SC 29464</a:t>
            </a:r>
            <a:endParaRPr lang="en-US" sz="100" dirty="0">
              <a:solidFill>
                <a:schemeClr val="accent1"/>
              </a:solidFill>
              <a:latin typeface="Cambria" panose="02040503050406030204" pitchFamily="18" charset="0"/>
            </a:endParaRPr>
          </a:p>
        </p:txBody>
      </p:sp>
      <p:pic>
        <p:nvPicPr>
          <p:cNvPr id="1026" name="Picture 2" descr="http://photos.flexmls.com/chs/20160513012828269119000000.jp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367865" y="9185597"/>
            <a:ext cx="690734" cy="64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TotalTime>
  <Words>182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2904 Thornrose Lane Planters Pointe ~ Mount Pleasant, SC 29466 MLS# 16010244 ~ $459,000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22</cp:revision>
  <dcterms:created xsi:type="dcterms:W3CDTF">2006-08-16T00:00:00Z</dcterms:created>
  <dcterms:modified xsi:type="dcterms:W3CDTF">2016-05-24T19:57:51Z</dcterms:modified>
</cp:coreProperties>
</file>