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6"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5" d="100"/>
          <a:sy n="55" d="100"/>
        </p:scale>
        <p:origin x="2664" y="72"/>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57250" y="1496484"/>
            <a:ext cx="5143500" cy="3183467"/>
          </a:xfrm>
        </p:spPr>
        <p:txBody>
          <a:bodyPr anchor="b"/>
          <a:lstStyle>
            <a:lvl1pPr algn="ctr">
              <a:defRPr sz="3375"/>
            </a:lvl1pPr>
          </a:lstStyle>
          <a:p>
            <a:r>
              <a:rPr lang="en-US"/>
              <a:t>Click to edit Master title style</a:t>
            </a:r>
          </a:p>
        </p:txBody>
      </p:sp>
      <p:sp>
        <p:nvSpPr>
          <p:cNvPr id="3" name="Subtitle 2"/>
          <p:cNvSpPr>
            <a:spLocks noGrp="1"/>
          </p:cNvSpPr>
          <p:nvPr>
            <p:ph type="subTitle" idx="1"/>
          </p:nvPr>
        </p:nvSpPr>
        <p:spPr>
          <a:xfrm>
            <a:off x="857250" y="4802717"/>
            <a:ext cx="5143500" cy="2207683"/>
          </a:xfrm>
        </p:spPr>
        <p:txBody>
          <a:bodyPr/>
          <a:lstStyle>
            <a:lvl1pPr marL="0" indent="0" algn="ctr">
              <a:buNone/>
              <a:defRPr sz="1350"/>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75880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11964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6" y="486834"/>
            <a:ext cx="1478756" cy="77491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71487" y="486834"/>
            <a:ext cx="4350544" cy="77491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54666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676442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2"/>
            <a:ext cx="5915025" cy="3803649"/>
          </a:xfrm>
        </p:spPr>
        <p:txBody>
          <a:bodyPr anchor="b"/>
          <a:lstStyle>
            <a:lvl1pPr>
              <a:defRPr sz="3375"/>
            </a:lvl1pPr>
          </a:lstStyle>
          <a:p>
            <a:r>
              <a:rPr lang="en-US"/>
              <a:t>Click to edit Master title style</a:t>
            </a:r>
          </a:p>
        </p:txBody>
      </p:sp>
      <p:sp>
        <p:nvSpPr>
          <p:cNvPr id="3" name="Text Placeholder 2"/>
          <p:cNvSpPr>
            <a:spLocks noGrp="1"/>
          </p:cNvSpPr>
          <p:nvPr>
            <p:ph type="body" idx="1"/>
          </p:nvPr>
        </p:nvSpPr>
        <p:spPr>
          <a:xfrm>
            <a:off x="467916" y="6119285"/>
            <a:ext cx="5915025" cy="2000249"/>
          </a:xfrm>
        </p:spPr>
        <p:txBody>
          <a:bodyPr/>
          <a:lstStyle>
            <a:lvl1pPr marL="0" indent="0">
              <a:buNone/>
              <a:defRPr sz="1350">
                <a:solidFill>
                  <a:schemeClr val="tx1">
                    <a:tint val="75000"/>
                  </a:schemeClr>
                </a:solidFill>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849112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71488"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71863" y="2434167"/>
            <a:ext cx="2914650" cy="5801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1221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4"/>
            <a:ext cx="5915025" cy="1767417"/>
          </a:xfrm>
        </p:spPr>
        <p:txBody>
          <a:bodyPr/>
          <a:lstStyle/>
          <a:p>
            <a:r>
              <a:rPr lang="en-US"/>
              <a:t>Click to edit Master title style</a:t>
            </a:r>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350" b="1"/>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4090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123651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7931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Content Placeholder 2"/>
          <p:cNvSpPr>
            <a:spLocks noGrp="1"/>
          </p:cNvSpPr>
          <p:nvPr>
            <p:ph idx="1"/>
          </p:nvPr>
        </p:nvSpPr>
        <p:spPr>
          <a:xfrm>
            <a:off x="2915543" y="1316567"/>
            <a:ext cx="3471863" cy="6498167"/>
          </a:xfrm>
        </p:spPr>
        <p:txBody>
          <a:bodyPr/>
          <a:lstStyle>
            <a:lvl1pPr>
              <a:defRPr sz="1800"/>
            </a:lvl1pPr>
            <a:lvl2pPr>
              <a:defRPr sz="1575"/>
            </a:lvl2pPr>
            <a:lvl3pPr>
              <a:defRPr sz="1350"/>
            </a:lvl3pPr>
            <a:lvl4pPr>
              <a:defRPr sz="1125"/>
            </a:lvl4pPr>
            <a:lvl5pPr>
              <a:defRPr sz="1125"/>
            </a:lvl5pPr>
            <a:lvl6pPr>
              <a:defRPr sz="1125"/>
            </a:lvl6pPr>
            <a:lvl7pPr>
              <a:defRPr sz="1125"/>
            </a:lvl7pPr>
            <a:lvl8pPr>
              <a:defRPr sz="1125"/>
            </a:lvl8pPr>
            <a:lvl9pPr>
              <a:defRPr sz="1125"/>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041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3" cy="2133600"/>
          </a:xfrm>
        </p:spPr>
        <p:txBody>
          <a:bodyPr anchor="b"/>
          <a:lstStyle>
            <a:lvl1pPr>
              <a:defRPr sz="1800"/>
            </a:lvl1pPr>
          </a:lstStyle>
          <a:p>
            <a:r>
              <a:rPr lang="en-US"/>
              <a:t>Click to edit Master title style</a:t>
            </a:r>
          </a:p>
        </p:txBody>
      </p:sp>
      <p:sp>
        <p:nvSpPr>
          <p:cNvPr id="3" name="Picture Placeholder 2"/>
          <p:cNvSpPr>
            <a:spLocks noGrp="1"/>
          </p:cNvSpPr>
          <p:nvPr>
            <p:ph type="pic" idx="1"/>
          </p:nvPr>
        </p:nvSpPr>
        <p:spPr>
          <a:xfrm>
            <a:off x="2915543" y="1316567"/>
            <a:ext cx="3471863" cy="6498167"/>
          </a:xfrm>
        </p:spPr>
        <p:txBody>
          <a:bodyPr/>
          <a:lstStyle>
            <a:lvl1pPr marL="0" indent="0">
              <a:buNone/>
              <a:defRPr sz="1800"/>
            </a:lvl1pPr>
            <a:lvl2pPr marL="257175" indent="0">
              <a:buNone/>
              <a:defRPr sz="1575"/>
            </a:lvl2pPr>
            <a:lvl3pPr marL="514350" indent="0">
              <a:buNone/>
              <a:defRPr sz="1350"/>
            </a:lvl3pPr>
            <a:lvl4pPr marL="771525" indent="0">
              <a:buNone/>
              <a:defRPr sz="1125"/>
            </a:lvl4pPr>
            <a:lvl5pPr marL="1028700" indent="0">
              <a:buNone/>
              <a:defRPr sz="1125"/>
            </a:lvl5pPr>
            <a:lvl6pPr marL="1285875" indent="0">
              <a:buNone/>
              <a:defRPr sz="1125"/>
            </a:lvl6pPr>
            <a:lvl7pPr marL="1543050" indent="0">
              <a:buNone/>
              <a:defRPr sz="1125"/>
            </a:lvl7pPr>
            <a:lvl8pPr marL="1800225" indent="0">
              <a:buNone/>
              <a:defRPr sz="1125"/>
            </a:lvl8pPr>
            <a:lvl9pPr marL="2057400" indent="0">
              <a:buNone/>
              <a:defRPr sz="1125"/>
            </a:lvl9pPr>
          </a:lstStyle>
          <a:p>
            <a:endParaRPr lang="en-US"/>
          </a:p>
        </p:txBody>
      </p:sp>
      <p:sp>
        <p:nvSpPr>
          <p:cNvPr id="4" name="Text Placeholder 3"/>
          <p:cNvSpPr>
            <a:spLocks noGrp="1"/>
          </p:cNvSpPr>
          <p:nvPr>
            <p:ph type="body" sz="half" idx="2"/>
          </p:nvPr>
        </p:nvSpPr>
        <p:spPr>
          <a:xfrm>
            <a:off x="472381" y="2743200"/>
            <a:ext cx="2211883" cy="5082117"/>
          </a:xfrm>
        </p:spPr>
        <p:txBody>
          <a:bodyPr/>
          <a:lstStyle>
            <a:lvl1pPr marL="0" indent="0">
              <a:buNone/>
              <a:defRPr sz="900"/>
            </a:lvl1pPr>
            <a:lvl2pPr marL="257175" indent="0">
              <a:buNone/>
              <a:defRPr sz="788"/>
            </a:lvl2pPr>
            <a:lvl3pPr marL="514350" indent="0">
              <a:buNone/>
              <a:defRPr sz="675"/>
            </a:lvl3pPr>
            <a:lvl4pPr marL="771525" indent="0">
              <a:buNone/>
              <a:defRPr sz="563"/>
            </a:lvl4pPr>
            <a:lvl5pPr marL="1028700" indent="0">
              <a:buNone/>
              <a:defRPr sz="563"/>
            </a:lvl5pPr>
            <a:lvl6pPr marL="1285875" indent="0">
              <a:buNone/>
              <a:defRPr sz="563"/>
            </a:lvl6pPr>
            <a:lvl7pPr marL="1543050" indent="0">
              <a:buNone/>
              <a:defRPr sz="563"/>
            </a:lvl7pPr>
            <a:lvl8pPr marL="1800225" indent="0">
              <a:buNone/>
              <a:defRPr sz="563"/>
            </a:lvl8pPr>
            <a:lvl9pPr marL="2057400" indent="0">
              <a:buNone/>
              <a:defRPr sz="563"/>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2645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4"/>
            <a:ext cx="5915025" cy="176741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71488" y="8475134"/>
            <a:ext cx="1543050" cy="486833"/>
          </a:xfrm>
          <a:prstGeom prst="rect">
            <a:avLst/>
          </a:prstGeom>
        </p:spPr>
        <p:txBody>
          <a:bodyPr vert="horz" lIns="91440" tIns="45720" rIns="91440" bIns="45720" rtlCol="0" anchor="ctr"/>
          <a:lstStyle>
            <a:lvl1pPr algn="l">
              <a:defRPr sz="675">
                <a:solidFill>
                  <a:schemeClr val="tx1">
                    <a:tint val="75000"/>
                  </a:schemeClr>
                </a:solidFill>
              </a:defRPr>
            </a:lvl1pPr>
          </a:lstStyle>
          <a:p>
            <a:fld id="{1D8BD707-D9CF-40AE-B4C6-C98DA3205C09}" type="datetimeFigureOut">
              <a:rPr lang="en-US" smtClean="0"/>
              <a:pPr/>
              <a:t>9/8/2018</a:t>
            </a:fld>
            <a:endParaRPr lang="en-US"/>
          </a:p>
        </p:txBody>
      </p:sp>
      <p:sp>
        <p:nvSpPr>
          <p:cNvPr id="5" name="Footer Placeholder 4"/>
          <p:cNvSpPr>
            <a:spLocks noGrp="1"/>
          </p:cNvSpPr>
          <p:nvPr>
            <p:ph type="ftr" sz="quarter" idx="3"/>
          </p:nvPr>
        </p:nvSpPr>
        <p:spPr>
          <a:xfrm>
            <a:off x="2271713" y="8475134"/>
            <a:ext cx="2314575" cy="486833"/>
          </a:xfrm>
          <a:prstGeom prst="rect">
            <a:avLst/>
          </a:prstGeom>
        </p:spPr>
        <p:txBody>
          <a:bodyPr vert="horz" lIns="91440" tIns="45720" rIns="91440" bIns="45720" rtlCol="0" anchor="ctr"/>
          <a:lstStyle>
            <a:lvl1pPr algn="ctr">
              <a:defRPr sz="67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4"/>
            <a:ext cx="1543050" cy="486833"/>
          </a:xfrm>
          <a:prstGeom prst="rect">
            <a:avLst/>
          </a:prstGeom>
        </p:spPr>
        <p:txBody>
          <a:bodyPr vert="horz" lIns="91440" tIns="45720" rIns="91440" bIns="45720" rtlCol="0" anchor="ctr"/>
          <a:lstStyle>
            <a:lvl1pPr algn="r">
              <a:defRPr sz="675">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1745767488"/>
      </p:ext>
    </p:extLst>
  </p:cSld>
  <p:clrMap bg1="lt1" tx1="dk1" bg2="lt2" tx2="dk2" accent1="accent1" accent2="accent2" accent3="accent3" accent4="accent4" accent5="accent5" accent6="accent6" hlink="hlink" folHlink="folHlink"/>
  <p:sldLayoutIdLst>
    <p:sldLayoutId id="2147483707" r:id="rId1"/>
    <p:sldLayoutId id="2147483708" r:id="rId2"/>
    <p:sldLayoutId id="2147483709" r:id="rId3"/>
    <p:sldLayoutId id="2147483710" r:id="rId4"/>
    <p:sldLayoutId id="2147483711" r:id="rId5"/>
    <p:sldLayoutId id="2147483712" r:id="rId6"/>
    <p:sldLayoutId id="2147483713" r:id="rId7"/>
    <p:sldLayoutId id="2147483714" r:id="rId8"/>
    <p:sldLayoutId id="2147483715" r:id="rId9"/>
    <p:sldLayoutId id="2147483716" r:id="rId10"/>
    <p:sldLayoutId id="2147483717" r:id="rId11"/>
  </p:sldLayoutIdLst>
  <p:txStyles>
    <p:titleStyle>
      <a:lvl1pPr algn="l" defTabSz="514350" rtl="0" eaLnBrk="1" latinLnBrk="0" hangingPunct="1">
        <a:lnSpc>
          <a:spcPct val="90000"/>
        </a:lnSpc>
        <a:spcBef>
          <a:spcPct val="0"/>
        </a:spcBef>
        <a:buNone/>
        <a:defRPr sz="2475" kern="1200">
          <a:solidFill>
            <a:schemeClr val="tx1"/>
          </a:solidFill>
          <a:latin typeface="+mj-lt"/>
          <a:ea typeface="+mj-ea"/>
          <a:cs typeface="+mj-cs"/>
        </a:defRPr>
      </a:lvl1pPr>
    </p:titleStyle>
    <p:bodyStyle>
      <a:lvl1pPr marL="128588" indent="-128588" algn="l" defTabSz="514350" rtl="0" eaLnBrk="1" latinLnBrk="0" hangingPunct="1">
        <a:lnSpc>
          <a:spcPct val="90000"/>
        </a:lnSpc>
        <a:spcBef>
          <a:spcPts val="563"/>
        </a:spcBef>
        <a:buFont typeface="Arial" panose="020B0604020202020204" pitchFamily="34" charset="0"/>
        <a:buChar char="•"/>
        <a:defRPr sz="1575" kern="1200">
          <a:solidFill>
            <a:schemeClr val="tx1"/>
          </a:solidFill>
          <a:latin typeface="+mn-lt"/>
          <a:ea typeface="+mn-ea"/>
          <a:cs typeface="+mn-cs"/>
        </a:defRPr>
      </a:lvl1pPr>
      <a:lvl2pPr marL="385763" indent="-128588" algn="l" defTabSz="514350" rtl="0" eaLnBrk="1" latinLnBrk="0" hangingPunct="1">
        <a:lnSpc>
          <a:spcPct val="90000"/>
        </a:lnSpc>
        <a:spcBef>
          <a:spcPts val="281"/>
        </a:spcBef>
        <a:buFont typeface="Arial" panose="020B0604020202020204" pitchFamily="34" charset="0"/>
        <a:buChar char="•"/>
        <a:defRPr sz="1350" kern="1200">
          <a:solidFill>
            <a:schemeClr val="tx1"/>
          </a:solidFill>
          <a:latin typeface="+mn-lt"/>
          <a:ea typeface="+mn-ea"/>
          <a:cs typeface="+mn-cs"/>
        </a:defRPr>
      </a:lvl2pPr>
      <a:lvl3pPr marL="642938" indent="-128588" algn="l" defTabSz="514350" rtl="0" eaLnBrk="1" latinLnBrk="0" hangingPunct="1">
        <a:lnSpc>
          <a:spcPct val="90000"/>
        </a:lnSpc>
        <a:spcBef>
          <a:spcPts val="281"/>
        </a:spcBef>
        <a:buFont typeface="Arial" panose="020B0604020202020204" pitchFamily="34" charset="0"/>
        <a:buChar char="•"/>
        <a:defRPr sz="1125" kern="1200">
          <a:solidFill>
            <a:schemeClr val="tx1"/>
          </a:solidFill>
          <a:latin typeface="+mn-lt"/>
          <a:ea typeface="+mn-ea"/>
          <a:cs typeface="+mn-cs"/>
        </a:defRPr>
      </a:lvl3pPr>
      <a:lvl4pPr marL="9001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4pPr>
      <a:lvl5pPr marL="11572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5pPr>
      <a:lvl6pPr marL="141446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6pPr>
      <a:lvl7pPr marL="167163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7pPr>
      <a:lvl8pPr marL="1928813"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8pPr>
      <a:lvl9pPr marL="2185988" indent="-128588" algn="l" defTabSz="514350" rtl="0" eaLnBrk="1" latinLnBrk="0" hangingPunct="1">
        <a:lnSpc>
          <a:spcPct val="90000"/>
        </a:lnSpc>
        <a:spcBef>
          <a:spcPts val="281"/>
        </a:spcBef>
        <a:buFont typeface="Arial" panose="020B0604020202020204" pitchFamily="34" charset="0"/>
        <a:buChar char="•"/>
        <a:defRPr sz="1013"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676" y="4733417"/>
            <a:ext cx="5195246" cy="3609609"/>
          </a:xfrm>
        </p:spPr>
        <p:txBody>
          <a:bodyPr anchor="ctr">
            <a:noAutofit/>
          </a:bodyPr>
          <a:lstStyle/>
          <a:p>
            <a:pPr algn="l"/>
            <a:r>
              <a:rPr lang="en-US" sz="1400" dirty="0">
                <a:solidFill>
                  <a:schemeClr val="tx2"/>
                </a:solidFill>
                <a:latin typeface="Trebuchet MS" panose="020B0603020202020204" pitchFamily="34" charset="0"/>
              </a:rPr>
              <a:t>Welcome home to 290 Furman Farm Place located on one of the best streets in the Daniel Island Park neighborhood. This custom built all brick home is truly a magnificent find. With its DOUBLE front and rear porches, generously tree lined private yard (with room for a pool), attached in-law suite and three car garage, you will find the ease of classic </a:t>
            </a:r>
            <a:r>
              <a:rPr lang="en-US" sz="1400" dirty="0" err="1">
                <a:solidFill>
                  <a:schemeClr val="tx2"/>
                </a:solidFill>
                <a:latin typeface="Trebuchet MS" panose="020B0603020202020204" pitchFamily="34" charset="0"/>
              </a:rPr>
              <a:t>lowcountry</a:t>
            </a:r>
            <a:r>
              <a:rPr lang="en-US" sz="1400" dirty="0">
                <a:solidFill>
                  <a:schemeClr val="tx2"/>
                </a:solidFill>
                <a:latin typeface="Trebuchet MS" panose="020B0603020202020204" pitchFamily="34" charset="0"/>
              </a:rPr>
              <a:t> living and endless entertaining here. Upon entering the home you immediately feel welcomed by the flow of the open concept floor plan. Throughout the home you will find, 10' ceilings, 12' arched openings, 8' doorways, extensive trim work, coffered ceiling, three charming fireplaces and gorgeous oak floors in EVERY room.</a:t>
            </a:r>
          </a:p>
          <a:p>
            <a:pPr algn="l"/>
            <a:endParaRPr lang="en-US" sz="1400" dirty="0">
              <a:solidFill>
                <a:schemeClr val="tx2"/>
              </a:solidFill>
              <a:latin typeface="Trebuchet MS" panose="020B0603020202020204" pitchFamily="34" charset="0"/>
            </a:endParaRPr>
          </a:p>
          <a:p>
            <a:pPr algn="l"/>
            <a:r>
              <a:rPr lang="en-US" sz="1300" b="1" i="1" dirty="0">
                <a:solidFill>
                  <a:schemeClr val="tx2"/>
                </a:solidFill>
                <a:latin typeface="Trebuchet MS" panose="020B0603020202020204" pitchFamily="34" charset="0"/>
              </a:rPr>
              <a:t>There are so many more features of this home than I can fit here. Be sure to check the listing for complete details! Or call me to schedule a showing!</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338641" y="8360827"/>
            <a:ext cx="487407" cy="685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0" y="8257451"/>
            <a:ext cx="6858000" cy="707886"/>
          </a:xfrm>
          <a:prstGeom prst="rect">
            <a:avLst/>
          </a:prstGeom>
        </p:spPr>
        <p:txBody>
          <a:bodyPr wrap="square">
            <a:spAutoFit/>
          </a:bodyPr>
          <a:lstStyle/>
          <a:p>
            <a:pPr algn="ctr"/>
            <a:r>
              <a:rPr lang="en-US" sz="1600" b="1" dirty="0">
                <a:solidFill>
                  <a:schemeClr val="tx2"/>
                </a:solidFill>
                <a:latin typeface="Trebuchet MS" panose="020B0603020202020204" pitchFamily="34" charset="0"/>
              </a:rPr>
              <a:t>Ariel </a:t>
            </a:r>
            <a:r>
              <a:rPr lang="en-US" sz="1600" b="1" dirty="0" err="1">
                <a:solidFill>
                  <a:schemeClr val="tx2"/>
                </a:solidFill>
                <a:latin typeface="Trebuchet MS" panose="020B0603020202020204" pitchFamily="34" charset="0"/>
              </a:rPr>
              <a:t>Trouche</a:t>
            </a:r>
            <a:endParaRPr lang="en-US" sz="1600" b="1" dirty="0">
              <a:solidFill>
                <a:schemeClr val="tx2"/>
              </a:solidFill>
              <a:latin typeface="Trebuchet MS" panose="020B0603020202020204" pitchFamily="34" charset="0"/>
            </a:endParaRPr>
          </a:p>
          <a:p>
            <a:pPr algn="ctr"/>
            <a:r>
              <a:rPr lang="en-US" sz="1200" dirty="0">
                <a:solidFill>
                  <a:schemeClr val="tx2"/>
                </a:solidFill>
                <a:latin typeface="Trebuchet MS" panose="020B0603020202020204" pitchFamily="34" charset="0"/>
              </a:rPr>
              <a:t>(843) 568-0595 | charlestonaddress@yahoo.com</a:t>
            </a:r>
          </a:p>
          <a:p>
            <a:pPr algn="ctr"/>
            <a:r>
              <a:rPr lang="en-US" sz="1200" dirty="0">
                <a:solidFill>
                  <a:schemeClr val="tx2"/>
                </a:solidFill>
                <a:latin typeface="Trebuchet MS" panose="020B0603020202020204" pitchFamily="34" charset="0"/>
              </a:rPr>
              <a:t>www.LoCountry.com</a:t>
            </a:r>
          </a:p>
        </p:txBody>
      </p:sp>
      <p:pic>
        <p:nvPicPr>
          <p:cNvPr id="15" name="Picture 1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35905" y="8360439"/>
            <a:ext cx="686577" cy="686577"/>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67120" y="967021"/>
            <a:ext cx="4614359" cy="3076239"/>
          </a:xfrm>
          <a:prstGeom prst="rect">
            <a:avLst/>
          </a:prstGeom>
          <a:ln>
            <a:noFill/>
          </a:ln>
          <a:effectLst>
            <a:outerShdw blurRad="292100" dist="139700" dir="2700000" algn="tl" rotWithShape="0">
              <a:srgbClr val="333333">
                <a:alpha val="65000"/>
              </a:srgbClr>
            </a:outerShdw>
          </a:effectLst>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350690" y="125972"/>
            <a:ext cx="1371600" cy="914400"/>
          </a:xfrm>
          <a:prstGeom prst="rect">
            <a:avLst/>
          </a:prstGeom>
          <a:ln>
            <a:noFill/>
          </a:ln>
          <a:effectLst>
            <a:outerShdw blurRad="292100" dist="139700" dir="2700000" algn="tl" rotWithShape="0">
              <a:srgbClr val="333333">
                <a:alpha val="65000"/>
              </a:srgbClr>
            </a:outerShdw>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465403" y="3735976"/>
            <a:ext cx="1371600" cy="909967"/>
          </a:xfrm>
          <a:prstGeom prst="rect">
            <a:avLst/>
          </a:prstGeom>
          <a:ln>
            <a:noFill/>
          </a:ln>
          <a:effectLst>
            <a:outerShdw blurRad="292100" dist="139700" dir="2700000" algn="tl" rotWithShape="0">
              <a:srgbClr val="333333">
                <a:alpha val="65000"/>
              </a:srgbClr>
            </a:outerShdw>
          </a:effectLst>
        </p:spPr>
      </p:pic>
      <p:pic>
        <p:nvPicPr>
          <p:cNvPr id="17" name="Picture 1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351168" y="1266859"/>
            <a:ext cx="1370645" cy="914400"/>
          </a:xfrm>
          <a:prstGeom prst="rect">
            <a:avLst/>
          </a:prstGeom>
          <a:ln>
            <a:noFill/>
          </a:ln>
          <a:effectLst>
            <a:outerShdw blurRad="292100" dist="139700" dir="2700000" algn="tl" rotWithShape="0">
              <a:srgbClr val="333333">
                <a:alpha val="65000"/>
              </a:srgbClr>
            </a:outerShdw>
          </a:effectLst>
        </p:spPr>
      </p:pic>
      <p:pic>
        <p:nvPicPr>
          <p:cNvPr id="18" name="Picture 1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465403" y="2157574"/>
            <a:ext cx="1371600" cy="913131"/>
          </a:xfrm>
          <a:prstGeom prst="rect">
            <a:avLst/>
          </a:prstGeom>
          <a:ln>
            <a:noFill/>
          </a:ln>
          <a:effectLst>
            <a:outerShdw blurRad="292100" dist="139700" dir="2700000" algn="tl" rotWithShape="0">
              <a:srgbClr val="333333">
                <a:alpha val="65000"/>
              </a:srgbClr>
            </a:outerShdw>
          </a:effectLst>
        </p:spPr>
      </p:pic>
      <p:pic>
        <p:nvPicPr>
          <p:cNvPr id="19" name="Picture 1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350691" y="4689520"/>
            <a:ext cx="1371599" cy="914400"/>
          </a:xfrm>
          <a:prstGeom prst="rect">
            <a:avLst/>
          </a:prstGeom>
          <a:ln>
            <a:noFill/>
          </a:ln>
          <a:effectLst>
            <a:outerShdw blurRad="292100" dist="139700" dir="2700000" algn="tl" rotWithShape="0">
              <a:srgbClr val="333333">
                <a:alpha val="65000"/>
              </a:srgbClr>
            </a:outerShdw>
          </a:effectLst>
        </p:spPr>
      </p:pic>
      <p:pic>
        <p:nvPicPr>
          <p:cNvPr id="20" name="Picture 19"/>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50690" y="2407746"/>
            <a:ext cx="1371600" cy="914400"/>
          </a:xfrm>
          <a:prstGeom prst="rect">
            <a:avLst/>
          </a:prstGeom>
          <a:ln>
            <a:noFill/>
          </a:ln>
          <a:effectLst>
            <a:outerShdw blurRad="292100" dist="139700" dir="2700000" algn="tl" rotWithShape="0">
              <a:srgbClr val="333333">
                <a:alpha val="65000"/>
              </a:srgbClr>
            </a:outerShdw>
          </a:effectLst>
        </p:spPr>
      </p:pic>
      <p:pic>
        <p:nvPicPr>
          <p:cNvPr id="21" name="Picture 20"/>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772400" y="5410200"/>
            <a:ext cx="1367800" cy="911867"/>
          </a:xfrm>
          <a:prstGeom prst="rect">
            <a:avLst/>
          </a:prstGeom>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350690" y="6971292"/>
            <a:ext cx="1371600" cy="914400"/>
          </a:xfrm>
          <a:prstGeom prst="rect">
            <a:avLst/>
          </a:prstGeom>
          <a:ln>
            <a:noFill/>
          </a:ln>
          <a:effectLst>
            <a:outerShdw blurRad="292100" dist="139700" dir="2700000" algn="tl" rotWithShape="0">
              <a:srgbClr val="333333">
                <a:alpha val="65000"/>
              </a:srgbClr>
            </a:outerShdw>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350690" y="5830407"/>
            <a:ext cx="1371600" cy="914400"/>
          </a:xfrm>
          <a:prstGeom prst="rect">
            <a:avLst/>
          </a:prstGeom>
          <a:ln>
            <a:noFill/>
          </a:ln>
          <a:effectLst>
            <a:outerShdw blurRad="292100" dist="139700" dir="2700000" algn="tl" rotWithShape="0">
              <a:srgbClr val="333333">
                <a:alpha val="65000"/>
              </a:srgbClr>
            </a:outerShdw>
          </a:effectLst>
        </p:spPr>
      </p:pic>
      <p:sp>
        <p:nvSpPr>
          <p:cNvPr id="13" name="Title 1"/>
          <p:cNvSpPr txBox="1">
            <a:spLocks/>
          </p:cNvSpPr>
          <p:nvPr/>
        </p:nvSpPr>
        <p:spPr>
          <a:xfrm>
            <a:off x="0" y="4223656"/>
            <a:ext cx="5348599" cy="647284"/>
          </a:xfrm>
          <a:prstGeom prst="rect">
            <a:avLst/>
          </a:prstGeom>
        </p:spPr>
        <p:txBody>
          <a:bodyPr vert="horz" lIns="91440" tIns="45720" rIns="91440" bIns="45720" rtlCol="0" anchor="t">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dirty="0">
                <a:solidFill>
                  <a:schemeClr val="tx2"/>
                </a:solidFill>
                <a:latin typeface="Trebuchet MS" panose="020B0603020202020204" pitchFamily="34" charset="0"/>
              </a:rPr>
              <a:t>290 Furman Farm Place</a:t>
            </a:r>
          </a:p>
          <a:p>
            <a:r>
              <a:rPr lang="en-US" sz="1500" dirty="0">
                <a:solidFill>
                  <a:schemeClr val="tx2"/>
                </a:solidFill>
                <a:latin typeface="Trebuchet MS" panose="020B0603020202020204" pitchFamily="34" charset="0"/>
              </a:rPr>
              <a:t>Charleston, SC 29492 ~ MLS# 18015474 ~ $1,560,000</a:t>
            </a:r>
            <a:endParaRPr lang="en-US" sz="1500" i="1" dirty="0">
              <a:solidFill>
                <a:schemeClr val="tx2"/>
              </a:solidFill>
              <a:latin typeface="Trebuchet MS" panose="020B0603020202020204" pitchFamily="34" charset="0"/>
            </a:endParaRPr>
          </a:p>
        </p:txBody>
      </p:sp>
      <p:sp>
        <p:nvSpPr>
          <p:cNvPr id="2" name="Rectangle 1"/>
          <p:cNvSpPr/>
          <p:nvPr/>
        </p:nvSpPr>
        <p:spPr>
          <a:xfrm>
            <a:off x="0" y="52627"/>
            <a:ext cx="5348599" cy="769441"/>
          </a:xfrm>
          <a:prstGeom prst="rect">
            <a:avLst/>
          </a:prstGeom>
        </p:spPr>
        <p:txBody>
          <a:bodyPr wrap="square" anchor="ctr">
            <a:spAutoFit/>
          </a:bodyPr>
          <a:lstStyle/>
          <a:p>
            <a:pPr algn="ctr"/>
            <a:r>
              <a:rPr lang="en-US" sz="2200" b="1" dirty="0">
                <a:solidFill>
                  <a:schemeClr val="tx2"/>
                </a:solidFill>
                <a:latin typeface="Trebuchet MS" panose="020B0603020202020204" pitchFamily="34" charset="0"/>
              </a:rPr>
              <a:t>Broker Open House</a:t>
            </a:r>
          </a:p>
          <a:p>
            <a:pPr algn="ctr"/>
            <a:r>
              <a:rPr lang="en-US" sz="2200" b="1" dirty="0">
                <a:solidFill>
                  <a:schemeClr val="tx2"/>
                </a:solidFill>
                <a:latin typeface="Trebuchet MS" panose="020B0603020202020204" pitchFamily="34" charset="0"/>
              </a:rPr>
              <a:t>Monday, Sept 10th 1:00-2:30 pm</a:t>
            </a:r>
          </a:p>
        </p:txBody>
      </p:sp>
      <p:sp>
        <p:nvSpPr>
          <p:cNvPr id="4" name="Rectangle 3"/>
          <p:cNvSpPr/>
          <p:nvPr/>
        </p:nvSpPr>
        <p:spPr>
          <a:xfrm>
            <a:off x="0" y="8913168"/>
            <a:ext cx="6858000" cy="230832"/>
          </a:xfrm>
          <a:prstGeom prst="rect">
            <a:avLst/>
          </a:prstGeom>
        </p:spPr>
        <p:txBody>
          <a:bodyPr wrap="square">
            <a:spAutoFit/>
          </a:bodyPr>
          <a:lstStyle/>
          <a:p>
            <a:pPr algn="ctr"/>
            <a:r>
              <a:rPr lang="en-US" sz="900" dirty="0">
                <a:solidFill>
                  <a:schemeClr val="tx2"/>
                </a:solidFill>
                <a:latin typeface="Trebuchet MS" panose="020B0603020202020204" pitchFamily="34" charset="0"/>
              </a:rPr>
              <a:t>Carolina One Real Estate | 1265 Folly Rd | Charleston, SC 29412</a:t>
            </a:r>
          </a:p>
        </p:txBody>
      </p:sp>
      <p:sp>
        <p:nvSpPr>
          <p:cNvPr id="5" name="Rectangle 4">
            <a:extLst>
              <a:ext uri="{FF2B5EF4-FFF2-40B4-BE49-F238E27FC236}">
                <a16:creationId xmlns:a16="http://schemas.microsoft.com/office/drawing/2014/main" id="{565D3EC6-9296-4F51-A1BB-9114EA42F2CC}"/>
              </a:ext>
            </a:extLst>
          </p:cNvPr>
          <p:cNvSpPr/>
          <p:nvPr/>
        </p:nvSpPr>
        <p:spPr>
          <a:xfrm>
            <a:off x="1461403" y="929364"/>
            <a:ext cx="2425793" cy="400110"/>
          </a:xfrm>
          <a:prstGeom prst="rect">
            <a:avLst/>
          </a:prstGeom>
        </p:spPr>
        <p:txBody>
          <a:bodyPr wrap="none">
            <a:spAutoFit/>
          </a:bodyPr>
          <a:lstStyle/>
          <a:p>
            <a:pPr algn="ctr"/>
            <a:r>
              <a:rPr lang="en-US" sz="2000" i="1">
                <a:solidFill>
                  <a:srgbClr val="FF0000"/>
                </a:solidFill>
                <a:latin typeface="Trebuchet MS" panose="020B0603020202020204" pitchFamily="34" charset="0"/>
              </a:rPr>
              <a:t>$7,500 </a:t>
            </a:r>
            <a:r>
              <a:rPr lang="en-US" sz="2000" i="1" dirty="0">
                <a:solidFill>
                  <a:srgbClr val="FF0000"/>
                </a:solidFill>
                <a:latin typeface="Trebuchet MS" panose="020B0603020202020204" pitchFamily="34" charset="0"/>
              </a:rPr>
              <a:t>Agent Bonus</a:t>
            </a:r>
          </a:p>
        </p:txBody>
      </p:sp>
      <p:pic>
        <p:nvPicPr>
          <p:cNvPr id="24" name="Picture 23">
            <a:extLst>
              <a:ext uri="{FF2B5EF4-FFF2-40B4-BE49-F238E27FC236}">
                <a16:creationId xmlns:a16="http://schemas.microsoft.com/office/drawing/2014/main" id="{CFB7513B-F90C-44BE-81DB-892FCA95B3AC}"/>
              </a:ext>
            </a:extLst>
          </p:cNvPr>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5350690" y="3548633"/>
            <a:ext cx="1371600" cy="914400"/>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619144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669</TotalTime>
  <Words>222</Words>
  <Application>Microsoft Office PowerPoint</Application>
  <PresentationFormat>On-screen Show (4:3)</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Trebuchet MS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West Ashley Gem</dc:title>
  <dc:creator>CVH360</dc:creator>
  <cp:lastModifiedBy>A. Thomas Price</cp:lastModifiedBy>
  <cp:revision>56</cp:revision>
  <dcterms:created xsi:type="dcterms:W3CDTF">2006-08-16T00:00:00Z</dcterms:created>
  <dcterms:modified xsi:type="dcterms:W3CDTF">2018-09-09T01:42:25Z</dcterms:modified>
</cp:coreProperties>
</file>