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B74B"/>
    <a:srgbClr val="F3AF35"/>
    <a:srgbClr val="F78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6934200"/>
            <a:ext cx="4800600" cy="2873829"/>
          </a:xfr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anchor="ctr">
            <a:noAutofit/>
          </a:bodyPr>
          <a:lstStyle/>
          <a:p>
            <a:pPr algn="l"/>
            <a:r>
              <a:rPr lang="en-US" sz="1300" dirty="0">
                <a:solidFill>
                  <a:schemeClr val="tx2"/>
                </a:solidFill>
                <a:latin typeface="Trebuchet MS" pitchFamily="34" charset="0"/>
              </a:rPr>
              <a:t>Gracious Southern custom home with POOL, HOT TUB &amp; ELEVATOR!  You would not be able to rebuild this home for anywhere near this price including the lot cost and all the upgrades this home has to offer! </a:t>
            </a:r>
            <a:r>
              <a:rPr lang="en-US" sz="1300" dirty="0" smtClean="0">
                <a:solidFill>
                  <a:schemeClr val="tx2"/>
                </a:solidFill>
                <a:latin typeface="Trebuchet MS" pitchFamily="34" charset="0"/>
              </a:rPr>
              <a:t> For </a:t>
            </a:r>
            <a:r>
              <a:rPr lang="en-US" sz="1300" dirty="0">
                <a:solidFill>
                  <a:schemeClr val="tx2"/>
                </a:solidFill>
                <a:latin typeface="Trebuchet MS" pitchFamily="34" charset="0"/>
              </a:rPr>
              <a:t>the discerning buyer looking </a:t>
            </a:r>
            <a:r>
              <a:rPr lang="en-US" sz="1300" dirty="0" smtClean="0">
                <a:solidFill>
                  <a:schemeClr val="tx2"/>
                </a:solidFill>
                <a:latin typeface="Trebuchet MS" pitchFamily="34" charset="0"/>
              </a:rPr>
              <a:t>for a </a:t>
            </a:r>
            <a:r>
              <a:rPr lang="en-US" sz="1300" dirty="0">
                <a:solidFill>
                  <a:schemeClr val="tx2"/>
                </a:solidFill>
                <a:latin typeface="Trebuchet MS" pitchFamily="34" charset="0"/>
              </a:rPr>
              <a:t>quality, custom built home. Enjoy the pool, elevator, central </a:t>
            </a:r>
            <a:r>
              <a:rPr lang="en-US" sz="1300" dirty="0" err="1">
                <a:solidFill>
                  <a:schemeClr val="tx2"/>
                </a:solidFill>
                <a:latin typeface="Trebuchet MS" pitchFamily="34" charset="0"/>
              </a:rPr>
              <a:t>vac</a:t>
            </a:r>
            <a:r>
              <a:rPr lang="en-US" sz="1300" dirty="0">
                <a:solidFill>
                  <a:schemeClr val="tx2"/>
                </a:solidFill>
                <a:latin typeface="Trebuchet MS" pitchFamily="34" charset="0"/>
              </a:rPr>
              <a:t>, extensive trim package, custom lighting, wine cooler, </a:t>
            </a:r>
            <a:r>
              <a:rPr lang="en-US" sz="1300" dirty="0" err="1">
                <a:solidFill>
                  <a:schemeClr val="tx2"/>
                </a:solidFill>
                <a:latin typeface="Trebuchet MS" pitchFamily="34" charset="0"/>
              </a:rPr>
              <a:t>brazilian</a:t>
            </a:r>
            <a:r>
              <a:rPr lang="en-US" sz="1300" dirty="0">
                <a:solidFill>
                  <a:schemeClr val="tx2"/>
                </a:solidFill>
                <a:latin typeface="Trebuchet MS" pitchFamily="34" charset="0"/>
              </a:rPr>
              <a:t> hardwood flooring &amp; so much more. Elegant formal dining off two-story Foyer.  Soaring Great Room with gas fireplace &amp; wall of windows overlooks a large deck &amp; open HOA space behind home. Gourmet Kitchen with granite and stainless includes 5-burner gas cooktop &amp; double oven. Huge laundry room. Tranquil Master BR suite on main, with three BR's up. Lower level finished w/BR or office, full bath &amp; second Living Area! A Must </a:t>
            </a:r>
            <a:r>
              <a:rPr lang="en-US" sz="1300" dirty="0" smtClean="0">
                <a:solidFill>
                  <a:schemeClr val="tx2"/>
                </a:solidFill>
                <a:latin typeface="Trebuchet MS" pitchFamily="34" charset="0"/>
              </a:rPr>
              <a:t>See!</a:t>
            </a:r>
            <a:endParaRPr lang="en-US" sz="13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95600" y="0"/>
            <a:ext cx="4876800" cy="1447800"/>
          </a:xfrm>
          <a:prstGeom prst="rect">
            <a:avLst/>
          </a:prstGeom>
          <a:solidFill>
            <a:srgbClr val="F7833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 smtClean="0">
                <a:solidFill>
                  <a:schemeClr val="bg1"/>
                </a:solidFill>
                <a:latin typeface="AR JULIAN" pitchFamily="2" charset="0"/>
              </a:rPr>
              <a:t>CUSTOM BUILT 5BR HOME</a:t>
            </a:r>
          </a:p>
          <a:p>
            <a:pPr algn="just"/>
            <a:r>
              <a:rPr lang="en-US" sz="2200" dirty="0" smtClean="0">
                <a:latin typeface="AR JULIAN" pitchFamily="2" charset="0"/>
              </a:rPr>
              <a:t>With Saltwater </a:t>
            </a:r>
            <a:r>
              <a:rPr lang="en-US" sz="2200" dirty="0" err="1" smtClean="0">
                <a:latin typeface="AR JULIAN" pitchFamily="2" charset="0"/>
              </a:rPr>
              <a:t>Gunite</a:t>
            </a:r>
            <a:r>
              <a:rPr lang="en-US" sz="2200" dirty="0" smtClean="0">
                <a:latin typeface="AR JULIAN" pitchFamily="2" charset="0"/>
              </a:rPr>
              <a:t> Pool/Hot Tub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" b="-2500"/>
          <a:stretch/>
        </p:blipFill>
        <p:spPr>
          <a:xfrm>
            <a:off x="76200" y="0"/>
            <a:ext cx="2743200" cy="1475592"/>
          </a:xfrm>
          <a:prstGeom prst="ellipse">
            <a:avLst/>
          </a:prstGeom>
          <a:effectLst/>
        </p:spPr>
      </p:pic>
      <p:sp>
        <p:nvSpPr>
          <p:cNvPr id="7" name="Rectangle 6"/>
          <p:cNvSpPr/>
          <p:nvPr/>
        </p:nvSpPr>
        <p:spPr>
          <a:xfrm>
            <a:off x="4069529" y="1968311"/>
            <a:ext cx="3581400" cy="3016211"/>
          </a:xfrm>
          <a:prstGeom prst="rect">
            <a:avLst/>
          </a:prstGeom>
          <a:ln w="101600" cap="sq">
            <a:noFill/>
            <a:miter lim="800000"/>
          </a:ln>
        </p:spPr>
        <p:txBody>
          <a:bodyPr wrap="square" anchor="ctr">
            <a:spAutoFit/>
          </a:bodyPr>
          <a:lstStyle/>
          <a:p>
            <a:r>
              <a:rPr lang="en-US" sz="2400" b="1" i="1" dirty="0" smtClean="0">
                <a:solidFill>
                  <a:srgbClr val="F78330"/>
                </a:solidFill>
                <a:latin typeface="Lucida Calligraphy"/>
                <a:cs typeface="Lucida Calligraphy"/>
              </a:rPr>
              <a:t>   </a:t>
            </a:r>
            <a:r>
              <a:rPr lang="en-US" sz="2400" b="1" i="1" dirty="0" smtClean="0">
                <a:solidFill>
                  <a:srgbClr val="F78330"/>
                </a:solidFill>
                <a:latin typeface="Arial Black"/>
                <a:cs typeface="Arial Black"/>
              </a:rPr>
              <a:t> </a:t>
            </a:r>
            <a:r>
              <a:rPr lang="en-US" sz="2400" b="1" dirty="0" smtClean="0">
                <a:solidFill>
                  <a:srgbClr val="F78330"/>
                </a:solidFill>
                <a:latin typeface="Arial Black"/>
                <a:cs typeface="Arial Black"/>
              </a:rPr>
              <a:t>Home Features</a:t>
            </a:r>
          </a:p>
          <a:p>
            <a:endParaRPr lang="en-US" sz="1200" b="1" dirty="0" smtClean="0">
              <a:solidFill>
                <a:srgbClr val="F78330"/>
              </a:solidFill>
              <a:latin typeface="AR JULIAN" pitchFamily="2" charset="0"/>
              <a:cs typeface="Lucida Calligraphy"/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Can’t Build For This Price - $725,000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Elevator for all three levels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Saltwater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Gunite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Pool &amp; Hot Tub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Beautiful Chef’s Kitchen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Brazilian Cherry Floors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Elegant First Floor Master Retreat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In-Law Suite on Terrace Level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Two-Story Family Room with Built-ins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i="1" dirty="0" smtClean="0">
                <a:solidFill>
                  <a:schemeClr val="accent1">
                    <a:lumMod val="75000"/>
                  </a:schemeClr>
                </a:solidFill>
              </a:rPr>
              <a:t>Outdoor Living Galore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: Front Porch,  Back 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  Deck,  Screened Porch, Patio, and Pool Deck</a:t>
            </a:r>
          </a:p>
          <a:p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166480"/>
            <a:ext cx="3505200" cy="26289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5105400" y="7162800"/>
            <a:ext cx="1447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Margaret Hekker</a:t>
            </a: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itchFamily="34" charset="0"/>
              </a:rPr>
              <a:t>BIC/Realtor</a:t>
            </a:r>
            <a:r>
              <a:rPr lang="en-US" b="1" dirty="0">
                <a:solidFill>
                  <a:srgbClr val="F78330"/>
                </a:solidFill>
                <a:latin typeface="Trebuchet MS" panose="020B0603020202020204" pitchFamily="34" charset="0"/>
              </a:rPr>
              <a:t> </a:t>
            </a: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843-296-7520</a:t>
            </a:r>
          </a:p>
          <a:p>
            <a:pPr algn="ctr"/>
            <a:endParaRPr lang="en-US" sz="1400" dirty="0">
              <a:solidFill>
                <a:srgbClr val="F78330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67027" y="5105400"/>
            <a:ext cx="7238345" cy="1615443"/>
            <a:chOff x="267027" y="5330684"/>
            <a:chExt cx="7238345" cy="1755916"/>
          </a:xfrm>
          <a:noFill/>
          <a:effectLst/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7027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0923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5144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06"/>
          <a:stretch/>
        </p:blipFill>
        <p:spPr>
          <a:xfrm>
            <a:off x="7315200" y="9517128"/>
            <a:ext cx="304800" cy="31267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9" t="19791" r="13369" b="19791"/>
          <a:stretch/>
        </p:blipFill>
        <p:spPr>
          <a:xfrm>
            <a:off x="7010400" y="9552292"/>
            <a:ext cx="304800" cy="27817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1447800"/>
            <a:ext cx="7772400" cy="43088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solidFill>
                  <a:schemeClr val="bg1"/>
                </a:solidFill>
                <a:latin typeface="AR JULIAN" pitchFamily="2" charset="0"/>
              </a:rPr>
              <a:t>DUNES WEST - 2913 Yachtsman Drive, Mt. Pleasant, SC </a:t>
            </a:r>
            <a:endParaRPr lang="en-US" sz="2200" dirty="0">
              <a:solidFill>
                <a:schemeClr val="accent6"/>
              </a:solidFill>
              <a:latin typeface="AR JULIAN" pitchFamily="2" charset="0"/>
            </a:endParaRPr>
          </a:p>
        </p:txBody>
      </p:sp>
      <p:pic>
        <p:nvPicPr>
          <p:cNvPr id="16" name="Picture 15" descr="IMG_3199.JP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7239000"/>
            <a:ext cx="825500" cy="1278429"/>
          </a:xfrm>
          <a:prstGeom prst="rect">
            <a:avLst/>
          </a:prstGeom>
        </p:spPr>
      </p:pic>
      <p:pic>
        <p:nvPicPr>
          <p:cNvPr id="18" name="Picture 17" descr="final copy 2.jp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8534400"/>
            <a:ext cx="1828800" cy="974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533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242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 JULIAN</vt:lpstr>
      <vt:lpstr>Arial</vt:lpstr>
      <vt:lpstr>Arial Black</vt:lpstr>
      <vt:lpstr>Calibri</vt:lpstr>
      <vt:lpstr>Lucida Calligraphy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48</cp:revision>
  <cp:lastPrinted>2015-04-12T17:57:25Z</cp:lastPrinted>
  <dcterms:created xsi:type="dcterms:W3CDTF">2006-08-16T00:00:00Z</dcterms:created>
  <dcterms:modified xsi:type="dcterms:W3CDTF">2015-07-20T15:09:26Z</dcterms:modified>
</cp:coreProperties>
</file>