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4B74B"/>
    <a:srgbClr val="F3AF35"/>
    <a:srgbClr val="F783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10" d="100"/>
          <a:sy n="110" d="100"/>
        </p:scale>
        <p:origin x="-660" y="1872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10/6/2014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7162800"/>
            <a:ext cx="3886200" cy="2873829"/>
          </a:xfrm>
          <a:noFill/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 anchor="ctr">
            <a:noAutofit/>
          </a:bodyPr>
          <a:lstStyle/>
          <a:p>
            <a:pPr algn="l"/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PRICE REDUCED $30,000 from original list. Buy now and still have time to enjoy the fall weather in the private saltwater POOL and HOT TUB! This beautiful 5 BR, 4 1/2 bath CUSTOM home awaits the buyer who appreciates quality. This elevated </a:t>
            </a:r>
            <a:r>
              <a:rPr lang="en-US" sz="1100" dirty="0" err="1" smtClean="0">
                <a:solidFill>
                  <a:schemeClr val="tx2"/>
                </a:solidFill>
                <a:latin typeface="Trebuchet MS" pitchFamily="34" charset="0"/>
              </a:rPr>
              <a:t>lowcountry</a:t>
            </a:r>
            <a:r>
              <a:rPr lang="en-US" sz="1100" dirty="0" smtClean="0">
                <a:solidFill>
                  <a:schemeClr val="tx2"/>
                </a:solidFill>
                <a:latin typeface="Trebuchet MS" pitchFamily="34" charset="0"/>
              </a:rPr>
              <a:t> home has so many  upscale features: ELEVATOR, grand foyer with custom wrought iron turned staircase, abundant  Brazilian Cherry hardwoods, elegant first floor master suite, in-law/guest space on terrace level, chef's kitchen with beautiful granite and high-end appliances, and so much more!</a:t>
            </a:r>
            <a:r>
              <a:rPr lang="en-US" sz="1100" dirty="0" smtClean="0">
                <a:solidFill>
                  <a:schemeClr val="accent1">
                    <a:lumMod val="75000"/>
                  </a:schemeClr>
                </a:solidFill>
                <a:latin typeface="Trebuchet MS" panose="020B0603020202020204" pitchFamily="34" charset="0"/>
              </a:rPr>
              <a:t>.  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Terrace level in-law suite offers full bath, private flex room overlooking pool , and ample adjacent storage in </a:t>
            </a:r>
            <a:r>
              <a:rPr lang="en-US" sz="1100" smtClean="0">
                <a:solidFill>
                  <a:schemeClr val="tx2"/>
                </a:solidFill>
                <a:latin typeface="Trebuchet MS" panose="020B0603020202020204" pitchFamily="34" charset="0"/>
              </a:rPr>
              <a:t>oversized extended garage. </a:t>
            </a:r>
            <a:r>
              <a:rPr lang="en-US" sz="1100" dirty="0" smtClean="0">
                <a:solidFill>
                  <a:schemeClr val="tx2"/>
                </a:solidFill>
                <a:latin typeface="Trebuchet MS" panose="020B0603020202020204" pitchFamily="34" charset="0"/>
              </a:rPr>
              <a:t>Flexible floor plan will appeal to families at many life stages.</a:t>
            </a:r>
            <a:endParaRPr lang="en-US" sz="1100" dirty="0">
              <a:solidFill>
                <a:schemeClr val="tx2"/>
              </a:solidFill>
              <a:latin typeface="Trebuchet MS" panose="020B0603020202020204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895600" y="0"/>
            <a:ext cx="4876800" cy="1447800"/>
          </a:xfrm>
          <a:prstGeom prst="rect">
            <a:avLst/>
          </a:prstGeom>
          <a:solidFill>
            <a:srgbClr val="F78330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4000" dirty="0" smtClean="0">
                <a:latin typeface="AR JULIAN" pitchFamily="2" charset="0"/>
              </a:rPr>
              <a:t>In the Spotlight…</a:t>
            </a:r>
          </a:p>
          <a:p>
            <a:pPr algn="just"/>
            <a:r>
              <a:rPr lang="en-US" sz="2800" dirty="0" smtClean="0">
                <a:solidFill>
                  <a:schemeClr val="accent1"/>
                </a:solidFill>
              </a:rPr>
              <a:t>2913 YACHTSMAN DRIVE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500" b="-2500"/>
          <a:stretch/>
        </p:blipFill>
        <p:spPr>
          <a:xfrm>
            <a:off x="1" y="0"/>
            <a:ext cx="2743200" cy="1475592"/>
          </a:xfrm>
          <a:prstGeom prst="ellipse">
            <a:avLst/>
          </a:prstGeom>
          <a:effectLst/>
        </p:spPr>
      </p:pic>
      <p:sp>
        <p:nvSpPr>
          <p:cNvPr id="7" name="Rectangle 6"/>
          <p:cNvSpPr/>
          <p:nvPr/>
        </p:nvSpPr>
        <p:spPr>
          <a:xfrm>
            <a:off x="4076700" y="2133999"/>
            <a:ext cx="3581400" cy="2923877"/>
          </a:xfrm>
          <a:prstGeom prst="rect">
            <a:avLst/>
          </a:prstGeom>
          <a:ln w="101600" cap="sq">
            <a:noFill/>
            <a:miter lim="800000"/>
          </a:ln>
        </p:spPr>
        <p:txBody>
          <a:bodyPr wrap="square" anchor="ctr">
            <a:spAutoFit/>
          </a:bodyPr>
          <a:lstStyle/>
          <a:p>
            <a:r>
              <a:rPr lang="en-US" sz="1800" b="1" i="1" dirty="0" smtClean="0">
                <a:solidFill>
                  <a:srgbClr val="F78330"/>
                </a:solidFill>
                <a:latin typeface="Lucida Calligraphy"/>
                <a:cs typeface="Lucida Calligraphy"/>
              </a:rPr>
              <a:t>       </a:t>
            </a:r>
            <a:r>
              <a:rPr lang="en-US" sz="1800" b="1" dirty="0" smtClean="0">
                <a:solidFill>
                  <a:srgbClr val="F78330"/>
                </a:solidFill>
                <a:latin typeface="AR JULIAN" pitchFamily="2" charset="0"/>
                <a:cs typeface="Lucida Calligraphy"/>
              </a:rPr>
              <a:t>Home Features</a:t>
            </a:r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endParaRPr lang="en-US" sz="1200" b="1" dirty="0" smtClean="0">
              <a:solidFill>
                <a:srgbClr val="F78330"/>
              </a:solidFill>
              <a:latin typeface="AR JULIAN" pitchFamily="2" charset="0"/>
              <a:cs typeface="Lucida Calligraphy"/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Recently </a:t>
            </a:r>
            <a:r>
              <a:rPr lang="en-US" sz="1400" dirty="0">
                <a:solidFill>
                  <a:schemeClr val="accent1">
                    <a:lumMod val="75000"/>
                  </a:schemeClr>
                </a:solidFill>
              </a:rPr>
              <a:t>Reduced to 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$769,999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Saltwater </a:t>
            </a:r>
            <a:r>
              <a:rPr lang="en-US" sz="1400" dirty="0" err="1" smtClean="0">
                <a:solidFill>
                  <a:schemeClr val="accent1">
                    <a:lumMod val="75000"/>
                  </a:schemeClr>
                </a:solidFill>
              </a:rPr>
              <a:t>Gunite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Pool/Hot Tub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Beautiful Chef’s Kitchen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Brazilian Cherry Floors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Elegant First Floor Master Retreat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In-Law Suite on Terrace Level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Elevator for all Three Levels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Two-Story Family Room with Built-ins</a:t>
            </a:r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• </a:t>
            </a:r>
            <a:r>
              <a:rPr lang="en-US" sz="1400" i="1" dirty="0" smtClean="0">
                <a:solidFill>
                  <a:schemeClr val="accent1">
                    <a:lumMod val="75000"/>
                  </a:schemeClr>
                </a:solidFill>
              </a:rPr>
              <a:t>Outdoor Living Galore</a:t>
            </a:r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: Front Porch,  Back </a:t>
            </a:r>
          </a:p>
          <a:p>
            <a:r>
              <a:rPr lang="en-US" sz="1400" dirty="0" smtClean="0">
                <a:solidFill>
                  <a:schemeClr val="accent1">
                    <a:lumMod val="75000"/>
                  </a:schemeClr>
                </a:solidFill>
              </a:rPr>
              <a:t>   Deck,  Screened Porch, Patio, and Pool Deck</a:t>
            </a:r>
          </a:p>
          <a:p>
            <a:endParaRPr lang="en-US" sz="14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1971" y="2286000"/>
            <a:ext cx="3546078" cy="2659558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</p:pic>
      <p:sp>
        <p:nvSpPr>
          <p:cNvPr id="9" name="Rectangle 8"/>
          <p:cNvSpPr/>
          <p:nvPr/>
        </p:nvSpPr>
        <p:spPr>
          <a:xfrm>
            <a:off x="3886200" y="8382000"/>
            <a:ext cx="3886200" cy="1538883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US" sz="1400" dirty="0">
                <a:solidFill>
                  <a:srgbClr val="F3AF35"/>
                </a:solidFill>
                <a:latin typeface="Trebuchet MS" panose="020B0603020202020204" pitchFamily="34" charset="0"/>
              </a:rPr>
              <a:t> </a:t>
            </a:r>
            <a:r>
              <a:rPr lang="en-US" b="1" dirty="0" smtClean="0">
                <a:solidFill>
                  <a:schemeClr val="accent3"/>
                </a:solidFill>
                <a:latin typeface="Segoe Script" pitchFamily="34" charset="0"/>
              </a:rPr>
              <a:t>Debbie L. Michael</a:t>
            </a:r>
            <a:endParaRPr lang="en-US" b="1" dirty="0" smtClean="0">
              <a:solidFill>
                <a:schemeClr val="accent3"/>
              </a:solidFill>
              <a:latin typeface="Trebuchet MS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itchFamily="34" charset="0"/>
              </a:rPr>
              <a:t>Realtor</a:t>
            </a:r>
            <a:r>
              <a:rPr lang="en-US" b="1" dirty="0">
                <a:solidFill>
                  <a:srgbClr val="F78330"/>
                </a:solidFill>
                <a:latin typeface="Trebuchet MS" panose="020B0603020202020204" pitchFamily="34" charset="0"/>
              </a:rPr>
              <a:t> </a:t>
            </a: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Lighthouse </a:t>
            </a:r>
            <a:r>
              <a:rPr lang="en-US" sz="1400" dirty="0">
                <a:solidFill>
                  <a:srgbClr val="F78330"/>
                </a:solidFill>
                <a:latin typeface="Trebuchet MS" panose="020B0603020202020204" pitchFamily="34" charset="0"/>
              </a:rPr>
              <a:t>Realty Group, </a:t>
            </a:r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LLC</a:t>
            </a:r>
          </a:p>
          <a:p>
            <a:pPr algn="ctr"/>
            <a:r>
              <a:rPr lang="en-US" sz="1200" dirty="0" smtClean="0">
                <a:solidFill>
                  <a:schemeClr val="accent1"/>
                </a:solidFill>
                <a:latin typeface="Trebuchet MS" panose="020B0603020202020204" pitchFamily="34" charset="0"/>
              </a:rPr>
              <a:t>lighthouserealtygroupsc.com</a:t>
            </a:r>
          </a:p>
          <a:p>
            <a:pPr algn="ctr"/>
            <a:r>
              <a:rPr lang="en-US" sz="1400" b="1" dirty="0" smtClean="0">
                <a:solidFill>
                  <a:schemeClr val="accent3"/>
                </a:solidFill>
                <a:latin typeface="Trebuchet MS" panose="020B0603020202020204" pitchFamily="34" charset="0"/>
              </a:rPr>
              <a:t>Cell: 704-877-1472</a:t>
            </a:r>
            <a:endParaRPr lang="en-US" sz="1400" b="1" dirty="0">
              <a:solidFill>
                <a:schemeClr val="accent3"/>
              </a:solidFill>
              <a:latin typeface="Trebuchet MS" panose="020B0603020202020204" pitchFamily="34" charset="0"/>
            </a:endParaRPr>
          </a:p>
          <a:p>
            <a:pPr algn="ctr"/>
            <a:r>
              <a:rPr lang="en-US" sz="1400" dirty="0" smtClean="0">
                <a:solidFill>
                  <a:srgbClr val="F78330"/>
                </a:solidFill>
                <a:latin typeface="Trebuchet MS" panose="020B0603020202020204" pitchFamily="34" charset="0"/>
              </a:rPr>
              <a:t>dlmichaelhomes@gmail.com</a:t>
            </a:r>
            <a:endParaRPr lang="en-US" sz="1400" dirty="0">
              <a:solidFill>
                <a:srgbClr val="F78330"/>
              </a:solidFill>
              <a:latin typeface="Trebuchet MS" panose="020B0603020202020204" pitchFamily="34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267027" y="5251656"/>
            <a:ext cx="7238345" cy="1615443"/>
            <a:chOff x="267027" y="5330684"/>
            <a:chExt cx="7238345" cy="1755916"/>
          </a:xfrm>
          <a:noFill/>
          <a:effectLst/>
        </p:grpSpPr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67027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280923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5351448" y="5330684"/>
              <a:ext cx="2153924" cy="1755916"/>
            </a:xfrm>
            <a:prstGeom prst="round2DiagRect">
              <a:avLst>
                <a:gd name="adj1" fmla="val 16667"/>
                <a:gd name="adj2" fmla="val 0"/>
              </a:avLst>
            </a:prstGeom>
            <a:ln w="88900" cap="sq">
              <a:solidFill>
                <a:srgbClr val="FFFFFF"/>
              </a:solidFill>
              <a:miter lim="800000"/>
            </a:ln>
            <a:effectLst>
              <a:outerShdw blurRad="254000" algn="tl" rotWithShape="0">
                <a:srgbClr val="000000">
                  <a:alpha val="43000"/>
                </a:srgbClr>
              </a:outerShdw>
            </a:effectLst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5486400" y="7086600"/>
            <a:ext cx="914400" cy="1295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2" name="Picture 1"/>
          <p:cNvPicPr>
            <a:picLocks noChangeAspect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406"/>
          <a:stretch/>
        </p:blipFill>
        <p:spPr>
          <a:xfrm>
            <a:off x="7521188" y="9800700"/>
            <a:ext cx="251212" cy="25770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369" t="19791" r="13369" b="19791"/>
          <a:stretch/>
        </p:blipFill>
        <p:spPr>
          <a:xfrm>
            <a:off x="7269976" y="9829129"/>
            <a:ext cx="251212" cy="229271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0" y="1447800"/>
            <a:ext cx="7772400" cy="523220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800" dirty="0" smtClean="0">
                <a:solidFill>
                  <a:schemeClr val="bg1"/>
                </a:solidFill>
                <a:latin typeface="AR JULIAN" pitchFamily="2" charset="0"/>
              </a:rPr>
              <a:t>Custom Dunes West Elevated Pool Home</a:t>
            </a:r>
            <a:endParaRPr lang="en-US" sz="2800" dirty="0">
              <a:solidFill>
                <a:schemeClr val="bg1"/>
              </a:solidFill>
              <a:latin typeface="AR JULIAN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95335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211</Words>
  <Application>Microsoft Office PowerPoint</Application>
  <PresentationFormat>Custom</PresentationFormat>
  <Paragraphs>22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34</cp:revision>
  <dcterms:created xsi:type="dcterms:W3CDTF">2006-08-16T00:00:00Z</dcterms:created>
  <dcterms:modified xsi:type="dcterms:W3CDTF">2014-10-06T23:00:58Z</dcterms:modified>
</cp:coreProperties>
</file>