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600"/>
    <a:srgbClr val="94B74B"/>
    <a:srgbClr val="F3AF35"/>
    <a:srgbClr val="F7833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10" d="100"/>
          <a:sy n="110" d="100"/>
        </p:scale>
        <p:origin x="-660" y="405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12/2/2014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12/2/2014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12/2/2014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12/2/2014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12/2/2014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12/2/2014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12/2/2014</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10" Type="http://schemas.openxmlformats.org/officeDocument/2006/relationships/image" Target="../media/image9.pn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2400" y="7162800"/>
            <a:ext cx="3886200" cy="2873829"/>
          </a:xfrm>
          <a:noFill/>
          <a:effectLst>
            <a:outerShdw blurRad="76200" dir="18900000" sy="23000" kx="-1200000" algn="bl" rotWithShape="0">
              <a:prstClr val="black">
                <a:alpha val="20000"/>
              </a:prstClr>
            </a:outerShdw>
          </a:effectLst>
        </p:spPr>
        <p:txBody>
          <a:bodyPr anchor="ctr">
            <a:noAutofit/>
          </a:bodyPr>
          <a:lstStyle/>
          <a:p>
            <a:pPr algn="l"/>
            <a:r>
              <a:rPr lang="en-US" sz="1100" b="1" dirty="0" smtClean="0">
                <a:solidFill>
                  <a:schemeClr val="accent6"/>
                </a:solidFill>
                <a:latin typeface="Trebuchet MS" pitchFamily="34" charset="0"/>
              </a:rPr>
              <a:t>Bring in an offer and  help your client ring in 2015 </a:t>
            </a:r>
            <a:r>
              <a:rPr lang="en-US" sz="1100" dirty="0" smtClean="0">
                <a:solidFill>
                  <a:schemeClr val="tx2"/>
                </a:solidFill>
                <a:latin typeface="Trebuchet MS" pitchFamily="34" charset="0"/>
              </a:rPr>
              <a:t>in this stunning </a:t>
            </a:r>
            <a:r>
              <a:rPr lang="en-US" sz="1100" b="1" i="1" dirty="0" smtClean="0">
                <a:solidFill>
                  <a:schemeClr val="tx2"/>
                </a:solidFill>
                <a:latin typeface="Trebuchet MS" pitchFamily="34" charset="0"/>
              </a:rPr>
              <a:t>custom</a:t>
            </a:r>
            <a:r>
              <a:rPr lang="en-US" sz="1100" dirty="0" smtClean="0">
                <a:solidFill>
                  <a:schemeClr val="tx2"/>
                </a:solidFill>
                <a:latin typeface="Trebuchet MS" pitchFamily="34" charset="0"/>
              </a:rPr>
              <a:t> home in fabulous Dunes West. Your buyer will look forward to spring weather with a backyard</a:t>
            </a:r>
            <a:r>
              <a:rPr lang="en-US" sz="1100" dirty="0" smtClean="0">
                <a:solidFill>
                  <a:schemeClr val="tx2">
                    <a:lumMod val="40000"/>
                    <a:lumOff val="60000"/>
                  </a:schemeClr>
                </a:solidFill>
                <a:latin typeface="Trebuchet MS" pitchFamily="34" charset="0"/>
              </a:rPr>
              <a:t> </a:t>
            </a:r>
            <a:r>
              <a:rPr lang="en-US" sz="1100" b="1" dirty="0" smtClean="0">
                <a:solidFill>
                  <a:schemeClr val="tx2">
                    <a:lumMod val="60000"/>
                    <a:lumOff val="40000"/>
                  </a:schemeClr>
                </a:solidFill>
                <a:latin typeface="Trebuchet MS" pitchFamily="34" charset="0"/>
              </a:rPr>
              <a:t>POOL</a:t>
            </a:r>
            <a:r>
              <a:rPr lang="en-US" sz="1100" dirty="0" smtClean="0">
                <a:solidFill>
                  <a:schemeClr val="accent3"/>
                </a:solidFill>
                <a:latin typeface="Trebuchet MS" pitchFamily="34" charset="0"/>
              </a:rPr>
              <a:t> </a:t>
            </a:r>
            <a:r>
              <a:rPr lang="en-US" sz="1100" dirty="0" smtClean="0">
                <a:solidFill>
                  <a:schemeClr val="tx2"/>
                </a:solidFill>
                <a:latin typeface="Trebuchet MS" pitchFamily="34" charset="0"/>
              </a:rPr>
              <a:t>and </a:t>
            </a:r>
            <a:r>
              <a:rPr lang="en-US" sz="1100" b="1" dirty="0" smtClean="0">
                <a:solidFill>
                  <a:schemeClr val="tx2">
                    <a:lumMod val="60000"/>
                    <a:lumOff val="40000"/>
                  </a:schemeClr>
                </a:solidFill>
                <a:latin typeface="Trebuchet MS" pitchFamily="34" charset="0"/>
              </a:rPr>
              <a:t>HOT TUB </a:t>
            </a:r>
            <a:r>
              <a:rPr lang="en-US" sz="1100" i="1" dirty="0" smtClean="0">
                <a:solidFill>
                  <a:schemeClr val="tx2"/>
                </a:solidFill>
                <a:latin typeface="Trebuchet MS" pitchFamily="34" charset="0"/>
              </a:rPr>
              <a:t>plus</a:t>
            </a:r>
            <a:r>
              <a:rPr lang="en-US" sz="1100" dirty="0" smtClean="0">
                <a:solidFill>
                  <a:schemeClr val="tx2"/>
                </a:solidFill>
                <a:latin typeface="Trebuchet MS" pitchFamily="34" charset="0"/>
              </a:rPr>
              <a:t> resort-style living in a gated golf and tennis community. Those who appreciate a traditional floor plan and quality details will enjoy gracious  Southern living in this welcoming home.  Features include an elegant formal dining room, chef’s kitchen, master suite with dual closets and upscale bath, family room with built-in bookshelves, rocking-chair front porch, and photo-worthy grand turned staircase.  For family enjoyment, there’s a huge screened porch, deck, and patio. Spacious bedrooms, including a lower level guest suite, allow lots of space for family and visitors to be comfortable. Large lot adjoining neighborhood green space awaits a new owner’s green thumb!  Oversized extended garage with loads of storage space.</a:t>
            </a:r>
            <a:endParaRPr lang="en-US" sz="1100" dirty="0">
              <a:solidFill>
                <a:schemeClr val="tx2"/>
              </a:solidFill>
              <a:latin typeface="Trebuchet MS" panose="020B0603020202020204" pitchFamily="34" charset="0"/>
            </a:endParaRPr>
          </a:p>
        </p:txBody>
      </p:sp>
      <p:sp>
        <p:nvSpPr>
          <p:cNvPr id="4" name="Rectangle 3"/>
          <p:cNvSpPr/>
          <p:nvPr/>
        </p:nvSpPr>
        <p:spPr>
          <a:xfrm>
            <a:off x="2895600" y="0"/>
            <a:ext cx="4876800" cy="1447800"/>
          </a:xfrm>
          <a:prstGeom prst="rect">
            <a:avLst/>
          </a:prstGeom>
          <a:solidFill>
            <a:srgbClr val="F78330"/>
          </a:solidFill>
          <a:ln>
            <a:noFill/>
          </a:ln>
        </p:spPr>
        <p:style>
          <a:lnRef idx="2">
            <a:schemeClr val="accent6">
              <a:shade val="50000"/>
            </a:schemeClr>
          </a:lnRef>
          <a:fillRef idx="1">
            <a:schemeClr val="accent6"/>
          </a:fillRef>
          <a:effectRef idx="0">
            <a:schemeClr val="accent6"/>
          </a:effectRef>
          <a:fontRef idx="minor">
            <a:schemeClr val="lt1"/>
          </a:fontRef>
        </p:style>
        <p:txBody>
          <a:bodyPr rtlCol="0" anchor="b"/>
          <a:lstStyle/>
          <a:p>
            <a:pPr algn="just"/>
            <a:r>
              <a:rPr lang="en-US" sz="4000" dirty="0" smtClean="0">
                <a:latin typeface="AR JULIAN" pitchFamily="2" charset="0"/>
              </a:rPr>
              <a:t>In the Spotlight…</a:t>
            </a:r>
          </a:p>
          <a:p>
            <a:pPr algn="just"/>
            <a:r>
              <a:rPr lang="en-US" sz="2800" b="1" u="sng" dirty="0" smtClean="0">
                <a:solidFill>
                  <a:schemeClr val="accent1"/>
                </a:solidFill>
              </a:rPr>
              <a:t>2913 YACHTSMAN DRIVE</a:t>
            </a:r>
          </a:p>
          <a:p>
            <a:pPr algn="just"/>
            <a:r>
              <a:rPr lang="en-US" sz="2400" b="1" dirty="0" smtClean="0">
                <a:solidFill>
                  <a:schemeClr val="bg1"/>
                </a:solidFill>
              </a:rPr>
              <a:t>POOL HOME IN DUNES </a:t>
            </a:r>
            <a:r>
              <a:rPr lang="en-US" sz="2400" b="1" dirty="0" smtClean="0">
                <a:solidFill>
                  <a:schemeClr val="bg1"/>
                </a:solidFill>
              </a:rPr>
              <a:t>WEST</a:t>
            </a:r>
            <a:endParaRPr lang="en-US" sz="2400" b="1" dirty="0" smtClean="0">
              <a:solidFill>
                <a:schemeClr val="bg1"/>
              </a:solidFill>
            </a:endParaRPr>
          </a:p>
        </p:txBody>
      </p:sp>
      <p:pic>
        <p:nvPicPr>
          <p:cNvPr id="5" name="Picture 4"/>
          <p:cNvPicPr>
            <a:picLocks noChangeAspect="1"/>
          </p:cNvPicPr>
          <p:nvPr/>
        </p:nvPicPr>
        <p:blipFill rotWithShape="1">
          <a:blip r:embed="rId2" cstate="print">
            <a:extLst>
              <a:ext uri="{28A0092B-C50C-407E-A947-70E740481C1C}">
                <a14:useLocalDpi xmlns:a14="http://schemas.microsoft.com/office/drawing/2010/main" val="0"/>
              </a:ext>
            </a:extLst>
          </a:blip>
          <a:srcRect t="2500" b="-2500"/>
          <a:stretch/>
        </p:blipFill>
        <p:spPr>
          <a:xfrm>
            <a:off x="1" y="0"/>
            <a:ext cx="2743200" cy="1475592"/>
          </a:xfrm>
          <a:prstGeom prst="ellipse">
            <a:avLst/>
          </a:prstGeom>
          <a:effectLst/>
        </p:spPr>
      </p:pic>
      <p:sp>
        <p:nvSpPr>
          <p:cNvPr id="7" name="Rectangle 6"/>
          <p:cNvSpPr/>
          <p:nvPr/>
        </p:nvSpPr>
        <p:spPr>
          <a:xfrm>
            <a:off x="4076700" y="1995500"/>
            <a:ext cx="3581400" cy="3200876"/>
          </a:xfrm>
          <a:prstGeom prst="rect">
            <a:avLst/>
          </a:prstGeom>
          <a:ln w="101600" cap="sq">
            <a:noFill/>
            <a:miter lim="800000"/>
          </a:ln>
        </p:spPr>
        <p:txBody>
          <a:bodyPr wrap="square" anchor="ctr">
            <a:spAutoFit/>
          </a:bodyPr>
          <a:lstStyle/>
          <a:p>
            <a:pPr algn="ctr"/>
            <a:r>
              <a:rPr lang="en-US" sz="1800" b="1" i="1" dirty="0" smtClean="0">
                <a:solidFill>
                  <a:srgbClr val="006600"/>
                </a:solidFill>
                <a:latin typeface="Lucida Calligraphy"/>
                <a:cs typeface="Lucida Calligraphy"/>
              </a:rPr>
              <a:t> </a:t>
            </a:r>
            <a:r>
              <a:rPr lang="en-US" sz="1800" b="1" dirty="0" smtClean="0">
                <a:solidFill>
                  <a:srgbClr val="FF0000"/>
                </a:solidFill>
                <a:latin typeface="AR JULIAN" pitchFamily="2" charset="0"/>
                <a:cs typeface="Lucida Calligraphy"/>
              </a:rPr>
              <a:t>A NEW HOME FOR </a:t>
            </a:r>
          </a:p>
          <a:p>
            <a:pPr algn="ctr"/>
            <a:r>
              <a:rPr lang="en-US" sz="1800" b="1" dirty="0" smtClean="0">
                <a:solidFill>
                  <a:srgbClr val="FF0000"/>
                </a:solidFill>
                <a:latin typeface="AR JULIAN" pitchFamily="2" charset="0"/>
                <a:cs typeface="Lucida Calligraphy"/>
              </a:rPr>
              <a:t>THE NEW YEAR!</a:t>
            </a:r>
          </a:p>
          <a:p>
            <a:pPr algn="ctr"/>
            <a:endParaRPr lang="en-US" sz="1200" b="1" dirty="0" smtClean="0">
              <a:solidFill>
                <a:srgbClr val="F78330"/>
              </a:solidFill>
              <a:latin typeface="AR JULIAN" pitchFamily="2" charset="0"/>
              <a:cs typeface="Lucida Calligraphy"/>
            </a:endParaRPr>
          </a:p>
          <a:p>
            <a:r>
              <a:rPr lang="en-US" sz="1400" dirty="0" smtClean="0">
                <a:solidFill>
                  <a:schemeClr val="accent1">
                    <a:lumMod val="75000"/>
                  </a:schemeClr>
                </a:solidFill>
              </a:rPr>
              <a:t>• Saltwater </a:t>
            </a:r>
            <a:r>
              <a:rPr lang="en-US" sz="1400" dirty="0" err="1" smtClean="0">
                <a:solidFill>
                  <a:schemeClr val="accent1">
                    <a:lumMod val="75000"/>
                  </a:schemeClr>
                </a:solidFill>
              </a:rPr>
              <a:t>Gunite</a:t>
            </a:r>
            <a:r>
              <a:rPr lang="en-US" sz="1400" dirty="0" smtClean="0">
                <a:solidFill>
                  <a:schemeClr val="accent1">
                    <a:lumMod val="75000"/>
                  </a:schemeClr>
                </a:solidFill>
              </a:rPr>
              <a:t> Pool/Hot Tub</a:t>
            </a:r>
            <a:endParaRPr lang="en-US" sz="1400" dirty="0">
              <a:solidFill>
                <a:schemeClr val="accent1">
                  <a:lumMod val="75000"/>
                </a:schemeClr>
              </a:solidFill>
            </a:endParaRPr>
          </a:p>
          <a:p>
            <a:r>
              <a:rPr lang="en-US" sz="1400" dirty="0" smtClean="0">
                <a:solidFill>
                  <a:schemeClr val="accent1">
                    <a:lumMod val="75000"/>
                  </a:schemeClr>
                </a:solidFill>
              </a:rPr>
              <a:t>• Gracious Traditional Floor Plan</a:t>
            </a:r>
          </a:p>
          <a:p>
            <a:pPr>
              <a:buFont typeface="Arial" pitchFamily="34" charset="0"/>
              <a:buChar char="•"/>
            </a:pPr>
            <a:r>
              <a:rPr lang="en-US" sz="1400" dirty="0" smtClean="0">
                <a:solidFill>
                  <a:schemeClr val="accent1">
                    <a:lumMod val="75000"/>
                  </a:schemeClr>
                </a:solidFill>
              </a:rPr>
              <a:t> Large Formal Dining Room off Dramatic Foyer</a:t>
            </a:r>
          </a:p>
          <a:p>
            <a:r>
              <a:rPr lang="en-US" sz="1400" dirty="0" smtClean="0">
                <a:solidFill>
                  <a:schemeClr val="accent1">
                    <a:lumMod val="75000"/>
                  </a:schemeClr>
                </a:solidFill>
              </a:rPr>
              <a:t>• Chef’s Kitchen</a:t>
            </a:r>
          </a:p>
          <a:p>
            <a:pPr>
              <a:buFont typeface="Arial" pitchFamily="34" charset="0"/>
              <a:buChar char="•"/>
            </a:pPr>
            <a:r>
              <a:rPr lang="en-US" sz="1400" dirty="0" smtClean="0">
                <a:solidFill>
                  <a:schemeClr val="accent1">
                    <a:lumMod val="75000"/>
                  </a:schemeClr>
                </a:solidFill>
              </a:rPr>
              <a:t> Elegant First Floor Master Retreat  with</a:t>
            </a:r>
          </a:p>
          <a:p>
            <a:r>
              <a:rPr lang="en-US" sz="1400" dirty="0" smtClean="0">
                <a:solidFill>
                  <a:schemeClr val="accent1">
                    <a:lumMod val="75000"/>
                  </a:schemeClr>
                </a:solidFill>
              </a:rPr>
              <a:t>  Furniture-Quality Bath Cabinetry  </a:t>
            </a:r>
          </a:p>
          <a:p>
            <a:r>
              <a:rPr lang="en-US" sz="1400" dirty="0" smtClean="0">
                <a:solidFill>
                  <a:schemeClr val="accent1">
                    <a:lumMod val="75000"/>
                  </a:schemeClr>
                </a:solidFill>
              </a:rPr>
              <a:t>• In-Law Suite on Terrace Level</a:t>
            </a:r>
            <a:endParaRPr lang="en-US" sz="1400" dirty="0">
              <a:solidFill>
                <a:schemeClr val="accent1">
                  <a:lumMod val="75000"/>
                </a:schemeClr>
              </a:solidFill>
            </a:endParaRPr>
          </a:p>
          <a:p>
            <a:r>
              <a:rPr lang="en-US" sz="1400" dirty="0" smtClean="0">
                <a:solidFill>
                  <a:schemeClr val="accent1">
                    <a:lumMod val="75000"/>
                  </a:schemeClr>
                </a:solidFill>
              </a:rPr>
              <a:t>• Elevator for all Three Levels</a:t>
            </a:r>
            <a:endParaRPr lang="en-US" sz="1400" dirty="0">
              <a:solidFill>
                <a:schemeClr val="accent1">
                  <a:lumMod val="75000"/>
                </a:schemeClr>
              </a:solidFill>
            </a:endParaRPr>
          </a:p>
          <a:p>
            <a:r>
              <a:rPr lang="en-US" sz="1400" dirty="0" smtClean="0">
                <a:solidFill>
                  <a:schemeClr val="accent1">
                    <a:lumMod val="75000"/>
                  </a:schemeClr>
                </a:solidFill>
              </a:rPr>
              <a:t>• </a:t>
            </a:r>
            <a:r>
              <a:rPr lang="en-US" sz="1400" i="1" dirty="0" smtClean="0">
                <a:solidFill>
                  <a:schemeClr val="accent1">
                    <a:lumMod val="75000"/>
                  </a:schemeClr>
                </a:solidFill>
              </a:rPr>
              <a:t>Outdoor Living Spaces </a:t>
            </a:r>
            <a:r>
              <a:rPr lang="en-US" sz="1400" dirty="0" smtClean="0">
                <a:solidFill>
                  <a:schemeClr val="accent1">
                    <a:lumMod val="75000"/>
                  </a:schemeClr>
                </a:solidFill>
              </a:rPr>
              <a:t>: Front Porch,  Back </a:t>
            </a:r>
          </a:p>
          <a:p>
            <a:r>
              <a:rPr lang="en-US" sz="1400" dirty="0" smtClean="0">
                <a:solidFill>
                  <a:schemeClr val="accent1">
                    <a:lumMod val="75000"/>
                  </a:schemeClr>
                </a:solidFill>
              </a:rPr>
              <a:t>   Deck,  Screened Porch, Patio, and Pool Deck</a:t>
            </a:r>
          </a:p>
          <a:p>
            <a:endParaRPr lang="en-US" sz="1400" dirty="0">
              <a:solidFill>
                <a:schemeClr val="accent1">
                  <a:lumMod val="75000"/>
                </a:schemeClr>
              </a:solidFill>
            </a:endParaRPr>
          </a:p>
        </p:txBody>
      </p:sp>
      <p:pic>
        <p:nvPicPr>
          <p:cNvPr id="8" name="Picture 7"/>
          <p:cNvPicPr>
            <a:picLocks noChangeAspect="1"/>
          </p:cNvPicPr>
          <p:nvPr/>
        </p:nvPicPr>
        <p:blipFill>
          <a:blip r:embed="rId3" cstate="print"/>
          <a:stretch>
            <a:fillRect/>
          </a:stretch>
        </p:blipFill>
        <p:spPr>
          <a:xfrm>
            <a:off x="311971" y="2286000"/>
            <a:ext cx="3546077" cy="2659558"/>
          </a:xfrm>
          <a:prstGeom prst="round2DiagRect">
            <a:avLst>
              <a:gd name="adj1" fmla="val 16667"/>
              <a:gd name="adj2" fmla="val 0"/>
            </a:avLst>
          </a:prstGeom>
          <a:ln w="88900" cap="sq">
            <a:solidFill>
              <a:srgbClr val="FFFFFF"/>
            </a:solidFill>
            <a:miter lim="800000"/>
          </a:ln>
          <a:effectLst>
            <a:outerShdw blurRad="50800" dist="38100" algn="l" rotWithShape="0">
              <a:prstClr val="black">
                <a:alpha val="40000"/>
              </a:prstClr>
            </a:outerShdw>
          </a:effectLst>
        </p:spPr>
      </p:pic>
      <p:sp>
        <p:nvSpPr>
          <p:cNvPr id="9" name="Rectangle 8"/>
          <p:cNvSpPr/>
          <p:nvPr/>
        </p:nvSpPr>
        <p:spPr>
          <a:xfrm>
            <a:off x="4267200" y="8382000"/>
            <a:ext cx="3200400" cy="1538883"/>
          </a:xfrm>
          <a:prstGeom prst="rect">
            <a:avLst/>
          </a:prstGeom>
        </p:spPr>
        <p:txBody>
          <a:bodyPr wrap="square">
            <a:spAutoFit/>
          </a:bodyPr>
          <a:lstStyle/>
          <a:p>
            <a:pPr algn="ctr"/>
            <a:r>
              <a:rPr lang="en-US" sz="1400" dirty="0">
                <a:solidFill>
                  <a:srgbClr val="F3AF35"/>
                </a:solidFill>
                <a:latin typeface="Trebuchet MS" panose="020B0603020202020204" pitchFamily="34" charset="0"/>
              </a:rPr>
              <a:t> </a:t>
            </a:r>
            <a:r>
              <a:rPr lang="en-US" b="1" dirty="0" smtClean="0">
                <a:solidFill>
                  <a:schemeClr val="accent3"/>
                </a:solidFill>
                <a:latin typeface="Segoe Script" pitchFamily="34" charset="0"/>
              </a:rPr>
              <a:t>Debbie L. Michael</a:t>
            </a:r>
            <a:endParaRPr lang="en-US" b="1" dirty="0" smtClean="0">
              <a:solidFill>
                <a:schemeClr val="accent3"/>
              </a:solidFill>
              <a:latin typeface="Trebuchet MS" pitchFamily="34" charset="0"/>
            </a:endParaRPr>
          </a:p>
          <a:p>
            <a:pPr algn="ctr"/>
            <a:r>
              <a:rPr lang="en-US" sz="1400" dirty="0" smtClean="0">
                <a:solidFill>
                  <a:srgbClr val="F78330"/>
                </a:solidFill>
                <a:latin typeface="Trebuchet MS" pitchFamily="34" charset="0"/>
              </a:rPr>
              <a:t>Realtor</a:t>
            </a:r>
            <a:r>
              <a:rPr lang="en-US" b="1" dirty="0">
                <a:solidFill>
                  <a:srgbClr val="F78330"/>
                </a:solidFill>
                <a:latin typeface="Trebuchet MS" panose="020B0603020202020204" pitchFamily="34" charset="0"/>
              </a:rPr>
              <a:t> </a:t>
            </a:r>
          </a:p>
          <a:p>
            <a:pPr algn="ctr"/>
            <a:r>
              <a:rPr lang="en-US" sz="1400" dirty="0" smtClean="0">
                <a:solidFill>
                  <a:srgbClr val="F78330"/>
                </a:solidFill>
                <a:latin typeface="Trebuchet MS" panose="020B0603020202020204" pitchFamily="34" charset="0"/>
              </a:rPr>
              <a:t>Lighthouse </a:t>
            </a:r>
            <a:r>
              <a:rPr lang="en-US" sz="1400" dirty="0">
                <a:solidFill>
                  <a:srgbClr val="F78330"/>
                </a:solidFill>
                <a:latin typeface="Trebuchet MS" panose="020B0603020202020204" pitchFamily="34" charset="0"/>
              </a:rPr>
              <a:t>Realty Group, </a:t>
            </a:r>
            <a:r>
              <a:rPr lang="en-US" sz="1400" dirty="0" smtClean="0">
                <a:solidFill>
                  <a:srgbClr val="F78330"/>
                </a:solidFill>
                <a:latin typeface="Trebuchet MS" panose="020B0603020202020204" pitchFamily="34" charset="0"/>
              </a:rPr>
              <a:t>LLC</a:t>
            </a:r>
          </a:p>
          <a:p>
            <a:pPr algn="ctr"/>
            <a:r>
              <a:rPr lang="en-US" sz="1200" dirty="0" smtClean="0">
                <a:solidFill>
                  <a:schemeClr val="accent1"/>
                </a:solidFill>
                <a:latin typeface="Trebuchet MS" panose="020B0603020202020204" pitchFamily="34" charset="0"/>
              </a:rPr>
              <a:t>lighthouserealtygroupsc.com</a:t>
            </a:r>
          </a:p>
          <a:p>
            <a:pPr algn="ctr"/>
            <a:r>
              <a:rPr lang="en-US" sz="1400" b="1" dirty="0" smtClean="0">
                <a:solidFill>
                  <a:schemeClr val="accent3"/>
                </a:solidFill>
                <a:latin typeface="Trebuchet MS" panose="020B0603020202020204" pitchFamily="34" charset="0"/>
              </a:rPr>
              <a:t>Cell: 704-877-1472</a:t>
            </a:r>
            <a:endParaRPr lang="en-US" sz="1400" b="1" dirty="0">
              <a:solidFill>
                <a:schemeClr val="accent3"/>
              </a:solidFill>
              <a:latin typeface="Trebuchet MS" panose="020B0603020202020204" pitchFamily="34" charset="0"/>
            </a:endParaRPr>
          </a:p>
          <a:p>
            <a:pPr algn="ctr"/>
            <a:r>
              <a:rPr lang="en-US" sz="1400" dirty="0" smtClean="0">
                <a:solidFill>
                  <a:srgbClr val="F78330"/>
                </a:solidFill>
                <a:latin typeface="Trebuchet MS" panose="020B0603020202020204" pitchFamily="34" charset="0"/>
              </a:rPr>
              <a:t>dlmichaelhomes@gmail.com</a:t>
            </a:r>
            <a:endParaRPr lang="en-US" sz="1400" dirty="0">
              <a:solidFill>
                <a:srgbClr val="F78330"/>
              </a:solidFill>
              <a:latin typeface="Trebuchet MS" panose="020B0603020202020204" pitchFamily="34" charset="0"/>
            </a:endParaRPr>
          </a:p>
        </p:txBody>
      </p:sp>
      <p:grpSp>
        <p:nvGrpSpPr>
          <p:cNvPr id="15" name="Group 14"/>
          <p:cNvGrpSpPr/>
          <p:nvPr/>
        </p:nvGrpSpPr>
        <p:grpSpPr>
          <a:xfrm>
            <a:off x="267027" y="5251656"/>
            <a:ext cx="7238345" cy="1615443"/>
            <a:chOff x="267027" y="5330684"/>
            <a:chExt cx="7238345" cy="1755916"/>
          </a:xfrm>
          <a:noFill/>
          <a:effectLst/>
        </p:grpSpPr>
        <p:pic>
          <p:nvPicPr>
            <p:cNvPr id="10" name="Picture 9"/>
            <p:cNvPicPr>
              <a:picLocks noChangeAspect="1"/>
            </p:cNvPicPr>
            <p:nvPr/>
          </p:nvPicPr>
          <p:blipFill>
            <a:blip r:embed="rId4" cstate="print"/>
            <a:stretch>
              <a:fillRect/>
            </a:stretch>
          </p:blipFill>
          <p:spPr>
            <a:xfrm>
              <a:off x="267027" y="5330684"/>
              <a:ext cx="2153924" cy="1755916"/>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pic>
          <p:nvPicPr>
            <p:cNvPr id="11" name="Picture 10"/>
            <p:cNvPicPr>
              <a:picLocks noChangeAspect="1"/>
            </p:cNvPicPr>
            <p:nvPr/>
          </p:nvPicPr>
          <p:blipFill>
            <a:blip r:embed="rId5" cstate="print"/>
            <a:stretch>
              <a:fillRect/>
            </a:stretch>
          </p:blipFill>
          <p:spPr>
            <a:xfrm>
              <a:off x="2809238" y="5330684"/>
              <a:ext cx="2153924" cy="1755916"/>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pic>
          <p:nvPicPr>
            <p:cNvPr id="12" name="Picture 11"/>
            <p:cNvPicPr>
              <a:picLocks noChangeAspect="1"/>
            </p:cNvPicPr>
            <p:nvPr/>
          </p:nvPicPr>
          <p:blipFill>
            <a:blip r:embed="rId6" cstate="print"/>
            <a:stretch>
              <a:fillRect/>
            </a:stretch>
          </p:blipFill>
          <p:spPr>
            <a:xfrm>
              <a:off x="5351448" y="5330684"/>
              <a:ext cx="2153924" cy="1755916"/>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grpSp>
      <p:pic>
        <p:nvPicPr>
          <p:cNvPr id="13" name="Picture 12"/>
          <p:cNvPicPr>
            <a:picLocks noChangeAspect="1"/>
          </p:cNvPicPr>
          <p:nvPr/>
        </p:nvPicPr>
        <p:blipFill>
          <a:blip r:embed="rId7" cstate="print"/>
          <a:stretch>
            <a:fillRect/>
          </a:stretch>
        </p:blipFill>
        <p:spPr>
          <a:xfrm>
            <a:off x="5486400" y="7086600"/>
            <a:ext cx="914400" cy="1295400"/>
          </a:xfrm>
          <a:prstGeom prst="rect">
            <a:avLst/>
          </a:prstGeom>
          <a:noFill/>
          <a:ln>
            <a:noFill/>
          </a:ln>
        </p:spPr>
      </p:pic>
      <p:pic>
        <p:nvPicPr>
          <p:cNvPr id="2" name="Picture 1"/>
          <p:cNvPicPr>
            <a:picLocks noChangeAspect="1"/>
          </p:cNvPicPr>
          <p:nvPr/>
        </p:nvPicPr>
        <p:blipFill rotWithShape="1">
          <a:blip r:embed="rId8" cstate="print">
            <a:extLst>
              <a:ext uri="{28A0092B-C50C-407E-A947-70E740481C1C}">
                <a14:useLocalDpi xmlns:a14="http://schemas.microsoft.com/office/drawing/2010/main" val="0"/>
              </a:ext>
            </a:extLst>
          </a:blip>
          <a:srcRect t="11406"/>
          <a:stretch/>
        </p:blipFill>
        <p:spPr>
          <a:xfrm>
            <a:off x="7521188" y="9800700"/>
            <a:ext cx="251212" cy="257700"/>
          </a:xfrm>
          <a:prstGeom prst="rect">
            <a:avLst/>
          </a:prstGeom>
        </p:spPr>
      </p:pic>
      <p:pic>
        <p:nvPicPr>
          <p:cNvPr id="14" name="Picture 13"/>
          <p:cNvPicPr>
            <a:picLocks noChangeAspect="1"/>
          </p:cNvPicPr>
          <p:nvPr/>
        </p:nvPicPr>
        <p:blipFill rotWithShape="1">
          <a:blip r:embed="rId9" cstate="print">
            <a:extLst>
              <a:ext uri="{28A0092B-C50C-407E-A947-70E740481C1C}">
                <a14:useLocalDpi xmlns:a14="http://schemas.microsoft.com/office/drawing/2010/main" val="0"/>
              </a:ext>
            </a:extLst>
          </a:blip>
          <a:srcRect l="13369" t="19791" r="13369" b="19791"/>
          <a:stretch/>
        </p:blipFill>
        <p:spPr>
          <a:xfrm>
            <a:off x="7269976" y="9829129"/>
            <a:ext cx="251212" cy="229271"/>
          </a:xfrm>
          <a:prstGeom prst="rect">
            <a:avLst/>
          </a:prstGeom>
        </p:spPr>
      </p:pic>
      <p:sp>
        <p:nvSpPr>
          <p:cNvPr id="17" name="TextBox 16"/>
          <p:cNvSpPr txBox="1"/>
          <p:nvPr/>
        </p:nvSpPr>
        <p:spPr>
          <a:xfrm>
            <a:off x="0" y="1447800"/>
            <a:ext cx="7772400" cy="461665"/>
          </a:xfrm>
          <a:prstGeom prst="rect">
            <a:avLst/>
          </a:prstGeom>
          <a:solidFill>
            <a:schemeClr val="accent1"/>
          </a:solidFill>
        </p:spPr>
        <p:txBody>
          <a:bodyPr wrap="square" rtlCol="0">
            <a:spAutoFit/>
          </a:bodyPr>
          <a:lstStyle/>
          <a:p>
            <a:r>
              <a:rPr lang="en-US" sz="2400" dirty="0" smtClean="0">
                <a:solidFill>
                  <a:schemeClr val="bg1"/>
                </a:solidFill>
                <a:latin typeface="AR JULIAN" pitchFamily="2" charset="0"/>
              </a:rPr>
              <a:t>REDUCED TO </a:t>
            </a:r>
            <a:r>
              <a:rPr lang="en-US" sz="2400" dirty="0" smtClean="0">
                <a:solidFill>
                  <a:srgbClr val="FF0000"/>
                </a:solidFill>
                <a:latin typeface="AR JULIAN" pitchFamily="2" charset="0"/>
              </a:rPr>
              <a:t>$750,000</a:t>
            </a:r>
            <a:r>
              <a:rPr lang="en-US" sz="2400" dirty="0" smtClean="0">
                <a:solidFill>
                  <a:schemeClr val="bg1"/>
                </a:solidFill>
                <a:latin typeface="AR JULIAN" pitchFamily="2" charset="0"/>
              </a:rPr>
              <a:t>! </a:t>
            </a:r>
            <a:r>
              <a:rPr lang="en-US" sz="2400" dirty="0" smtClean="0">
                <a:solidFill>
                  <a:srgbClr val="006600"/>
                </a:solidFill>
                <a:latin typeface="AR JULIAN" pitchFamily="2" charset="0"/>
              </a:rPr>
              <a:t>WRAP IT UP IN AN OFFER!</a:t>
            </a:r>
            <a:endParaRPr lang="en-US" sz="2400" dirty="0">
              <a:solidFill>
                <a:srgbClr val="006600"/>
              </a:solidFill>
              <a:latin typeface="AR JULIAN" pitchFamily="2" charset="0"/>
            </a:endParaRPr>
          </a:p>
        </p:txBody>
      </p:sp>
      <p:pic>
        <p:nvPicPr>
          <p:cNvPr id="1026" name="Picture 2" descr="C:\Users\Debbie\AppData\Local\Microsoft\Windows\INetCache\IE\VJJFAF5M\MC910217026[1].png"/>
          <p:cNvPicPr>
            <a:picLocks noChangeAspect="1" noChangeArrowheads="1"/>
          </p:cNvPicPr>
          <p:nvPr/>
        </p:nvPicPr>
        <p:blipFill>
          <a:blip r:embed="rId10" cstate="print">
            <a:lum bright="6000" contrast="4000"/>
          </a:blip>
          <a:srcRect/>
          <a:stretch>
            <a:fillRect/>
          </a:stretch>
        </p:blipFill>
        <p:spPr bwMode="auto">
          <a:xfrm>
            <a:off x="0" y="1905000"/>
            <a:ext cx="1371600" cy="1147482"/>
          </a:xfrm>
          <a:prstGeom prst="rect">
            <a:avLst/>
          </a:prstGeo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spPr>
      </p:pic>
    </p:spTree>
    <p:extLst>
      <p:ext uri="{BB962C8B-B14F-4D97-AF65-F5344CB8AC3E}">
        <p14:creationId xmlns:p14="http://schemas.microsoft.com/office/powerpoint/2010/main" val="403953358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322</TotalTime>
  <Words>259</Words>
  <Application>Microsoft Office PowerPoint</Application>
  <PresentationFormat>Custom</PresentationFormat>
  <Paragraphs>24</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atp1313@gmail.com</cp:lastModifiedBy>
  <cp:revision>49</cp:revision>
  <dcterms:created xsi:type="dcterms:W3CDTF">2006-08-16T00:00:00Z</dcterms:created>
  <dcterms:modified xsi:type="dcterms:W3CDTF">2014-12-02T21:14:10Z</dcterms:modified>
</cp:coreProperties>
</file>