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153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2077-BE97-4362-963F-EB504CB351A0}"/>
              </a:ext>
            </a:extLst>
          </p:cNvPr>
          <p:cNvSpPr>
            <a:spLocks noGrp="1"/>
          </p:cNvSpPr>
          <p:nvPr>
            <p:ph type="ctrTitle"/>
          </p:nvPr>
        </p:nvSpPr>
        <p:spPr>
          <a:xfrm>
            <a:off x="914400" y="1646133"/>
            <a:ext cx="5486400" cy="3501813"/>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C6F43CB3-B838-4D79-B020-30BA4002F5CE}"/>
              </a:ext>
            </a:extLst>
          </p:cNvPr>
          <p:cNvSpPr>
            <a:spLocks noGrp="1"/>
          </p:cNvSpPr>
          <p:nvPr>
            <p:ph type="subTitle" idx="1"/>
          </p:nvPr>
        </p:nvSpPr>
        <p:spPr>
          <a:xfrm>
            <a:off x="914400" y="5282989"/>
            <a:ext cx="5486400" cy="2428451"/>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73C73046-507A-4C6D-93F0-00C76C3C087E}"/>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FBBC12DC-E6C2-406A-87F3-5C52E5DD9C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8850BD-4CDD-49EC-860E-CEF3E0AC020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567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7ADEA-63F8-4A55-B0D7-94CF0ADA3B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27D3B7-DCFE-4CB1-BD49-3429AB56B69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B3C9E-E812-4F81-93FA-36B4B7475B8C}"/>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986716BC-F290-4FF4-97BA-6BB5D6792E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4FA843-BA73-4216-A328-675E30E0685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93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706CA5-C35F-4615-BCD8-BFFC5BAEB88E}"/>
              </a:ext>
            </a:extLst>
          </p:cNvPr>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5282F5-FFC9-4771-B418-928965002A22}"/>
              </a:ext>
            </a:extLst>
          </p:cNvPr>
          <p:cNvSpPr>
            <a:spLocks noGrp="1"/>
          </p:cNvSpPr>
          <p:nvPr>
            <p:ph type="body" orient="vert" idx="1"/>
          </p:nvPr>
        </p:nvSpPr>
        <p:spPr>
          <a:xfrm>
            <a:off x="502920" y="535517"/>
            <a:ext cx="4640580"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281E00-549E-490E-819C-23D23DA4F561}"/>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9DB98EFC-196C-495B-AC1D-A3E0B15E1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3002F-2C99-498E-A3E9-92417244A7F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15038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0665-D24F-4963-8243-CD9FF681C9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A3503C-AAA2-4A14-8153-5538D55BD8E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B81F3A-39C2-4263-88DE-CE60F7FB324D}"/>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8D3F9FF8-5433-4B61-B8A3-0F5DEE6BDA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5F240B-FA20-4C68-BBAA-D491B860307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5886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D68A5-A4C0-4C51-AC18-493DD4A77EE0}"/>
              </a:ext>
            </a:extLst>
          </p:cNvPr>
          <p:cNvSpPr>
            <a:spLocks noGrp="1"/>
          </p:cNvSpPr>
          <p:nvPr>
            <p:ph type="title"/>
          </p:nvPr>
        </p:nvSpPr>
        <p:spPr>
          <a:xfrm>
            <a:off x="499110" y="2507617"/>
            <a:ext cx="6309360" cy="4184014"/>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C5735249-BD5F-442D-982A-5A085451D617}"/>
              </a:ext>
            </a:extLst>
          </p:cNvPr>
          <p:cNvSpPr>
            <a:spLocks noGrp="1"/>
          </p:cNvSpPr>
          <p:nvPr>
            <p:ph type="body" idx="1"/>
          </p:nvPr>
        </p:nvSpPr>
        <p:spPr>
          <a:xfrm>
            <a:off x="499110" y="6731213"/>
            <a:ext cx="6309360" cy="2200274"/>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ACEF503-E4AB-4C24-8F7A-9C8E37003C5E}"/>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D75B7CD2-171D-464F-97F6-603C0B452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2AFED6-5773-48C5-82E8-84856B0826A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6982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E4329-729E-48E3-82C1-80C604E94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EBCE7E-DE3C-417B-88E6-17D7AAE4A302}"/>
              </a:ext>
            </a:extLst>
          </p:cNvPr>
          <p:cNvSpPr>
            <a:spLocks noGrp="1"/>
          </p:cNvSpPr>
          <p:nvPr>
            <p:ph sz="half" idx="1"/>
          </p:nvPr>
        </p:nvSpPr>
        <p:spPr>
          <a:xfrm>
            <a:off x="5029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773A6C-6149-4CAC-9C8E-CF8AEEA82D29}"/>
              </a:ext>
            </a:extLst>
          </p:cNvPr>
          <p:cNvSpPr>
            <a:spLocks noGrp="1"/>
          </p:cNvSpPr>
          <p:nvPr>
            <p:ph sz="half" idx="2"/>
          </p:nvPr>
        </p:nvSpPr>
        <p:spPr>
          <a:xfrm>
            <a:off x="37033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53D9B4-BF64-4082-86A2-6289C029858E}"/>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a:extLst>
              <a:ext uri="{FF2B5EF4-FFF2-40B4-BE49-F238E27FC236}">
                <a16:creationId xmlns:a16="http://schemas.microsoft.com/office/drawing/2014/main" id="{9B2D3C58-93CE-4F41-B167-EDDE75E276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EFFA22-E772-474E-A20A-50CE3596E67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82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D4D10-9E2B-4AFD-B3D5-F06C34A80AAC}"/>
              </a:ext>
            </a:extLst>
          </p:cNvPr>
          <p:cNvSpPr>
            <a:spLocks noGrp="1"/>
          </p:cNvSpPr>
          <p:nvPr>
            <p:ph type="title"/>
          </p:nvPr>
        </p:nvSpPr>
        <p:spPr>
          <a:xfrm>
            <a:off x="503873" y="535517"/>
            <a:ext cx="6309360"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334565-C3ED-4EBF-BA57-E193143AC83E}"/>
              </a:ext>
            </a:extLst>
          </p:cNvPr>
          <p:cNvSpPr>
            <a:spLocks noGrp="1"/>
          </p:cNvSpPr>
          <p:nvPr>
            <p:ph type="body" idx="1"/>
          </p:nvPr>
        </p:nvSpPr>
        <p:spPr>
          <a:xfrm>
            <a:off x="503873" y="2465706"/>
            <a:ext cx="3094672"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4" name="Content Placeholder 3">
            <a:extLst>
              <a:ext uri="{FF2B5EF4-FFF2-40B4-BE49-F238E27FC236}">
                <a16:creationId xmlns:a16="http://schemas.microsoft.com/office/drawing/2014/main" id="{DD869CD5-628D-463E-8F04-A29C84D5AFC9}"/>
              </a:ext>
            </a:extLst>
          </p:cNvPr>
          <p:cNvSpPr>
            <a:spLocks noGrp="1"/>
          </p:cNvSpPr>
          <p:nvPr>
            <p:ph sz="half" idx="2"/>
          </p:nvPr>
        </p:nvSpPr>
        <p:spPr>
          <a:xfrm>
            <a:off x="503873" y="3674110"/>
            <a:ext cx="309467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04FCFA-D10C-446A-B403-B57D6C7DB5A1}"/>
              </a:ext>
            </a:extLst>
          </p:cNvPr>
          <p:cNvSpPr>
            <a:spLocks noGrp="1"/>
          </p:cNvSpPr>
          <p:nvPr>
            <p:ph type="body" sz="quarter" idx="3"/>
          </p:nvPr>
        </p:nvSpPr>
        <p:spPr>
          <a:xfrm>
            <a:off x="3703320" y="2465706"/>
            <a:ext cx="3109913"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6" name="Content Placeholder 5">
            <a:extLst>
              <a:ext uri="{FF2B5EF4-FFF2-40B4-BE49-F238E27FC236}">
                <a16:creationId xmlns:a16="http://schemas.microsoft.com/office/drawing/2014/main" id="{EE983937-E21D-4E85-988F-E059BE6F1F17}"/>
              </a:ext>
            </a:extLst>
          </p:cNvPr>
          <p:cNvSpPr>
            <a:spLocks noGrp="1"/>
          </p:cNvSpPr>
          <p:nvPr>
            <p:ph sz="quarter" idx="4"/>
          </p:nvPr>
        </p:nvSpPr>
        <p:spPr>
          <a:xfrm>
            <a:off x="3703320" y="3674110"/>
            <a:ext cx="3109913"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C5CFF3-1117-4DDA-91D5-3E9C38A12B2D}"/>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8" name="Footer Placeholder 7">
            <a:extLst>
              <a:ext uri="{FF2B5EF4-FFF2-40B4-BE49-F238E27FC236}">
                <a16:creationId xmlns:a16="http://schemas.microsoft.com/office/drawing/2014/main" id="{492CD1F6-9653-4026-9580-9E05A58E5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A62410-E978-4B1F-90AD-9F0C107477B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12888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42888-3318-4D2B-A2A8-8CD55C1D60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8C9B09-F853-4D12-95F8-B0C239B18404}"/>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4" name="Footer Placeholder 3">
            <a:extLst>
              <a:ext uri="{FF2B5EF4-FFF2-40B4-BE49-F238E27FC236}">
                <a16:creationId xmlns:a16="http://schemas.microsoft.com/office/drawing/2014/main" id="{D893AF8F-5259-4149-B66D-8F70858C85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44C673-E9AD-4BBD-BA70-BF76FF25C1C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98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C90F70-5951-4307-BCDD-9E0A42D35960}"/>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3" name="Footer Placeholder 2">
            <a:extLst>
              <a:ext uri="{FF2B5EF4-FFF2-40B4-BE49-F238E27FC236}">
                <a16:creationId xmlns:a16="http://schemas.microsoft.com/office/drawing/2014/main" id="{433170B4-A9C4-4B46-9CF6-839F06FCD1A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28472F-7586-43D6-BB31-E9272981432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820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54B2B-B537-4BE7-BDC7-D760D3EAF4C7}"/>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7E95F5F3-E567-4178-B689-C21EDA01E2B1}"/>
              </a:ext>
            </a:extLst>
          </p:cNvPr>
          <p:cNvSpPr>
            <a:spLocks noGrp="1"/>
          </p:cNvSpPr>
          <p:nvPr>
            <p:ph idx="1"/>
          </p:nvPr>
        </p:nvSpPr>
        <p:spPr>
          <a:xfrm>
            <a:off x="3109913" y="1448224"/>
            <a:ext cx="3703320" cy="7147983"/>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A30778-3F83-4902-B468-6D14682AB462}"/>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DE966DF8-D0F0-4557-B861-8CCEAE32D462}"/>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a:extLst>
              <a:ext uri="{FF2B5EF4-FFF2-40B4-BE49-F238E27FC236}">
                <a16:creationId xmlns:a16="http://schemas.microsoft.com/office/drawing/2014/main" id="{6E0DBD6F-CF19-4869-991E-94094D92B5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AB55DD-ED60-411F-8792-06D15C59E74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83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9BB0E-95B0-4444-88B1-65E1366239AB}"/>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24F39F58-FA78-4BEC-8130-61AFA20256F9}"/>
              </a:ext>
            </a:extLst>
          </p:cNvPr>
          <p:cNvSpPr>
            <a:spLocks noGrp="1"/>
          </p:cNvSpPr>
          <p:nvPr>
            <p:ph type="pic" idx="1"/>
          </p:nvPr>
        </p:nvSpPr>
        <p:spPr>
          <a:xfrm>
            <a:off x="3109913" y="1448224"/>
            <a:ext cx="3703320" cy="7147983"/>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5BA9CE09-422C-4A26-9BB0-CEB933A2F038}"/>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C37A8E3C-7C2B-47F8-BD49-537A9ACA6858}"/>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a:extLst>
              <a:ext uri="{FF2B5EF4-FFF2-40B4-BE49-F238E27FC236}">
                <a16:creationId xmlns:a16="http://schemas.microsoft.com/office/drawing/2014/main" id="{526D914E-62EA-41E2-963E-436CB91E1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4770A1-4A34-43C4-BA91-136CC23A4EB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2380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8B9148-CB6B-4C20-8426-B2CDCBA27C19}"/>
              </a:ext>
            </a:extLst>
          </p:cNvPr>
          <p:cNvSpPr>
            <a:spLocks noGrp="1"/>
          </p:cNvSpPr>
          <p:nvPr>
            <p:ph type="title"/>
          </p:nvPr>
        </p:nvSpPr>
        <p:spPr>
          <a:xfrm>
            <a:off x="502920" y="535517"/>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98E6A6-5B57-49B0-B942-0EC47EC69295}"/>
              </a:ext>
            </a:extLst>
          </p:cNvPr>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828D97-876C-48B4-9B9A-3AB43786E49C}"/>
              </a:ext>
            </a:extLst>
          </p:cNvPr>
          <p:cNvSpPr>
            <a:spLocks noGrp="1"/>
          </p:cNvSpPr>
          <p:nvPr>
            <p:ph type="dt" sz="half" idx="2"/>
          </p:nvPr>
        </p:nvSpPr>
        <p:spPr>
          <a:xfrm>
            <a:off x="502920" y="9322647"/>
            <a:ext cx="1645920" cy="535517"/>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27B4187B-F6FF-43F0-9A8D-432DAEBC4B49}"/>
              </a:ext>
            </a:extLst>
          </p:cNvPr>
          <p:cNvSpPr>
            <a:spLocks noGrp="1"/>
          </p:cNvSpPr>
          <p:nvPr>
            <p:ph type="ftr" sz="quarter" idx="3"/>
          </p:nvPr>
        </p:nvSpPr>
        <p:spPr>
          <a:xfrm>
            <a:off x="2423160" y="9322647"/>
            <a:ext cx="2468880" cy="535517"/>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D430FE-95DE-4018-9B38-09EF3815C550}"/>
              </a:ext>
            </a:extLst>
          </p:cNvPr>
          <p:cNvSpPr>
            <a:spLocks noGrp="1"/>
          </p:cNvSpPr>
          <p:nvPr>
            <p:ph type="sldNum" sz="quarter" idx="4"/>
          </p:nvPr>
        </p:nvSpPr>
        <p:spPr>
          <a:xfrm>
            <a:off x="5166360" y="9322647"/>
            <a:ext cx="1645920" cy="535517"/>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29535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7732612" y="0"/>
            <a:ext cx="1493851" cy="4844567"/>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2" y="4930151"/>
            <a:ext cx="7315202" cy="5128249"/>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772152" y="1160062"/>
            <a:ext cx="3770886" cy="252444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1" y="3689064"/>
            <a:ext cx="7315200" cy="1155503"/>
          </a:xfrm>
        </p:spPr>
        <p:txBody>
          <a:bodyPr anchor="ctr">
            <a:noAutofit/>
            <a:scene3d>
              <a:camera prst="orthographicFront"/>
              <a:lightRig rig="soft" dir="t">
                <a:rot lat="0" lon="0" rev="17220000"/>
              </a:lightRig>
            </a:scene3d>
            <a:sp3d prstMaterial="softEdge"/>
          </a:bodyPr>
          <a:lstStyle/>
          <a:p>
            <a:r>
              <a:rPr lang="en-US" sz="2400" dirty="0">
                <a:ln w="10541" cmpd="sng">
                  <a:noFill/>
                  <a:prstDash val="solid"/>
                </a:ln>
                <a:solidFill>
                  <a:srgbClr val="132B51"/>
                </a:solidFill>
                <a:latin typeface="Century Gothic" panose="020B0502020202020204" pitchFamily="34" charset="0"/>
              </a:rPr>
              <a:t>2928 Cathedral Lane</a:t>
            </a:r>
            <a:br>
              <a:rPr lang="en-US" sz="2800" b="0" cap="none"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Old Towne Villas</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Charleston, SC 29414</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MLS# 19029051 | $179,900</a:t>
            </a:r>
            <a:endParaRPr lang="en-US" sz="1600" b="0" cap="none"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2" y="4983252"/>
            <a:ext cx="7315198" cy="2544812"/>
          </a:xfrm>
        </p:spPr>
        <p:txBody>
          <a:bodyPr anchor="ctr">
            <a:noAutofit/>
          </a:bodyPr>
          <a:lstStyle/>
          <a:p>
            <a:r>
              <a:rPr lang="en-US" sz="1500" dirty="0">
                <a:solidFill>
                  <a:schemeClr val="bg1"/>
                </a:solidFill>
                <a:latin typeface="Century Gothic" panose="020B0502020202020204" pitchFamily="34" charset="0"/>
              </a:rPr>
              <a:t>Almost 1500 </a:t>
            </a:r>
            <a:r>
              <a:rPr lang="en-US" sz="1500" dirty="0" err="1">
                <a:solidFill>
                  <a:schemeClr val="bg1"/>
                </a:solidFill>
                <a:latin typeface="Century Gothic" panose="020B0502020202020204" pitchFamily="34" charset="0"/>
              </a:rPr>
              <a:t>sqft</a:t>
            </a:r>
            <a:r>
              <a:rPr lang="en-US" sz="1500" dirty="0">
                <a:solidFill>
                  <a:schemeClr val="bg1"/>
                </a:solidFill>
                <a:latin typeface="Century Gothic" panose="020B0502020202020204" pitchFamily="34" charset="0"/>
              </a:rPr>
              <a:t> with 3 bedrooms, 2.5 baths, fenced yard, deeded off street parking, amazing amenities including a pool, baby pool and brand new clubhouse which is slated to be completed soon! This is low maintenance living with beautiful courtyards throughout the community and is on the cusp of Shadowmoss, a short walk to the </a:t>
            </a:r>
            <a:r>
              <a:rPr lang="en-US" sz="1500" dirty="0" err="1">
                <a:solidFill>
                  <a:schemeClr val="bg1"/>
                </a:solidFill>
                <a:latin typeface="Century Gothic" panose="020B0502020202020204" pitchFamily="34" charset="0"/>
              </a:rPr>
              <a:t>Bi-Lo</a:t>
            </a:r>
            <a:r>
              <a:rPr lang="en-US" sz="1500" dirty="0">
                <a:solidFill>
                  <a:schemeClr val="bg1"/>
                </a:solidFill>
                <a:latin typeface="Century Gothic" panose="020B0502020202020204" pitchFamily="34" charset="0"/>
              </a:rPr>
              <a:t> shopping center and the new shopping center at Glen McConnell where you can enjoy multiple restaurants and stores, as well as the new Starbucks and Harris Teeter! The owners have updated the majority of the home including new hardwood floors in the great room and master, ceramic tile in the kitchen, laundry and bathrooms, new vanities with solid surfaces in all of the bathrooms, lighting, ceiling fans, paint, water heater and range! You won't find a better deal!</a:t>
            </a:r>
          </a:p>
        </p:txBody>
      </p:sp>
      <p:sp>
        <p:nvSpPr>
          <p:cNvPr id="23" name="Rectangle 22"/>
          <p:cNvSpPr/>
          <p:nvPr/>
        </p:nvSpPr>
        <p:spPr>
          <a:xfrm>
            <a:off x="839464" y="112693"/>
            <a:ext cx="5636262" cy="954107"/>
          </a:xfrm>
          <a:prstGeom prst="rect">
            <a:avLst/>
          </a:prstGeom>
          <a:noFill/>
        </p:spPr>
        <p:txBody>
          <a:bodyPr wrap="square">
            <a:spAutoFit/>
          </a:bodyPr>
          <a:lstStyle/>
          <a:p>
            <a:pPr algn="ctr"/>
            <a:r>
              <a:rPr lang="en-US" sz="2800" b="1" dirty="0">
                <a:ln w="3175">
                  <a:noFill/>
                </a:ln>
                <a:solidFill>
                  <a:srgbClr val="132B51"/>
                </a:solidFill>
                <a:latin typeface="Century Gothic" panose="020B0502020202020204" pitchFamily="34" charset="0"/>
              </a:rPr>
              <a:t>3 Bedroom Townhome</a:t>
            </a:r>
          </a:p>
          <a:p>
            <a:pPr algn="ctr"/>
            <a:r>
              <a:rPr lang="en-US" sz="2800" b="1" dirty="0">
                <a:ln w="3175">
                  <a:noFill/>
                </a:ln>
                <a:solidFill>
                  <a:srgbClr val="132B51"/>
                </a:solidFill>
                <a:latin typeface="Century Gothic" panose="020B0502020202020204" pitchFamily="34" charset="0"/>
              </a:rPr>
              <a:t>With Deeded Parking</a:t>
            </a:r>
          </a:p>
        </p:txBody>
      </p:sp>
      <p:sp>
        <p:nvSpPr>
          <p:cNvPr id="5" name="Diagonal Stripe 4"/>
          <p:cNvSpPr/>
          <p:nvPr/>
        </p:nvSpPr>
        <p:spPr>
          <a:xfrm>
            <a:off x="-2221186" y="24655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2482292" y="591409"/>
            <a:ext cx="1928734"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Listed!</a:t>
            </a:r>
          </a:p>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Under $280,000</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9675" y="2500403"/>
            <a:ext cx="1548682" cy="1036775"/>
          </a:xfrm>
          <a:prstGeom prst="rect">
            <a:avLst/>
          </a:prstGeom>
          <a:ln>
            <a:noFill/>
          </a:ln>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76835" y="2497501"/>
            <a:ext cx="1548682" cy="1036775"/>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9675" y="1311742"/>
            <a:ext cx="1548682" cy="1036775"/>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9675" y="123081"/>
            <a:ext cx="1548682" cy="1036775"/>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676834" y="123081"/>
            <a:ext cx="1548682" cy="1036775"/>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676834" y="3684710"/>
            <a:ext cx="1548682" cy="1036775"/>
          </a:xfrm>
          <a:prstGeom prst="rect">
            <a:avLst/>
          </a:prstGeom>
          <a:ln>
            <a:no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9674" y="3686890"/>
            <a:ext cx="1548673" cy="1036769"/>
          </a:xfrm>
          <a:prstGeom prst="rect">
            <a:avLst/>
          </a:prstGeom>
          <a:ln>
            <a:noFill/>
          </a:ln>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676834" y="1310291"/>
            <a:ext cx="1548682" cy="1036775"/>
          </a:xfrm>
          <a:prstGeom prst="rect">
            <a:avLst/>
          </a:prstGeom>
          <a:ln>
            <a:noFill/>
          </a:ln>
          <a:effectLst/>
        </p:spPr>
      </p:pic>
      <p:sp>
        <p:nvSpPr>
          <p:cNvPr id="17" name="Rectangle 16"/>
          <p:cNvSpPr/>
          <p:nvPr/>
        </p:nvSpPr>
        <p:spPr>
          <a:xfrm>
            <a:off x="1571693" y="9189819"/>
            <a:ext cx="3968496" cy="646331"/>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Meg H. Kandik</a:t>
            </a:r>
          </a:p>
          <a:p>
            <a:pPr algn="ctr"/>
            <a:r>
              <a:rPr lang="pt-BR" sz="1000" b="1" dirty="0">
                <a:solidFill>
                  <a:schemeClr val="bg1"/>
                </a:solidFill>
                <a:latin typeface="Century Gothic" panose="020B0502020202020204" pitchFamily="34" charset="0"/>
              </a:rPr>
              <a:t>M (843) 814-5137 | O (843) 603-4659</a:t>
            </a:r>
          </a:p>
          <a:p>
            <a:pPr algn="ctr"/>
            <a:r>
              <a:rPr lang="pt-BR" sz="1000" b="1" dirty="0">
                <a:solidFill>
                  <a:schemeClr val="bg1"/>
                </a:solidFill>
                <a:latin typeface="Century Gothic" panose="020B0502020202020204" pitchFamily="34" charset="0"/>
              </a:rPr>
              <a:t>Meg@HolyCityRE.com | </a:t>
            </a:r>
            <a:r>
              <a:rPr lang="en-US" sz="1000" b="1" dirty="0">
                <a:solidFill>
                  <a:schemeClr val="bg1"/>
                </a:solidFill>
                <a:latin typeface="Century Gothic" panose="020B0502020202020204" pitchFamily="34" charset="0"/>
              </a:rPr>
              <a:t>www.holycityre.com </a:t>
            </a:r>
          </a:p>
        </p:txBody>
      </p:sp>
      <p:sp>
        <p:nvSpPr>
          <p:cNvPr id="18" name="Rectangle 17"/>
          <p:cNvSpPr/>
          <p:nvPr/>
        </p:nvSpPr>
        <p:spPr>
          <a:xfrm>
            <a:off x="1573433" y="9772650"/>
            <a:ext cx="3967078" cy="215444"/>
          </a:xfrm>
          <a:prstGeom prst="rect">
            <a:avLst/>
          </a:prstGeom>
          <a:ln>
            <a:noFill/>
          </a:ln>
        </p:spPr>
        <p:txBody>
          <a:bodyPr wrap="square" anchor="ctr">
            <a:spAutoFit/>
          </a:bodyPr>
          <a:lstStyle/>
          <a:p>
            <a:pPr algn="ctr"/>
            <a:r>
              <a:rPr lang="en-US" sz="800" b="1" dirty="0">
                <a:solidFill>
                  <a:schemeClr val="bg1"/>
                </a:solidFill>
                <a:latin typeface="Century Gothic" panose="020B0502020202020204" pitchFamily="34" charset="0"/>
              </a:rPr>
              <a:t>Bennett Construction &amp; Realty </a:t>
            </a:r>
            <a:r>
              <a:rPr lang="en-US" sz="800" b="1">
                <a:solidFill>
                  <a:schemeClr val="bg1"/>
                </a:solidFill>
                <a:latin typeface="Century Gothic" panose="020B0502020202020204" pitchFamily="34" charset="0"/>
              </a:rPr>
              <a:t>| 792 Folly Rd | </a:t>
            </a:r>
            <a:r>
              <a:rPr lang="en-US" sz="800" b="1" dirty="0">
                <a:solidFill>
                  <a:schemeClr val="bg1"/>
                </a:solidFill>
                <a:latin typeface="Century Gothic" panose="020B0502020202020204" pitchFamily="34" charset="0"/>
              </a:rPr>
              <a:t>Charleston, SC 29412</a:t>
            </a:r>
            <a:endParaRPr lang="en-US" sz="600" b="1" dirty="0">
              <a:solidFill>
                <a:schemeClr val="bg1"/>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540189" y="9176084"/>
            <a:ext cx="806823" cy="822960"/>
          </a:xfrm>
          <a:prstGeom prst="rect">
            <a:avLst/>
          </a:prstGeom>
          <a:ln w="12700">
            <a:noFill/>
          </a:ln>
          <a:effectLst/>
        </p:spPr>
      </p:pic>
      <p:pic>
        <p:nvPicPr>
          <p:cNvPr id="31" name="Picture 30"/>
          <p:cNvPicPr>
            <a:picLocks noChangeAspect="1"/>
          </p:cNvPicPr>
          <p:nvPr/>
        </p:nvPicPr>
        <p:blipFill rotWithShape="1">
          <a:blip r:embed="rId13">
            <a:extLst>
              <a:ext uri="{28A0092B-C50C-407E-A947-70E740481C1C}">
                <a14:useLocalDpi xmlns:a14="http://schemas.microsoft.com/office/drawing/2010/main" val="0"/>
              </a:ext>
            </a:extLst>
          </a:blip>
          <a:srcRect b="25998"/>
          <a:stretch/>
        </p:blipFill>
        <p:spPr>
          <a:xfrm>
            <a:off x="968189" y="9176084"/>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982200" y="615169"/>
            <a:ext cx="1560574" cy="1044735"/>
          </a:xfrm>
          <a:prstGeom prst="ellipse">
            <a:avLst/>
          </a:prstGeom>
          <a:ln w="3175" cap="rnd">
            <a:solidFill>
              <a:srgbClr val="329F58"/>
            </a:solidFill>
          </a:ln>
          <a:effectLst/>
          <a:scene3d>
            <a:camera prst="orthographicFront"/>
            <a:lightRig rig="contrasting" dir="t">
              <a:rot lat="0" lon="0" rev="3000000"/>
            </a:lightRig>
          </a:scene3d>
          <a:sp3d contourW="7620">
            <a:bevelT w="95250" h="31750"/>
            <a:contourClr>
              <a:srgbClr val="333333"/>
            </a:contourClr>
          </a:sp3d>
        </p:spPr>
      </p:pic>
      <p:sp>
        <p:nvSpPr>
          <p:cNvPr id="4" name="Rectangle 3">
            <a:extLst>
              <a:ext uri="{FF2B5EF4-FFF2-40B4-BE49-F238E27FC236}">
                <a16:creationId xmlns:a16="http://schemas.microsoft.com/office/drawing/2014/main" id="{34C3984E-63FA-49A0-B839-B4EC7B60CD87}"/>
              </a:ext>
            </a:extLst>
          </p:cNvPr>
          <p:cNvSpPr/>
          <p:nvPr/>
        </p:nvSpPr>
        <p:spPr>
          <a:xfrm>
            <a:off x="461601" y="7680007"/>
            <a:ext cx="6391999" cy="985839"/>
          </a:xfrm>
          <a:prstGeom prst="rect">
            <a:avLst/>
          </a:prstGeom>
        </p:spPr>
        <p:txBody>
          <a:bodyPr wrap="square" numCol="2">
            <a:spAutoFit/>
          </a:bodyPr>
          <a:lstStyle/>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Pool</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Clubhouse (Coming Soon)</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Walkways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Exterior Maintenance Included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Low HOA Dues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Awesome West Ashley Location</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AFFORDABLE</a:t>
            </a:r>
            <a:endParaRPr lang="en-US" sz="1400" dirty="0"/>
          </a:p>
        </p:txBody>
      </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609</TotalTime>
  <Words>252</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2928 Cathedral Lane Old Towne Villas Charleston, SC 29414 MLS# 19029051 | $179,900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101</cp:revision>
  <dcterms:created xsi:type="dcterms:W3CDTF">2006-08-16T00:00:00Z</dcterms:created>
  <dcterms:modified xsi:type="dcterms:W3CDTF">2019-11-12T18:46:42Z</dcterms:modified>
</cp:coreProperties>
</file>