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0" r:id="rId1"/>
  </p:sldMasterIdLst>
  <p:notesMasterIdLst>
    <p:notesMasterId r:id="rId3"/>
  </p:notesMasterIdLst>
  <p:sldIdLst>
    <p:sldId id="256" r:id="rId2"/>
  </p:sldIdLst>
  <p:sldSz cx="7772400" cy="10058400"/>
  <p:notesSz cx="6858000" cy="9144000"/>
  <p:embeddedFontLst>
    <p:embeddedFont>
      <p:font typeface="Cambria Math" panose="02040503050406030204" pitchFamily="18" charset="0"/>
      <p:regular r:id="rId4"/>
    </p:embeddedFont>
    <p:embeddedFont>
      <p:font typeface="Montserrat" panose="00000500000000000000" pitchFamily="50" charset="0"/>
      <p:regular r:id="rId5"/>
      <p:bold r:id="rId6"/>
      <p:italic r:id="rId7"/>
      <p:boldItalic r:id="rId8"/>
    </p:embeddedFont>
    <p:embeddedFont>
      <p:font typeface="Montserrat SemiBold" panose="00000700000000000000" pitchFamily="50" charset="0"/>
      <p:regular r:id="rId9"/>
      <p:bold r:id="rId10"/>
      <p:italic r:id="rId11"/>
      <p:boldItalic r:id="rId1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2465" y="48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presProps" Target="pres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heme" Target="theme/theme1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104480" y="685800"/>
            <a:ext cx="2649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5025" y="685800"/>
            <a:ext cx="264953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" name="Google Shape;2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b="1">
                <a:solidFill>
                  <a:srgbClr val="FF0000"/>
                </a:solidFill>
              </a:rPr>
              <a:t>DO NOT ALTER LAYOUT. YOUR FILE WILL BE RETURNED OR EDITED IF IT IS RECEIVED ALTERED.</a:t>
            </a:r>
            <a:endParaRPr sz="1400" b="1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24300" y="182825"/>
            <a:ext cx="7315800" cy="762000"/>
          </a:xfrm>
          <a:prstGeom prst="round1Rect">
            <a:avLst>
              <a:gd name="adj" fmla="val 43081"/>
            </a:avLst>
          </a:prstGeom>
          <a:solidFill>
            <a:srgbClr val="B2D1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</a:t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224300" y="9517975"/>
            <a:ext cx="7315800" cy="259500"/>
          </a:xfrm>
          <a:prstGeom prst="rect">
            <a:avLst/>
          </a:prstGeom>
          <a:solidFill>
            <a:srgbClr val="1B3D6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224300" y="7646475"/>
            <a:ext cx="7315800" cy="1811700"/>
          </a:xfrm>
          <a:prstGeom prst="rect">
            <a:avLst/>
          </a:prstGeom>
          <a:solidFill>
            <a:srgbClr val="B2D1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 txBox="1"/>
          <p:nvPr/>
        </p:nvSpPr>
        <p:spPr>
          <a:xfrm>
            <a:off x="5059975" y="8451175"/>
            <a:ext cx="2480100" cy="81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Montserrat"/>
                <a:ea typeface="Montserrat"/>
                <a:cs typeface="Montserrat"/>
                <a:sym typeface="Montserrat"/>
              </a:rPr>
              <a:t>Helping buyers and sellers with</a:t>
            </a:r>
            <a:br>
              <a:rPr lang="en" sz="900"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" sz="900">
                <a:latin typeface="Montserrat"/>
                <a:ea typeface="Montserrat"/>
                <a:cs typeface="Montserrat"/>
                <a:sym typeface="Montserrat"/>
              </a:rPr>
              <a:t>every aspect of real estate since 1992.</a:t>
            </a:r>
            <a:endParaRPr sz="9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4" name="Google Shape;14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730425" y="7893100"/>
            <a:ext cx="1139199" cy="558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63575" y="9128328"/>
            <a:ext cx="462600" cy="375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90800" y="8983075"/>
            <a:ext cx="852951" cy="248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44450" y="8815100"/>
            <a:ext cx="546350" cy="447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226775" y="9016350"/>
            <a:ext cx="782574" cy="18235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2"/>
          <p:cNvSpPr txBox="1"/>
          <p:nvPr/>
        </p:nvSpPr>
        <p:spPr>
          <a:xfrm>
            <a:off x="240050" y="9518275"/>
            <a:ext cx="73101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Real Estate • Mortgage • Insurance • Business Brokerage • Property Management</a:t>
            </a:r>
            <a:endParaRPr sz="1300"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20" name="Google Shape;20;p2"/>
          <p:cNvSpPr/>
          <p:nvPr/>
        </p:nvSpPr>
        <p:spPr>
          <a:xfrm>
            <a:off x="5177125" y="1092850"/>
            <a:ext cx="2363100" cy="491700"/>
          </a:xfrm>
          <a:prstGeom prst="rect">
            <a:avLst/>
          </a:prstGeom>
          <a:solidFill>
            <a:srgbClr val="1B3D6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64945" y="2253729"/>
            <a:ext cx="7242600" cy="66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 txBox="1"/>
          <p:nvPr/>
        </p:nvSpPr>
        <p:spPr>
          <a:xfrm>
            <a:off x="5177125" y="1652750"/>
            <a:ext cx="2479150" cy="603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</a:pPr>
            <a:r>
              <a:rPr lang="en-US" dirty="0">
                <a:latin typeface="Montserrat"/>
                <a:ea typeface="Montserrat"/>
                <a:cs typeface="Montserrat"/>
                <a:sym typeface="Montserrat"/>
              </a:rPr>
              <a:t>$419,000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</a:pPr>
            <a:r>
              <a:rPr lang="en-US" dirty="0">
                <a:latin typeface="Montserrat"/>
                <a:ea typeface="Montserrat"/>
                <a:cs typeface="Montserrat"/>
                <a:sym typeface="Montserrat"/>
              </a:rPr>
              <a:t>MLS# 21012853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</a:pPr>
            <a:r>
              <a:rPr lang="en-US" dirty="0">
                <a:latin typeface="Montserrat"/>
                <a:ea typeface="Montserrat"/>
                <a:cs typeface="Montserrat"/>
                <a:sym typeface="Montserrat"/>
              </a:rPr>
              <a:t>4 Beds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</a:pPr>
            <a:r>
              <a:rPr lang="en-US" dirty="0">
                <a:latin typeface="Montserrat"/>
                <a:ea typeface="Montserrat"/>
                <a:cs typeface="Montserrat"/>
                <a:sym typeface="Montserrat"/>
              </a:rPr>
              <a:t>3 Baths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</a:pPr>
            <a:r>
              <a:rPr lang="en-US" dirty="0">
                <a:latin typeface="Montserrat"/>
                <a:ea typeface="Montserrat"/>
                <a:cs typeface="Montserrat"/>
                <a:sym typeface="Montserrat"/>
              </a:rPr>
              <a:t>2,520 </a:t>
            </a:r>
            <a:r>
              <a:rPr lang="en-US" dirty="0" err="1">
                <a:latin typeface="Montserrat"/>
                <a:ea typeface="Montserrat"/>
                <a:cs typeface="Montserrat"/>
                <a:sym typeface="Montserrat"/>
              </a:rPr>
              <a:t>SqFt</a:t>
            </a:r>
            <a:r>
              <a:rPr lang="en-US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</a:pPr>
            <a:endParaRPr sz="18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950" dirty="0">
                <a:solidFill>
                  <a:srgbClr val="222222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Open the door to a truly Great Room with hardwood floors that opens onto the Kitchen, the Dining Room and the Sun Room. Natural light pours through the backyard windows revealing a habitat for birds and butterflies that blossom into color and flight! All rooms are on the first level except FROG/Bonus Room/4th bedroom/ with its bath. Master Bedroom overlooks the backyard. The two additional bedrooms are separated from the Master. 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950" dirty="0">
              <a:solidFill>
                <a:srgbClr val="222222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950" dirty="0">
                <a:solidFill>
                  <a:srgbClr val="222222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Yard is filled with native plants that support birds Hummingbirds, blue birds and butterflies are prolific, This is a quiet horticulturists' dream.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950" dirty="0">
              <a:solidFill>
                <a:srgbClr val="222222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950" dirty="0">
                <a:solidFill>
                  <a:srgbClr val="222222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***Along the left side of house is the expansive lake with its flocks of ducks, geese, turtles and schools of fish that enhance the natural beauty of the location. *** The community pool and play area are across the street. C.B. amenities include pools, a large central park, walking trails, a large dog park, a dock with a walkway to Henry Tecklenburg Drive.</a:t>
            </a:r>
          </a:p>
        </p:txBody>
      </p:sp>
      <p:pic>
        <p:nvPicPr>
          <p:cNvPr id="28" name="Google Shape;28;p4"/>
          <p:cNvPicPr preferRelativeResize="0"/>
          <p:nvPr/>
        </p:nvPicPr>
        <p:blipFill>
          <a:blip r:embed="rId3"/>
          <a:srcRect l="3603" r="3603"/>
          <a:stretch/>
        </p:blipFill>
        <p:spPr>
          <a:xfrm>
            <a:off x="230050" y="1075775"/>
            <a:ext cx="4829670" cy="3467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p4"/>
          <p:cNvPicPr preferRelativeResize="0"/>
          <p:nvPr/>
        </p:nvPicPr>
        <p:blipFill>
          <a:blip r:embed="rId4"/>
          <a:srcRect l="22523" r="22523"/>
          <a:stretch/>
        </p:blipFill>
        <p:spPr>
          <a:xfrm>
            <a:off x="231275" y="4671975"/>
            <a:ext cx="2355530" cy="2857548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4"/>
          <p:cNvSpPr/>
          <p:nvPr/>
        </p:nvSpPr>
        <p:spPr>
          <a:xfrm>
            <a:off x="466725" y="7829550"/>
            <a:ext cx="1323900" cy="1481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1" name="Google Shape;31;p4"/>
          <p:cNvPicPr preferRelativeResize="0"/>
          <p:nvPr/>
        </p:nvPicPr>
        <p:blipFill rotWithShape="1">
          <a:blip r:embed="rId5">
            <a:alphaModFix/>
          </a:blip>
          <a:srcRect l="6059" t="5060" b="5060"/>
          <a:stretch/>
        </p:blipFill>
        <p:spPr>
          <a:xfrm>
            <a:off x="407200" y="7829550"/>
            <a:ext cx="1383425" cy="1526275"/>
          </a:xfrm>
          <a:prstGeom prst="rect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2" name="Google Shape;32;p4"/>
          <p:cNvSpPr txBox="1"/>
          <p:nvPr/>
        </p:nvSpPr>
        <p:spPr>
          <a:xfrm>
            <a:off x="116125" y="161950"/>
            <a:ext cx="7540150" cy="75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latin typeface="Cambria Math" panose="02040503050406030204" pitchFamily="18" charset="0"/>
                <a:ea typeface="Cambria Math" panose="02040503050406030204" pitchFamily="18" charset="0"/>
                <a:cs typeface="Merriweather"/>
                <a:sym typeface="Merriweather"/>
              </a:rPr>
              <a:t>2944 </a:t>
            </a:r>
            <a:r>
              <a:rPr lang="en-US" sz="2800" b="1" dirty="0" err="1">
                <a:latin typeface="Cambria Math" panose="02040503050406030204" pitchFamily="18" charset="0"/>
                <a:ea typeface="Cambria Math" panose="02040503050406030204" pitchFamily="18" charset="0"/>
                <a:cs typeface="Merriweather"/>
                <a:sym typeface="Merriweather"/>
              </a:rPr>
              <a:t>Amberhill</a:t>
            </a:r>
            <a:r>
              <a:rPr lang="en-US" sz="2800" b="1" dirty="0">
                <a:latin typeface="Cambria Math" panose="02040503050406030204" pitchFamily="18" charset="0"/>
                <a:ea typeface="Cambria Math" panose="02040503050406030204" pitchFamily="18" charset="0"/>
                <a:cs typeface="Merriweather"/>
                <a:sym typeface="Merriweather"/>
              </a:rPr>
              <a:t> Way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>
                <a:latin typeface="Cambria Math" panose="02040503050406030204" pitchFamily="18" charset="0"/>
                <a:ea typeface="Cambria Math" panose="02040503050406030204" pitchFamily="18" charset="0"/>
                <a:cs typeface="Merriweather"/>
                <a:sym typeface="Merriweather"/>
              </a:rPr>
              <a:t>OPEN HOUSE SAT &amp; SUN MAY 22</a:t>
            </a:r>
            <a:r>
              <a:rPr lang="en-US" sz="2200" baseline="30000" dirty="0">
                <a:latin typeface="Cambria Math" panose="02040503050406030204" pitchFamily="18" charset="0"/>
                <a:ea typeface="Cambria Math" panose="02040503050406030204" pitchFamily="18" charset="0"/>
                <a:cs typeface="Merriweather"/>
                <a:sym typeface="Merriweather"/>
              </a:rPr>
              <a:t>nd</a:t>
            </a:r>
            <a:r>
              <a:rPr lang="en-US" sz="2200" dirty="0">
                <a:latin typeface="Cambria Math" panose="02040503050406030204" pitchFamily="18" charset="0"/>
                <a:ea typeface="Cambria Math" panose="02040503050406030204" pitchFamily="18" charset="0"/>
                <a:cs typeface="Merriweather"/>
                <a:sym typeface="Merriweather"/>
              </a:rPr>
              <a:t> &amp; 23</a:t>
            </a:r>
            <a:r>
              <a:rPr lang="en-US" sz="2200" baseline="30000" dirty="0">
                <a:latin typeface="Cambria Math" panose="02040503050406030204" pitchFamily="18" charset="0"/>
                <a:ea typeface="Cambria Math" panose="02040503050406030204" pitchFamily="18" charset="0"/>
                <a:cs typeface="Merriweather"/>
                <a:sym typeface="Merriweather"/>
              </a:rPr>
              <a:t>rd</a:t>
            </a:r>
            <a:r>
              <a:rPr lang="en-US" sz="2200" dirty="0">
                <a:latin typeface="Cambria Math" panose="02040503050406030204" pitchFamily="18" charset="0"/>
                <a:ea typeface="Cambria Math" panose="02040503050406030204" pitchFamily="18" charset="0"/>
                <a:cs typeface="Merriweather"/>
                <a:sym typeface="Merriweather"/>
              </a:rPr>
              <a:t> FROM 1-3</a:t>
            </a:r>
            <a:endParaRPr sz="2200" dirty="0">
              <a:latin typeface="Cambria Math" panose="02040503050406030204" pitchFamily="18" charset="0"/>
              <a:ea typeface="Cambria Math" panose="02040503050406030204" pitchFamily="18" charset="0"/>
              <a:cs typeface="Merriweather"/>
              <a:sym typeface="Merriweather"/>
            </a:endParaRPr>
          </a:p>
        </p:txBody>
      </p:sp>
      <p:sp>
        <p:nvSpPr>
          <p:cNvPr id="33" name="Google Shape;33;p4"/>
          <p:cNvSpPr txBox="1"/>
          <p:nvPr/>
        </p:nvSpPr>
        <p:spPr>
          <a:xfrm>
            <a:off x="1846075" y="8143475"/>
            <a:ext cx="32139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latin typeface="Cambria Math" panose="02040503050406030204" pitchFamily="18" charset="0"/>
                <a:ea typeface="Cambria Math" panose="02040503050406030204" pitchFamily="18" charset="0"/>
                <a:cs typeface="Merriweather"/>
                <a:sym typeface="Merriweather"/>
              </a:rPr>
              <a:t>Kay Kennerty</a:t>
            </a:r>
            <a:endParaRPr sz="1800" b="1" dirty="0">
              <a:latin typeface="Cambria Math" panose="02040503050406030204" pitchFamily="18" charset="0"/>
              <a:ea typeface="Cambria Math" panose="02040503050406030204" pitchFamily="18" charset="0"/>
              <a:cs typeface="Merriweather"/>
              <a:sym typeface="Merriweather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latin typeface="Montserrat"/>
                <a:ea typeface="Montserrat"/>
                <a:cs typeface="Montserrat"/>
                <a:sym typeface="Montserrat"/>
              </a:rPr>
              <a:t>REALTORⓇ</a:t>
            </a:r>
            <a:endParaRPr sz="10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Montserrat"/>
                <a:ea typeface="Montserrat"/>
                <a:cs typeface="Montserrat"/>
                <a:sym typeface="Montserrat"/>
              </a:rPr>
              <a:t>843-345-5011</a:t>
            </a:r>
            <a:endParaRPr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Montserrat"/>
                <a:ea typeface="Montserrat"/>
                <a:cs typeface="Montserrat"/>
                <a:sym typeface="Montserrat"/>
              </a:rPr>
              <a:t>Kay@AgentOwned.com</a:t>
            </a:r>
            <a:endParaRPr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Montserrat"/>
                <a:ea typeface="Montserrat"/>
                <a:cs typeface="Montserrat"/>
                <a:sym typeface="Montserrat"/>
              </a:rPr>
              <a:t>AgentOwned.com</a:t>
            </a:r>
            <a:endParaRPr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4" name="Google Shape;34;p4"/>
          <p:cNvPicPr preferRelativeResize="0"/>
          <p:nvPr/>
        </p:nvPicPr>
        <p:blipFill>
          <a:blip r:embed="rId6"/>
          <a:srcRect l="22523" r="22523"/>
          <a:stretch/>
        </p:blipFill>
        <p:spPr>
          <a:xfrm>
            <a:off x="2704200" y="4671975"/>
            <a:ext cx="2355530" cy="2857548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4"/>
          <p:cNvSpPr txBox="1"/>
          <p:nvPr/>
        </p:nvSpPr>
        <p:spPr>
          <a:xfrm>
            <a:off x="5177125" y="1075775"/>
            <a:ext cx="2363100" cy="49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Carolina Bay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Charleston, SC 29414</a:t>
            </a:r>
            <a:endParaRPr sz="1100" dirty="0"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1D48B0B-C7D2-4FDA-9305-A1CC4663E370}"/>
              </a:ext>
            </a:extLst>
          </p:cNvPr>
          <p:cNvSpPr txBox="1"/>
          <p:nvPr/>
        </p:nvSpPr>
        <p:spPr>
          <a:xfrm>
            <a:off x="230050" y="3896993"/>
            <a:ext cx="482967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latin typeface="Montserrat" panose="02000505000000020004" pitchFamily="2" charset="0"/>
              </a:rPr>
              <a:t>SEND YOUR CIENTS AND COME BY</a:t>
            </a:r>
          </a:p>
          <a:p>
            <a:pPr algn="ctr"/>
            <a:r>
              <a:rPr lang="en-US" sz="1800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latin typeface="Montserrat" panose="02000505000000020004" pitchFamily="2" charset="0"/>
              </a:rPr>
              <a:t>TO SEE THIS LOVELY HOME!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258</Words>
  <Application>Microsoft Office PowerPoint</Application>
  <PresentationFormat>Custom</PresentationFormat>
  <Paragraphs>23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Montserrat</vt:lpstr>
      <vt:lpstr>Cambria Math</vt:lpstr>
      <vt:lpstr>Montserrat SemiBold</vt:lpstr>
      <vt:lpstr>Simple Light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A. Thomas Price</cp:lastModifiedBy>
  <cp:revision>9</cp:revision>
  <dcterms:modified xsi:type="dcterms:W3CDTF">2021-05-21T19:04:19Z</dcterms:modified>
</cp:coreProperties>
</file>