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315200" cy="10058400"/>
  <p:notesSz cx="6858000" cy="9144000"/>
  <p:defaultTextStyle>
    <a:defPPr>
      <a:defRPr lang="en-US"/>
    </a:defPPr>
    <a:lvl1pPr marL="0" algn="l" defTabSz="992764" rtl="0" eaLnBrk="1" latinLnBrk="0" hangingPunct="1">
      <a:defRPr sz="2000" kern="1200">
        <a:solidFill>
          <a:schemeClr val="tx1"/>
        </a:solidFill>
        <a:latin typeface="+mn-lt"/>
        <a:ea typeface="+mn-ea"/>
        <a:cs typeface="+mn-cs"/>
      </a:defRPr>
    </a:lvl1pPr>
    <a:lvl2pPr marL="496382" algn="l" defTabSz="992764" rtl="0" eaLnBrk="1" latinLnBrk="0" hangingPunct="1">
      <a:defRPr sz="2000" kern="1200">
        <a:solidFill>
          <a:schemeClr val="tx1"/>
        </a:solidFill>
        <a:latin typeface="+mn-lt"/>
        <a:ea typeface="+mn-ea"/>
        <a:cs typeface="+mn-cs"/>
      </a:defRPr>
    </a:lvl2pPr>
    <a:lvl3pPr marL="992764" algn="l" defTabSz="992764" rtl="0" eaLnBrk="1" latinLnBrk="0" hangingPunct="1">
      <a:defRPr sz="2000" kern="1200">
        <a:solidFill>
          <a:schemeClr val="tx1"/>
        </a:solidFill>
        <a:latin typeface="+mn-lt"/>
        <a:ea typeface="+mn-ea"/>
        <a:cs typeface="+mn-cs"/>
      </a:defRPr>
    </a:lvl3pPr>
    <a:lvl4pPr marL="1489146" algn="l" defTabSz="992764" rtl="0" eaLnBrk="1" latinLnBrk="0" hangingPunct="1">
      <a:defRPr sz="2000" kern="1200">
        <a:solidFill>
          <a:schemeClr val="tx1"/>
        </a:solidFill>
        <a:latin typeface="+mn-lt"/>
        <a:ea typeface="+mn-ea"/>
        <a:cs typeface="+mn-cs"/>
      </a:defRPr>
    </a:lvl4pPr>
    <a:lvl5pPr marL="1985528" algn="l" defTabSz="992764" rtl="0" eaLnBrk="1" latinLnBrk="0" hangingPunct="1">
      <a:defRPr sz="2000" kern="1200">
        <a:solidFill>
          <a:schemeClr val="tx1"/>
        </a:solidFill>
        <a:latin typeface="+mn-lt"/>
        <a:ea typeface="+mn-ea"/>
        <a:cs typeface="+mn-cs"/>
      </a:defRPr>
    </a:lvl5pPr>
    <a:lvl6pPr marL="2481910" algn="l" defTabSz="992764" rtl="0" eaLnBrk="1" latinLnBrk="0" hangingPunct="1">
      <a:defRPr sz="2000" kern="1200">
        <a:solidFill>
          <a:schemeClr val="tx1"/>
        </a:solidFill>
        <a:latin typeface="+mn-lt"/>
        <a:ea typeface="+mn-ea"/>
        <a:cs typeface="+mn-cs"/>
      </a:defRPr>
    </a:lvl6pPr>
    <a:lvl7pPr marL="2978292" algn="l" defTabSz="992764" rtl="0" eaLnBrk="1" latinLnBrk="0" hangingPunct="1">
      <a:defRPr sz="2000" kern="1200">
        <a:solidFill>
          <a:schemeClr val="tx1"/>
        </a:solidFill>
        <a:latin typeface="+mn-lt"/>
        <a:ea typeface="+mn-ea"/>
        <a:cs typeface="+mn-cs"/>
      </a:defRPr>
    </a:lvl7pPr>
    <a:lvl8pPr marL="3474674" algn="l" defTabSz="992764" rtl="0" eaLnBrk="1" latinLnBrk="0" hangingPunct="1">
      <a:defRPr sz="2000" kern="1200">
        <a:solidFill>
          <a:schemeClr val="tx1"/>
        </a:solidFill>
        <a:latin typeface="+mn-lt"/>
        <a:ea typeface="+mn-ea"/>
        <a:cs typeface="+mn-cs"/>
      </a:defRPr>
    </a:lvl8pPr>
    <a:lvl9pPr marL="3971056" algn="l" defTabSz="99276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3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51" d="100"/>
          <a:sy n="51" d="100"/>
        </p:scale>
        <p:origin x="2700" y="108"/>
      </p:cViewPr>
      <p:guideLst>
        <p:guide orient="horz" pos="3168"/>
        <p:guide pos="23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337624" y="2011680"/>
            <a:ext cx="6583680" cy="268224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10/29/2015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097280" y="4886490"/>
            <a:ext cx="5120640" cy="257048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03520" y="402803"/>
            <a:ext cx="1645920" cy="8582237"/>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365760" y="402803"/>
            <a:ext cx="4815840" cy="8582237"/>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0160" y="894080"/>
            <a:ext cx="5669280" cy="268224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80160" y="3678086"/>
            <a:ext cx="5669280" cy="2214244"/>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339840" y="9411124"/>
            <a:ext cx="609600" cy="535517"/>
          </a:xfr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3657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37185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400473"/>
            <a:ext cx="6583680" cy="1676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65760" y="2251498"/>
            <a:ext cx="323215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3716020" y="2251498"/>
            <a:ext cx="323342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65760" y="3464561"/>
            <a:ext cx="323215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3716020" y="3464561"/>
            <a:ext cx="323342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400473"/>
            <a:ext cx="2406650" cy="170434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65761" y="2235201"/>
            <a:ext cx="2406650" cy="6749839"/>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860040" y="400474"/>
            <a:ext cx="4089400" cy="8584566"/>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63040" y="894080"/>
            <a:ext cx="4389120" cy="766022"/>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463040" y="2686897"/>
            <a:ext cx="4389120" cy="581152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463040" y="1711287"/>
            <a:ext cx="4389120" cy="777850"/>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365760" y="402802"/>
            <a:ext cx="6583680" cy="16764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65760" y="2346960"/>
            <a:ext cx="6583680" cy="690676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365760" y="9411124"/>
            <a:ext cx="1706880" cy="535517"/>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10/29/2015</a:t>
            </a:fld>
            <a:endParaRPr lang="en-US"/>
          </a:p>
        </p:txBody>
      </p:sp>
      <p:sp>
        <p:nvSpPr>
          <p:cNvPr id="3" name="Footer Placeholder 2"/>
          <p:cNvSpPr>
            <a:spLocks noGrp="1"/>
          </p:cNvSpPr>
          <p:nvPr>
            <p:ph type="ftr" sz="quarter" idx="3"/>
          </p:nvPr>
        </p:nvSpPr>
        <p:spPr>
          <a:xfrm>
            <a:off x="2499360" y="9411124"/>
            <a:ext cx="2316480" cy="535517"/>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6339840" y="9411124"/>
            <a:ext cx="609600" cy="535517"/>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9078444"/>
            <a:ext cx="7315198" cy="985839"/>
          </a:xfrm>
          <a:prstGeom prst="rect">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6200" y="4724400"/>
            <a:ext cx="5248656" cy="4087698"/>
          </a:xfrm>
        </p:spPr>
        <p:txBody>
          <a:bodyPr anchor="ctr">
            <a:noAutofit/>
          </a:bodyPr>
          <a:lstStyle/>
          <a:p>
            <a:r>
              <a:rPr lang="en-US" sz="1400" dirty="0">
                <a:latin typeface="Trebuchet MS" panose="020B0603020202020204" pitchFamily="34" charset="0"/>
              </a:rPr>
              <a:t>NEW CONSTRUCTION in Mt. Pleasant that can't be beat! This is our Allendale IV floor plan which features 5 bedrooms and 3 full bathrooms with addition to a powder room. This well planned home boast the Master suites located on the main level with 4 additional bedrooms upstairs. The open floor plan is very inviting and is great for entertaining! All homes in Bluff Estates features smooth ceilings throughout the home, 10 foot ceilings on first floor, 8 foot smooth panel doors downstairs, oak hardwood flooring throughout the main living areas downstairs, fireplace with gas hook up, and Sherwin Williams paint. The kitchen features included are 42' cabinets w/ crown molding and brushed nickel hardware, granite countertops w/ double stainless steel under mount sink, Moen drip less faucets and stainless steel appliances. Exterior features included are fiber cement siding with Sherwin Williams Historic Charleston color palette, insulated vinyl single hung tilt windows and professionally landscaped sodded yard. All homes are energy efficient including Rinnai gas </a:t>
            </a:r>
            <a:r>
              <a:rPr lang="en-US" sz="1400" dirty="0" err="1">
                <a:latin typeface="Trebuchet MS" panose="020B0603020202020204" pitchFamily="34" charset="0"/>
              </a:rPr>
              <a:t>tankless</a:t>
            </a:r>
            <a:r>
              <a:rPr lang="en-US" sz="1400" dirty="0">
                <a:latin typeface="Trebuchet MS" panose="020B0603020202020204" pitchFamily="34" charset="0"/>
              </a:rPr>
              <a:t> hot water heater and 13 seer </a:t>
            </a:r>
            <a:r>
              <a:rPr lang="en-US" sz="1400" dirty="0" err="1">
                <a:latin typeface="Trebuchet MS" panose="020B0603020202020204" pitchFamily="34" charset="0"/>
              </a:rPr>
              <a:t>puron</a:t>
            </a:r>
            <a:r>
              <a:rPr lang="en-US" sz="1400" dirty="0">
                <a:latin typeface="Trebuchet MS" panose="020B0603020202020204" pitchFamily="34" charset="0"/>
              </a:rPr>
              <a:t> energy efficient heating and air systems.</a:t>
            </a:r>
          </a:p>
        </p:txBody>
      </p:sp>
      <p:sp>
        <p:nvSpPr>
          <p:cNvPr id="17" name="Rectangle 16"/>
          <p:cNvSpPr/>
          <p:nvPr/>
        </p:nvSpPr>
        <p:spPr>
          <a:xfrm>
            <a:off x="797578" y="9074456"/>
            <a:ext cx="3360469" cy="984885"/>
          </a:xfrm>
          <a:prstGeom prst="rect">
            <a:avLst/>
          </a:prstGeom>
        </p:spPr>
        <p:txBody>
          <a:bodyPr wrap="square">
            <a:spAutoFit/>
          </a:bodyPr>
          <a:lstStyle/>
          <a:p>
            <a:r>
              <a:rPr lang="en-US" sz="1600" dirty="0">
                <a:effectLst>
                  <a:outerShdw blurRad="38100" dist="38100" dir="2700000" algn="tl">
                    <a:srgbClr val="000000">
                      <a:alpha val="43137"/>
                    </a:srgbClr>
                  </a:outerShdw>
                </a:effectLst>
                <a:latin typeface="Trebuchet MS" panose="020B0603020202020204" pitchFamily="34" charset="0"/>
              </a:rPr>
              <a:t>Maria Woodul, ABR, CRS, </a:t>
            </a:r>
            <a:r>
              <a:rPr lang="en-US" sz="1600" dirty="0" smtClean="0">
                <a:effectLst>
                  <a:outerShdw blurRad="38100" dist="38100" dir="2700000" algn="tl">
                    <a:srgbClr val="000000">
                      <a:alpha val="43137"/>
                    </a:srgbClr>
                  </a:outerShdw>
                </a:effectLst>
                <a:latin typeface="Trebuchet MS" panose="020B0603020202020204" pitchFamily="34" charset="0"/>
              </a:rPr>
              <a:t>SFR</a:t>
            </a:r>
          </a:p>
          <a:p>
            <a:r>
              <a:rPr lang="nl-NL" sz="1050" dirty="0">
                <a:effectLst>
                  <a:outerShdw blurRad="38100" dist="38100" dir="2700000" algn="tl">
                    <a:srgbClr val="000000">
                      <a:alpha val="43137"/>
                    </a:srgbClr>
                  </a:outerShdw>
                </a:effectLst>
                <a:latin typeface="Trebuchet MS" panose="020B0603020202020204" pitchFamily="34" charset="0"/>
              </a:rPr>
              <a:t>Broker Associate</a:t>
            </a:r>
          </a:p>
          <a:p>
            <a:r>
              <a:rPr lang="nl-NL" sz="1050" dirty="0">
                <a:effectLst>
                  <a:outerShdw blurRad="38100" dist="38100" dir="2700000" algn="tl">
                    <a:srgbClr val="000000">
                      <a:alpha val="43137"/>
                    </a:srgbClr>
                  </a:outerShdw>
                </a:effectLst>
                <a:latin typeface="Trebuchet MS" panose="020B0603020202020204" pitchFamily="34" charset="0"/>
              </a:rPr>
              <a:t>843.297.1836</a:t>
            </a:r>
          </a:p>
          <a:p>
            <a:r>
              <a:rPr lang="nl-NL" sz="1050" dirty="0">
                <a:effectLst>
                  <a:outerShdw blurRad="38100" dist="38100" dir="2700000" algn="tl">
                    <a:srgbClr val="000000">
                      <a:alpha val="43137"/>
                    </a:srgbClr>
                  </a:outerShdw>
                </a:effectLst>
                <a:latin typeface="Trebuchet MS" panose="020B0603020202020204" pitchFamily="34" charset="0"/>
              </a:rPr>
              <a:t>MWoodul@carolinaone.com</a:t>
            </a:r>
          </a:p>
          <a:p>
            <a:r>
              <a:rPr lang="nl-NL" sz="1050" dirty="0">
                <a:effectLst>
                  <a:outerShdw blurRad="38100" dist="38100" dir="2700000" algn="tl">
                    <a:srgbClr val="000000">
                      <a:alpha val="43137"/>
                    </a:srgbClr>
                  </a:outerShdw>
                </a:effectLst>
                <a:latin typeface="Trebuchet MS" panose="020B0603020202020204" pitchFamily="34" charset="0"/>
              </a:rPr>
              <a:t>www.MariaWoodul.com</a:t>
            </a:r>
            <a:endParaRPr lang="en-US" sz="1050" dirty="0">
              <a:effectLst>
                <a:outerShdw blurRad="38100" dist="38100" dir="2700000" algn="tl">
                  <a:srgbClr val="000000">
                    <a:alpha val="43137"/>
                  </a:srgbClr>
                </a:outerShdw>
              </a:effectLst>
              <a:latin typeface="Trebuchet MS" panose="020B0603020202020204" pitchFamily="34" charset="0"/>
            </a:endParaRPr>
          </a:p>
        </p:txBody>
      </p:sp>
      <p:sp>
        <p:nvSpPr>
          <p:cNvPr id="18" name="Rectangle 17"/>
          <p:cNvSpPr/>
          <p:nvPr/>
        </p:nvSpPr>
        <p:spPr>
          <a:xfrm>
            <a:off x="4158047" y="9283681"/>
            <a:ext cx="2156264" cy="577081"/>
          </a:xfrm>
          <a:prstGeom prst="rect">
            <a:avLst/>
          </a:prstGeom>
        </p:spPr>
        <p:txBody>
          <a:bodyPr wrap="square" anchor="ctr">
            <a:spAutoFit/>
          </a:bodyPr>
          <a:lstStyle/>
          <a:p>
            <a:pPr algn="r"/>
            <a:r>
              <a:rPr lang="en-US" sz="1050" dirty="0">
                <a:effectLst>
                  <a:outerShdw blurRad="38100" dist="38100" dir="2700000" algn="tl">
                    <a:srgbClr val="000000">
                      <a:alpha val="43137"/>
                    </a:srgbClr>
                  </a:outerShdw>
                </a:effectLst>
                <a:latin typeface="Trebuchet MS" panose="020B0603020202020204" pitchFamily="34" charset="0"/>
              </a:rPr>
              <a:t>Carolina One Real </a:t>
            </a:r>
            <a:r>
              <a:rPr lang="en-US" sz="1050" dirty="0" smtClean="0">
                <a:effectLst>
                  <a:outerShdw blurRad="38100" dist="38100" dir="2700000" algn="tl">
                    <a:srgbClr val="000000">
                      <a:alpha val="43137"/>
                    </a:srgbClr>
                  </a:outerShdw>
                </a:effectLst>
                <a:latin typeface="Trebuchet MS" panose="020B0603020202020204" pitchFamily="34" charset="0"/>
              </a:rPr>
              <a:t>Estate</a:t>
            </a:r>
            <a:endParaRPr lang="en-US" sz="1050" dirty="0">
              <a:effectLst>
                <a:outerShdw blurRad="38100" dist="38100" dir="2700000" algn="tl">
                  <a:srgbClr val="000000">
                    <a:alpha val="43137"/>
                  </a:srgbClr>
                </a:outerShdw>
              </a:effectLst>
              <a:latin typeface="Trebuchet MS" panose="020B0603020202020204" pitchFamily="34" charset="0"/>
            </a:endParaRPr>
          </a:p>
          <a:p>
            <a:pPr algn="r"/>
            <a:r>
              <a:rPr lang="en-US" sz="1050" dirty="0">
                <a:effectLst>
                  <a:outerShdw blurRad="38100" dist="38100" dir="2700000" algn="tl">
                    <a:srgbClr val="000000">
                      <a:alpha val="43137"/>
                    </a:srgbClr>
                  </a:outerShdw>
                </a:effectLst>
                <a:latin typeface="Trebuchet MS" panose="020B0603020202020204" pitchFamily="34" charset="0"/>
              </a:rPr>
              <a:t>2713 Highway 17 North</a:t>
            </a:r>
          </a:p>
          <a:p>
            <a:pPr algn="r"/>
            <a:r>
              <a:rPr lang="en-US" sz="1050" dirty="0">
                <a:effectLst>
                  <a:outerShdw blurRad="38100" dist="38100" dir="2700000" algn="tl">
                    <a:srgbClr val="000000">
                      <a:alpha val="43137"/>
                    </a:srgbClr>
                  </a:outerShdw>
                </a:effectLst>
                <a:latin typeface="Trebuchet MS" panose="020B0603020202020204" pitchFamily="34" charset="0"/>
              </a:rPr>
              <a:t>Mt. Pleasant, SC 29466</a:t>
            </a:r>
          </a:p>
        </p:txBody>
      </p:sp>
      <p:sp>
        <p:nvSpPr>
          <p:cNvPr id="23" name="Rectangle 22"/>
          <p:cNvSpPr/>
          <p:nvPr/>
        </p:nvSpPr>
        <p:spPr>
          <a:xfrm>
            <a:off x="7543800" y="11132"/>
            <a:ext cx="2171701" cy="954107"/>
          </a:xfrm>
          <a:prstGeom prst="rect">
            <a:avLst/>
          </a:prstGeom>
        </p:spPr>
        <p:txBody>
          <a:bodyPr wrap="square">
            <a:spAutoFit/>
          </a:bodyPr>
          <a:lstStyle/>
          <a:p>
            <a:pPr algn="ctr"/>
            <a:r>
              <a:rPr lang="en-US" sz="2800" dirty="0">
                <a:solidFill>
                  <a:srgbClr val="FFFF00"/>
                </a:solidFill>
                <a:effectLst>
                  <a:outerShdw blurRad="50800" dist="38100" dir="5400000" algn="t" rotWithShape="0">
                    <a:prstClr val="black">
                      <a:alpha val="40000"/>
                    </a:prstClr>
                  </a:outerShdw>
                </a:effectLst>
                <a:latin typeface="Trebuchet MS" panose="020B0603020202020204" pitchFamily="34" charset="0"/>
              </a:rPr>
              <a:t>55 and Better!</a:t>
            </a:r>
            <a:endParaRPr lang="en-US" sz="1800" i="1" dirty="0" smtClean="0">
              <a:solidFill>
                <a:srgbClr val="FFFF00"/>
              </a:solidFill>
              <a:effectLst>
                <a:outerShdw blurRad="50800" dist="38100" dir="5400000" algn="t" rotWithShape="0">
                  <a:prstClr val="black">
                    <a:alpha val="40000"/>
                  </a:prstClr>
                </a:outerShdw>
              </a:effectLst>
              <a:latin typeface="Trebuchet MS" panose="020B0603020202020204" pitchFamily="34" charset="0"/>
            </a:endParaRPr>
          </a:p>
        </p:txBody>
      </p:sp>
      <p:sp>
        <p:nvSpPr>
          <p:cNvPr id="2" name="Title 1"/>
          <p:cNvSpPr>
            <a:spLocks noGrp="1"/>
          </p:cNvSpPr>
          <p:nvPr>
            <p:ph type="ctrTitle"/>
          </p:nvPr>
        </p:nvSpPr>
        <p:spPr>
          <a:xfrm>
            <a:off x="152019" y="3630730"/>
            <a:ext cx="5248656" cy="1088728"/>
          </a:xfrm>
        </p:spPr>
        <p:txBody>
          <a:bodyPr anchor="ctr">
            <a:noAutofit/>
            <a:scene3d>
              <a:camera prst="orthographicFront"/>
              <a:lightRig rig="soft" dir="t">
                <a:rot lat="0" lon="0" rev="17220000"/>
              </a:lightRig>
            </a:scene3d>
            <a:sp3d prstMaterial="softEdge"/>
          </a:bodyPr>
          <a:lstStyle/>
          <a:p>
            <a:r>
              <a:rPr lang="en-US" sz="2400" b="0" cap="none" dirty="0">
                <a:ln w="10541" cmpd="sng">
                  <a:noFill/>
                  <a:prstDash val="solid"/>
                </a:ln>
                <a:solidFill>
                  <a:srgbClr val="FFFF00"/>
                </a:solidFill>
                <a:effectLst>
                  <a:outerShdw blurRad="38100" dist="38100" dir="2700000" algn="tl">
                    <a:srgbClr val="000000">
                      <a:alpha val="43137"/>
                    </a:srgbClr>
                  </a:outerShdw>
                </a:effectLst>
                <a:latin typeface="Trebuchet MS" panose="020B0603020202020204" pitchFamily="34" charset="0"/>
              </a:rPr>
              <a:t>2957 Bluff Lane</a:t>
            </a:r>
            <a:r>
              <a:rPr lang="en-US" sz="2400" b="0" cap="none" dirty="0" smtClean="0">
                <a:ln w="10541" cmpd="sng">
                  <a:noFill/>
                  <a:prstDash val="solid"/>
                </a:ln>
                <a:solidFill>
                  <a:srgbClr val="FFFF00"/>
                </a:solidFill>
                <a:effectLst>
                  <a:outerShdw blurRad="38100" dist="38100" dir="2700000" algn="tl">
                    <a:srgbClr val="000000">
                      <a:alpha val="43137"/>
                    </a:srgbClr>
                  </a:outerShdw>
                </a:effectLst>
                <a:latin typeface="Trebuchet MS" panose="020B0603020202020204" pitchFamily="34" charset="0"/>
              </a:rPr>
              <a:t/>
            </a:r>
            <a:br>
              <a:rPr lang="en-US" sz="2400" b="0" cap="none" dirty="0" smtClean="0">
                <a:ln w="10541" cmpd="sng">
                  <a:noFill/>
                  <a:prstDash val="solid"/>
                </a:ln>
                <a:solidFill>
                  <a:srgbClr val="FFFF00"/>
                </a:solidFill>
                <a:effectLst>
                  <a:outerShdw blurRad="38100" dist="38100" dir="2700000" algn="tl">
                    <a:srgbClr val="000000">
                      <a:alpha val="43137"/>
                    </a:srgbClr>
                  </a:outerShdw>
                </a:effectLst>
                <a:latin typeface="Trebuchet MS" panose="020B0603020202020204" pitchFamily="34" charset="0"/>
              </a:rPr>
            </a:br>
            <a:r>
              <a:rPr lang="en-US" sz="1600" b="0" cap="none" dirty="0">
                <a:ln w="10541" cmpd="sng">
                  <a:noFill/>
                  <a:prstDash val="solid"/>
                </a:ln>
                <a:solidFill>
                  <a:srgbClr val="FFFF00"/>
                </a:solidFill>
                <a:effectLst>
                  <a:outerShdw blurRad="38100" dist="38100" dir="2700000" algn="tl">
                    <a:srgbClr val="000000">
                      <a:alpha val="43137"/>
                    </a:srgbClr>
                  </a:outerShdw>
                </a:effectLst>
                <a:latin typeface="Trebuchet MS" panose="020B0603020202020204" pitchFamily="34" charset="0"/>
              </a:rPr>
              <a:t>Bluff </a:t>
            </a:r>
            <a:r>
              <a:rPr lang="en-US" sz="1600" b="0" cap="none" dirty="0" smtClean="0">
                <a:ln w="10541" cmpd="sng">
                  <a:noFill/>
                  <a:prstDash val="solid"/>
                </a:ln>
                <a:solidFill>
                  <a:srgbClr val="FFFF00"/>
                </a:solidFill>
                <a:effectLst>
                  <a:outerShdw blurRad="38100" dist="38100" dir="2700000" algn="tl">
                    <a:srgbClr val="000000">
                      <a:alpha val="43137"/>
                    </a:srgbClr>
                  </a:outerShdw>
                </a:effectLst>
                <a:latin typeface="Trebuchet MS" panose="020B0603020202020204" pitchFamily="34" charset="0"/>
              </a:rPr>
              <a:t>Estates ~ Mount </a:t>
            </a:r>
            <a:r>
              <a:rPr lang="en-US" sz="1600" b="0" cap="none" dirty="0">
                <a:ln w="10541" cmpd="sng">
                  <a:noFill/>
                  <a:prstDash val="solid"/>
                </a:ln>
                <a:solidFill>
                  <a:srgbClr val="FFFF00"/>
                </a:solidFill>
                <a:effectLst>
                  <a:outerShdw blurRad="38100" dist="38100" dir="2700000" algn="tl">
                    <a:srgbClr val="000000">
                      <a:alpha val="43137"/>
                    </a:srgbClr>
                  </a:outerShdw>
                </a:effectLst>
                <a:latin typeface="Trebuchet MS" panose="020B0603020202020204" pitchFamily="34" charset="0"/>
              </a:rPr>
              <a:t>Pleasant, SC 29466</a:t>
            </a:r>
            <a:br>
              <a:rPr lang="en-US" sz="1600" b="0" cap="none" dirty="0">
                <a:ln w="10541" cmpd="sng">
                  <a:noFill/>
                  <a:prstDash val="solid"/>
                </a:ln>
                <a:solidFill>
                  <a:srgbClr val="FFFF00"/>
                </a:solidFill>
                <a:effectLst>
                  <a:outerShdw blurRad="38100" dist="38100" dir="2700000" algn="tl">
                    <a:srgbClr val="000000">
                      <a:alpha val="43137"/>
                    </a:srgbClr>
                  </a:outerShdw>
                </a:effectLst>
                <a:latin typeface="Trebuchet MS" panose="020B0603020202020204" pitchFamily="34" charset="0"/>
              </a:rPr>
            </a:br>
            <a:r>
              <a:rPr lang="en-US" sz="1600" b="0" cap="none" dirty="0">
                <a:ln w="10541" cmpd="sng">
                  <a:noFill/>
                  <a:prstDash val="solid"/>
                </a:ln>
                <a:solidFill>
                  <a:srgbClr val="FFFF00"/>
                </a:solidFill>
                <a:effectLst>
                  <a:outerShdw blurRad="38100" dist="38100" dir="2700000" algn="tl">
                    <a:srgbClr val="000000">
                      <a:alpha val="43137"/>
                    </a:srgbClr>
                  </a:outerShdw>
                </a:effectLst>
                <a:latin typeface="Trebuchet MS" panose="020B0603020202020204" pitchFamily="34" charset="0"/>
              </a:rPr>
              <a:t>MLS# 1320863 ~ </a:t>
            </a:r>
            <a:r>
              <a:rPr lang="en-US" sz="1600" b="0" cap="none">
                <a:ln w="10541" cmpd="sng">
                  <a:noFill/>
                  <a:prstDash val="solid"/>
                </a:ln>
                <a:solidFill>
                  <a:srgbClr val="FFFF00"/>
                </a:solidFill>
                <a:effectLst>
                  <a:outerShdw blurRad="38100" dist="38100" dir="2700000" algn="tl">
                    <a:srgbClr val="000000">
                      <a:alpha val="43137"/>
                    </a:srgbClr>
                  </a:outerShdw>
                </a:effectLst>
                <a:latin typeface="Trebuchet MS" panose="020B0603020202020204" pitchFamily="34" charset="0"/>
              </a:rPr>
              <a:t>$</a:t>
            </a:r>
            <a:r>
              <a:rPr lang="en-US" sz="1600" b="0" cap="none" smtClean="0">
                <a:ln w="10541" cmpd="sng">
                  <a:noFill/>
                  <a:prstDash val="solid"/>
                </a:ln>
                <a:solidFill>
                  <a:srgbClr val="FFFF00"/>
                </a:solidFill>
                <a:effectLst>
                  <a:outerShdw blurRad="38100" dist="38100" dir="2700000" algn="tl">
                    <a:srgbClr val="000000">
                      <a:alpha val="43137"/>
                    </a:srgbClr>
                  </a:outerShdw>
                </a:effectLst>
                <a:latin typeface="Trebuchet MS" panose="020B0603020202020204" pitchFamily="34" charset="0"/>
              </a:rPr>
              <a:t>459,900</a:t>
            </a:r>
            <a:endParaRPr lang="en-US" sz="1600" b="0" cap="none" dirty="0">
              <a:ln w="10541" cmpd="sng">
                <a:noFill/>
                <a:prstDash val="solid"/>
              </a:ln>
              <a:solidFill>
                <a:srgbClr val="FFFF00"/>
              </a:solidFill>
              <a:effectLst>
                <a:outerShdw blurRad="38100" dist="38100" dir="2700000" algn="tl">
                  <a:srgbClr val="000000">
                    <a:alpha val="43137"/>
                  </a:srgbClr>
                </a:outerShdw>
              </a:effectLst>
              <a:latin typeface="Trebuchet MS" panose="020B0603020202020204" pitchFamily="34"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778" t="2660" r="4860" b="6368"/>
          <a:stretch/>
        </p:blipFill>
        <p:spPr>
          <a:xfrm>
            <a:off x="6314310" y="9073979"/>
            <a:ext cx="1000889" cy="985839"/>
          </a:xfrm>
          <a:prstGeom prst="rect">
            <a:avLst/>
          </a:prstGeom>
        </p:spPr>
      </p:pic>
      <p:pic>
        <p:nvPicPr>
          <p:cNvPr id="1032" name="Picture 8"/>
          <p:cNvPicPr>
            <a:picLocks noChangeAspect="1" noChangeArrowheads="1"/>
          </p:cNvPicPr>
          <p:nvPr/>
        </p:nvPicPr>
        <p:blipFill>
          <a:blip r:embed="rId3"/>
          <a:stretch>
            <a:fillRect/>
          </a:stretch>
        </p:blipFill>
        <p:spPr bwMode="auto">
          <a:xfrm>
            <a:off x="152019" y="129698"/>
            <a:ext cx="5248656" cy="3493008"/>
          </a:xfrm>
          <a:prstGeom prst="rect">
            <a:avLst/>
          </a:prstGeom>
          <a:ln w="9525">
            <a:solidFill>
              <a:schemeClr val="tx1"/>
            </a:solid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27" name="Picture 3"/>
          <p:cNvPicPr>
            <a:picLocks noChangeAspect="1" noChangeArrowheads="1"/>
          </p:cNvPicPr>
          <p:nvPr/>
        </p:nvPicPr>
        <p:blipFill>
          <a:blip r:embed="rId4"/>
          <a:stretch>
            <a:fillRect/>
          </a:stretch>
        </p:blipFill>
        <p:spPr bwMode="auto">
          <a:xfrm>
            <a:off x="5562602" y="3111124"/>
            <a:ext cx="1676780" cy="125758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9" name="84D4134C-5E73-40EC-9F41-9D9F43980C29" descr="85F90027-993E-4F98-B69D-DFCD17851B08@attloc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9073551"/>
            <a:ext cx="797578" cy="98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p:cNvPicPr>
            <a:picLocks noChangeAspect="1" noChangeArrowheads="1"/>
          </p:cNvPicPr>
          <p:nvPr/>
        </p:nvPicPr>
        <p:blipFill>
          <a:blip r:embed="rId6"/>
          <a:stretch>
            <a:fillRect/>
          </a:stretch>
        </p:blipFill>
        <p:spPr bwMode="auto">
          <a:xfrm>
            <a:off x="5562602" y="129698"/>
            <a:ext cx="1676780" cy="125758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6" name="Picture 3"/>
          <p:cNvPicPr>
            <a:picLocks noChangeAspect="1" noChangeArrowheads="1"/>
          </p:cNvPicPr>
          <p:nvPr/>
        </p:nvPicPr>
        <p:blipFill>
          <a:blip r:embed="rId7"/>
          <a:stretch>
            <a:fillRect/>
          </a:stretch>
        </p:blipFill>
        <p:spPr bwMode="auto">
          <a:xfrm>
            <a:off x="5562602" y="1620411"/>
            <a:ext cx="1676780" cy="125758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4" name="Group 3"/>
          <p:cNvGrpSpPr/>
          <p:nvPr/>
        </p:nvGrpSpPr>
        <p:grpSpPr>
          <a:xfrm>
            <a:off x="-151420" y="0"/>
            <a:ext cx="2056420" cy="1615817"/>
            <a:chOff x="-1957112" y="232993"/>
            <a:chExt cx="1804711" cy="1447800"/>
          </a:xfrm>
          <a:effectLst>
            <a:outerShdw blurRad="50800" dist="38100" dir="13500000" algn="br" rotWithShape="0">
              <a:prstClr val="black">
                <a:alpha val="40000"/>
              </a:prstClr>
            </a:outerShdw>
          </a:effectLst>
        </p:grpSpPr>
        <p:sp>
          <p:nvSpPr>
            <p:cNvPr id="5" name="Diagonal Stripe 4"/>
            <p:cNvSpPr/>
            <p:nvPr/>
          </p:nvSpPr>
          <p:spPr>
            <a:xfrm>
              <a:off x="-1828800" y="232993"/>
              <a:ext cx="1676399" cy="1447800"/>
            </a:xfrm>
            <a:prstGeom prst="diagStripe">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6" name="TextBox 5"/>
            <p:cNvSpPr txBox="1"/>
            <p:nvPr/>
          </p:nvSpPr>
          <p:spPr>
            <a:xfrm rot="19171626">
              <a:off x="-1957112" y="628549"/>
              <a:ext cx="1485855" cy="358505"/>
            </a:xfrm>
            <a:prstGeom prst="rect">
              <a:avLst/>
            </a:prstGeom>
            <a:noFill/>
          </p:spPr>
          <p:txBody>
            <a:bodyPr wrap="none" rtlCol="0">
              <a:spAutoFit/>
            </a:bodyPr>
            <a:lstStyle/>
            <a:p>
              <a:pPr algn="ctr"/>
              <a:r>
                <a:rPr lang="en-US" b="1" i="1" dirty="0" smtClean="0">
                  <a:solidFill>
                    <a:schemeClr val="bg1"/>
                  </a:solidFill>
                  <a:effectLst>
                    <a:outerShdw blurRad="38100" dist="38100" dir="2700000" algn="tl">
                      <a:srgbClr val="000000">
                        <a:alpha val="43137"/>
                      </a:srgbClr>
                    </a:outerShdw>
                  </a:effectLst>
                  <a:latin typeface="Trebuchet MS" panose="020B0603020202020204" pitchFamily="34" charset="0"/>
                </a:rPr>
                <a:t>Ready NOW!</a:t>
              </a:r>
              <a:endParaRPr lang="en-US" b="1" i="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pic>
        <p:nvPicPr>
          <p:cNvPr id="20" name="Picture 3"/>
          <p:cNvPicPr>
            <a:picLocks noChangeAspect="1" noChangeArrowheads="1"/>
          </p:cNvPicPr>
          <p:nvPr/>
        </p:nvPicPr>
        <p:blipFill>
          <a:blip r:embed="rId8"/>
          <a:stretch>
            <a:fillRect/>
          </a:stretch>
        </p:blipFill>
        <p:spPr bwMode="auto">
          <a:xfrm>
            <a:off x="5562602" y="7583266"/>
            <a:ext cx="1676780" cy="125758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2" name="Picture 3"/>
          <p:cNvPicPr>
            <a:picLocks noChangeAspect="1" noChangeArrowheads="1"/>
          </p:cNvPicPr>
          <p:nvPr/>
        </p:nvPicPr>
        <p:blipFill>
          <a:blip r:embed="rId9"/>
          <a:stretch>
            <a:fillRect/>
          </a:stretch>
        </p:blipFill>
        <p:spPr bwMode="auto">
          <a:xfrm>
            <a:off x="5562602" y="4601838"/>
            <a:ext cx="1676780" cy="125758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4" name="Picture 3"/>
          <p:cNvPicPr>
            <a:picLocks noChangeAspect="1" noChangeArrowheads="1"/>
          </p:cNvPicPr>
          <p:nvPr/>
        </p:nvPicPr>
        <p:blipFill>
          <a:blip r:embed="rId10"/>
          <a:stretch>
            <a:fillRect/>
          </a:stretch>
        </p:blipFill>
        <p:spPr bwMode="auto">
          <a:xfrm>
            <a:off x="5562602" y="6092552"/>
            <a:ext cx="1676780" cy="125758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279503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382</TotalTime>
  <Words>236</Words>
  <Application>Microsoft Office PowerPoint</Application>
  <PresentationFormat>Custom</PresentationFormat>
  <Paragraphs>12</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Book Antiqua</vt:lpstr>
      <vt:lpstr>Lucida Sans</vt:lpstr>
      <vt:lpstr>Trebuchet MS</vt:lpstr>
      <vt:lpstr>Wingdings</vt:lpstr>
      <vt:lpstr>Wingdings 2</vt:lpstr>
      <vt:lpstr>Wingdings 3</vt:lpstr>
      <vt:lpstr>Apex</vt:lpstr>
      <vt:lpstr>2957 Bluff Lane Bluff Estates ~ Mount Pleasant, SC 29466 MLS# 1320863 ~ $459,900</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cp:lastModifiedBy>
  <cp:revision>51</cp:revision>
  <dcterms:created xsi:type="dcterms:W3CDTF">2006-08-16T00:00:00Z</dcterms:created>
  <dcterms:modified xsi:type="dcterms:W3CDTF">2015-10-29T20:08:10Z</dcterms:modified>
</cp:coreProperties>
</file>