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76" d="100"/>
          <a:sy n="76" d="100"/>
        </p:scale>
        <p:origin x="2952" y="12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10/4/2024</a:t>
            </a:fld>
            <a:endParaRPr lang="en-US"/>
          </a:p>
        </p:txBody>
      </p:sp>
      <p:sp>
        <p:nvSpPr>
          <p:cNvPr id="4" name="Slide Image Placeholder 3"/>
          <p:cNvSpPr>
            <a:spLocks noGrp="1" noRot="1" noChangeAspect="1"/>
          </p:cNvSpPr>
          <p:nvPr>
            <p:ph type="sldImg" idx="2"/>
          </p:nvPr>
        </p:nvSpPr>
        <p:spPr>
          <a:xfrm>
            <a:off x="2027238" y="685800"/>
            <a:ext cx="2803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7238" y="685800"/>
            <a:ext cx="28035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10/4/2024</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hyperlink" Target="mailto:Rick@RickWilli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275F52F-A094-4FA0-A4AB-6DD794879AA6}"/>
              </a:ext>
            </a:extLst>
          </p:cNvPr>
          <p:cNvSpPr/>
          <p:nvPr/>
        </p:nvSpPr>
        <p:spPr>
          <a:xfrm>
            <a:off x="-5257800" y="6079628"/>
            <a:ext cx="5257800" cy="1384995"/>
          </a:xfrm>
          <a:prstGeom prst="rect">
            <a:avLst/>
          </a:prstGeom>
          <a:effectLst/>
        </p:spPr>
        <p:txBody>
          <a:bodyPr wrap="square">
            <a:spAutoFit/>
          </a:bodyPr>
          <a:lstStyle/>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Blocks from The Crosstown</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Blocks from The Citadel</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Blocks from MUSC</a:t>
            </a:r>
            <a:endParaRPr lang="en-US" sz="44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8572793" y="7714959"/>
            <a:ext cx="2055336" cy="1541502"/>
          </a:xfrm>
          <a:prstGeom prst="rect">
            <a:avLst/>
          </a:prstGeom>
        </p:spPr>
      </p:pic>
      <p:sp>
        <p:nvSpPr>
          <p:cNvPr id="18" name="Rectangle 17"/>
          <p:cNvSpPr/>
          <p:nvPr/>
        </p:nvSpPr>
        <p:spPr>
          <a:xfrm rot="10800000">
            <a:off x="-1066800" y="49500"/>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8600" y="9442848"/>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4"/>
              </a:rPr>
              <a:t>Rick@RickWillis.com</a:t>
            </a:r>
            <a:r>
              <a:rPr lang="en-US" sz="1400" dirty="0"/>
              <a:t> The Group, LLC  </a:t>
            </a:r>
          </a:p>
        </p:txBody>
      </p:sp>
      <p:sp>
        <p:nvSpPr>
          <p:cNvPr id="17" name="Subtitle 2"/>
          <p:cNvSpPr txBox="1">
            <a:spLocks/>
          </p:cNvSpPr>
          <p:nvPr/>
        </p:nvSpPr>
        <p:spPr>
          <a:xfrm>
            <a:off x="0" y="5788562"/>
            <a:ext cx="8229600" cy="3452126"/>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600" dirty="0">
                <a:solidFill>
                  <a:schemeClr val="tx1"/>
                </a:solidFill>
              </a:rPr>
              <a:t>Two separate TMS numbers / homes side by side and can build two additional homes on the property (each parcel can have an accessory dwelling unit/ADU) The property is just 15 minutes to downtown Summerville at I-26 </a:t>
            </a:r>
            <a:r>
              <a:rPr lang="en-US" sz="1600" dirty="0" err="1">
                <a:solidFill>
                  <a:schemeClr val="tx1"/>
                </a:solidFill>
              </a:rPr>
              <a:t>Jedburg</a:t>
            </a:r>
            <a:r>
              <a:rPr lang="en-US" sz="1600" dirty="0">
                <a:solidFill>
                  <a:schemeClr val="tx1"/>
                </a:solidFill>
              </a:rPr>
              <a:t> Road, homes are near Butternut Road. There is no HOA, covenants, or restrictions. So, it’s ok to have horses, chickens, boats, or campers on the property. Each home was updated and upgraded and has a brick fireplace, 3 bedrooms, and 2 baths. The homes combined have over 4,000 square feet. Homes are currently rented, and sellers can give notice for tenants to vacate with 60 days’ notice. A lot will be subdivided off the front of the properties. Homes currently have well water and septic; however public sewer is available at the road and public water is just 700 feet up the road.</a:t>
            </a:r>
          </a:p>
          <a:p>
            <a:endParaRPr lang="en-US" sz="1600" dirty="0">
              <a:solidFill>
                <a:schemeClr val="tx1"/>
              </a:solidFill>
            </a:endParaRPr>
          </a:p>
          <a:p>
            <a:r>
              <a:rPr lang="en-US" sz="1600" b="1" dirty="0">
                <a:solidFill>
                  <a:srgbClr val="FF0000"/>
                </a:solidFill>
              </a:rPr>
              <a:t>2.5% Buyer’s Agent Commission</a:t>
            </a:r>
          </a:p>
          <a:p>
            <a:endParaRPr lang="en-US" sz="1600" dirty="0">
              <a:solidFill>
                <a:schemeClr val="tx1"/>
              </a:solidFill>
            </a:endParaRPr>
          </a:p>
          <a:p>
            <a:r>
              <a:rPr lang="en-US" sz="1600" dirty="0">
                <a:solidFill>
                  <a:schemeClr val="tx1"/>
                </a:solidFill>
              </a:rPr>
              <a:t>Contact listing agent with questions.</a:t>
            </a:r>
          </a:p>
        </p:txBody>
      </p:sp>
      <p:grpSp>
        <p:nvGrpSpPr>
          <p:cNvPr id="20" name="Group 19"/>
          <p:cNvGrpSpPr/>
          <p:nvPr/>
        </p:nvGrpSpPr>
        <p:grpSpPr>
          <a:xfrm>
            <a:off x="-2669124" y="1182535"/>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91828" y="4571879"/>
            <a:ext cx="3931144" cy="1015663"/>
          </a:xfrm>
          <a:prstGeom prst="rect">
            <a:avLst/>
          </a:prstGeom>
          <a:solidFill>
            <a:schemeClr val="tx2">
              <a:lumMod val="60000"/>
              <a:lumOff val="40000"/>
            </a:schemeClr>
          </a:solidFill>
        </p:spPr>
        <p:txBody>
          <a:bodyPr wrap="square">
            <a:spAutoFit/>
          </a:bodyPr>
          <a:lstStyle/>
          <a:p>
            <a:pPr algn="ctr"/>
            <a:r>
              <a:rPr lang="en-US" sz="2800" b="1" i="1" dirty="0">
                <a:solidFill>
                  <a:schemeClr val="bg1"/>
                </a:solidFill>
                <a:latin typeface="Arial" panose="020B0604020202020204" pitchFamily="34" charset="0"/>
                <a:cs typeface="Arial" panose="020B0604020202020204" pitchFamily="34" charset="0"/>
              </a:rPr>
              <a:t>302 Summerset Lane</a:t>
            </a:r>
          </a:p>
          <a:p>
            <a:pPr algn="ctr"/>
            <a:r>
              <a:rPr lang="de-DE" sz="1600" b="1" dirty="0">
                <a:solidFill>
                  <a:schemeClr val="bg1"/>
                </a:solidFill>
                <a:latin typeface="Arial" panose="020B0604020202020204" pitchFamily="34" charset="0"/>
                <a:cs typeface="Arial" panose="020B0604020202020204" pitchFamily="34" charset="0"/>
              </a:rPr>
              <a:t>MLS# 23014639 | $500,000</a:t>
            </a:r>
          </a:p>
          <a:p>
            <a:pPr algn="ctr"/>
            <a:r>
              <a:rPr lang="de-DE" sz="1600" b="1" dirty="0">
                <a:solidFill>
                  <a:schemeClr val="bg1"/>
                </a:solidFill>
                <a:latin typeface="Arial" panose="020B0604020202020204" pitchFamily="34" charset="0"/>
                <a:cs typeface="Arial" panose="020B0604020202020204" pitchFamily="34" charset="0"/>
              </a:rPr>
              <a:t>3.1 Acres</a:t>
            </a:r>
          </a:p>
        </p:txBody>
      </p:sp>
      <p:sp>
        <p:nvSpPr>
          <p:cNvPr id="6" name="Rectangle 5">
            <a:extLst>
              <a:ext uri="{FF2B5EF4-FFF2-40B4-BE49-F238E27FC236}">
                <a16:creationId xmlns:a16="http://schemas.microsoft.com/office/drawing/2014/main" id="{FA2FBEEA-E409-4609-BC17-9B686FB8DFA0}"/>
              </a:ext>
            </a:extLst>
          </p:cNvPr>
          <p:cNvSpPr/>
          <p:nvPr/>
        </p:nvSpPr>
        <p:spPr>
          <a:xfrm>
            <a:off x="8503160" y="166897"/>
            <a:ext cx="3928603" cy="894650"/>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0" y="0"/>
            <a:ext cx="8229600" cy="1569660"/>
          </a:xfrm>
          <a:prstGeom prst="rect">
            <a:avLst/>
          </a:prstGeom>
          <a:effectLst/>
        </p:spPr>
        <p:txBody>
          <a:bodyPr wrap="square">
            <a:spAutoFit/>
          </a:bodyPr>
          <a:lstStyle/>
          <a:p>
            <a:pPr algn="ctr"/>
            <a:r>
              <a:rPr lang="en-US" sz="4800" b="1" i="1" dirty="0">
                <a:ln w="3175">
                  <a:noFill/>
                </a:ln>
                <a:solidFill>
                  <a:srgbClr val="FF0000"/>
                </a:solidFill>
                <a:latin typeface="Arial" panose="020B0604020202020204" pitchFamily="34" charset="0"/>
                <a:cs typeface="Arial" panose="020B0604020202020204" pitchFamily="34" charset="0"/>
              </a:rPr>
              <a:t>2 House / 5+ Acres Total</a:t>
            </a:r>
          </a:p>
          <a:p>
            <a:pPr algn="ctr"/>
            <a:r>
              <a:rPr lang="en-US" sz="4800" b="1" i="1" dirty="0">
                <a:ln w="3175">
                  <a:noFill/>
                </a:ln>
                <a:solidFill>
                  <a:srgbClr val="FF0000"/>
                </a:solidFill>
                <a:latin typeface="Arial" panose="020B0604020202020204" pitchFamily="34" charset="0"/>
                <a:cs typeface="Arial" panose="020B0604020202020204" pitchFamily="34" charset="0"/>
              </a:rPr>
              <a:t>Summerville</a:t>
            </a:r>
          </a:p>
        </p:txBody>
      </p:sp>
      <p:sp>
        <p:nvSpPr>
          <p:cNvPr id="4" name="Rectangle 3">
            <a:extLst>
              <a:ext uri="{FF2B5EF4-FFF2-40B4-BE49-F238E27FC236}">
                <a16:creationId xmlns:a16="http://schemas.microsoft.com/office/drawing/2014/main" id="{675054FB-C06F-4EBC-A158-C2BFA8AEF97F}"/>
              </a:ext>
            </a:extLst>
          </p:cNvPr>
          <p:cNvSpPr/>
          <p:nvPr/>
        </p:nvSpPr>
        <p:spPr>
          <a:xfrm rot="19229322">
            <a:off x="-6566751" y="3908000"/>
            <a:ext cx="8229600" cy="1569660"/>
          </a:xfrm>
          <a:prstGeom prst="rect">
            <a:avLst/>
          </a:prstGeom>
          <a:effectLst/>
        </p:spPr>
        <p:txBody>
          <a:bodyPr wrap="square">
            <a:spAutoFit/>
          </a:bodyPr>
          <a:lstStyle/>
          <a:p>
            <a:pPr algn="ctr"/>
            <a:r>
              <a:rPr lang="en-US" sz="9600" b="1" i="1" dirty="0">
                <a:ln w="3175">
                  <a:solidFill>
                    <a:schemeClr val="tx1"/>
                  </a:solidFill>
                </a:ln>
                <a:no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DRAFT</a:t>
            </a:r>
            <a:endParaRPr lang="en-US" sz="9600" b="1" i="1" dirty="0">
              <a:ln w="3175">
                <a:noFill/>
              </a:ln>
              <a:no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84A8D665-800E-4BF8-A70F-19C28961CC67}"/>
              </a:ext>
            </a:extLst>
          </p:cNvPr>
          <p:cNvPicPr>
            <a:picLocks noChangeAspect="1"/>
          </p:cNvPicPr>
          <p:nvPr/>
        </p:nvPicPr>
        <p:blipFill>
          <a:blip r:embed="rId5">
            <a:extLst>
              <a:ext uri="{28A0092B-C50C-407E-A947-70E740481C1C}">
                <a14:useLocalDpi xmlns:a14="http://schemas.microsoft.com/office/drawing/2010/main" val="0"/>
              </a:ext>
            </a:extLst>
          </a:blip>
          <a:srcRect t="11216" b="19596"/>
          <a:stretch/>
        </p:blipFill>
        <p:spPr>
          <a:xfrm>
            <a:off x="91828" y="1648710"/>
            <a:ext cx="3931144" cy="2719869"/>
          </a:xfrm>
          <a:prstGeom prst="rect">
            <a:avLst/>
          </a:prstGeom>
        </p:spPr>
      </p:pic>
      <p:pic>
        <p:nvPicPr>
          <p:cNvPr id="11" name="Picture 10">
            <a:extLst>
              <a:ext uri="{FF2B5EF4-FFF2-40B4-BE49-F238E27FC236}">
                <a16:creationId xmlns:a16="http://schemas.microsoft.com/office/drawing/2014/main" id="{A283D8DA-6866-D59A-3CAE-3F828F943A32}"/>
              </a:ext>
            </a:extLst>
          </p:cNvPr>
          <p:cNvPicPr>
            <a:picLocks noChangeAspect="1"/>
          </p:cNvPicPr>
          <p:nvPr/>
        </p:nvPicPr>
        <p:blipFill>
          <a:blip r:embed="rId6">
            <a:extLst>
              <a:ext uri="{28A0092B-C50C-407E-A947-70E740481C1C}">
                <a14:useLocalDpi xmlns:a14="http://schemas.microsoft.com/office/drawing/2010/main" val="0"/>
              </a:ext>
            </a:extLst>
          </a:blip>
          <a:srcRect r="3644"/>
          <a:stretch/>
        </p:blipFill>
        <p:spPr>
          <a:xfrm>
            <a:off x="4206629" y="1648710"/>
            <a:ext cx="3931143" cy="2719869"/>
          </a:xfrm>
          <a:prstGeom prst="rect">
            <a:avLst/>
          </a:prstGeom>
        </p:spPr>
      </p:pic>
      <p:sp>
        <p:nvSpPr>
          <p:cNvPr id="13" name="Rectangle 12">
            <a:extLst>
              <a:ext uri="{FF2B5EF4-FFF2-40B4-BE49-F238E27FC236}">
                <a16:creationId xmlns:a16="http://schemas.microsoft.com/office/drawing/2014/main" id="{6D4F393A-D8F7-F94F-5454-FD281DCF27DD}"/>
              </a:ext>
            </a:extLst>
          </p:cNvPr>
          <p:cNvSpPr/>
          <p:nvPr/>
        </p:nvSpPr>
        <p:spPr>
          <a:xfrm>
            <a:off x="4206628" y="4571879"/>
            <a:ext cx="3931143" cy="1015663"/>
          </a:xfrm>
          <a:prstGeom prst="rect">
            <a:avLst/>
          </a:prstGeom>
          <a:solidFill>
            <a:schemeClr val="tx2">
              <a:lumMod val="60000"/>
              <a:lumOff val="40000"/>
            </a:schemeClr>
          </a:solidFill>
        </p:spPr>
        <p:txBody>
          <a:bodyPr wrap="square">
            <a:spAutoFit/>
          </a:bodyPr>
          <a:lstStyle/>
          <a:p>
            <a:pPr algn="ctr"/>
            <a:r>
              <a:rPr lang="en-US" sz="2800" b="1" i="1" dirty="0">
                <a:solidFill>
                  <a:schemeClr val="bg1"/>
                </a:solidFill>
                <a:latin typeface="Arial" panose="020B0604020202020204" pitchFamily="34" charset="0"/>
                <a:cs typeface="Arial" panose="020B0604020202020204" pitchFamily="34" charset="0"/>
              </a:rPr>
              <a:t>298 Summerset Lane</a:t>
            </a:r>
          </a:p>
          <a:p>
            <a:pPr algn="ctr"/>
            <a:r>
              <a:rPr lang="de-DE" sz="1600" b="1" dirty="0">
                <a:solidFill>
                  <a:schemeClr val="bg1"/>
                </a:solidFill>
                <a:latin typeface="Arial" panose="020B0604020202020204" pitchFamily="34" charset="0"/>
                <a:cs typeface="Arial" panose="020B0604020202020204" pitchFamily="34" charset="0"/>
              </a:rPr>
              <a:t>MLS# 23014639 | $500,000</a:t>
            </a:r>
          </a:p>
          <a:p>
            <a:pPr algn="ctr"/>
            <a:r>
              <a:rPr lang="de-DE" sz="1600" b="1" dirty="0">
                <a:solidFill>
                  <a:schemeClr val="bg1"/>
                </a:solidFill>
                <a:latin typeface="Arial" panose="020B0604020202020204" pitchFamily="34" charset="0"/>
                <a:cs typeface="Arial" panose="020B0604020202020204" pitchFamily="34" charset="0"/>
              </a:rPr>
              <a:t>2.1 Acres</a:t>
            </a: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5416</TotalTime>
  <Words>239</Words>
  <Application>Microsoft Office PowerPoint</Application>
  <PresentationFormat>Custom</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142</cp:revision>
  <dcterms:created xsi:type="dcterms:W3CDTF">2006-08-16T00:00:00Z</dcterms:created>
  <dcterms:modified xsi:type="dcterms:W3CDTF">2024-10-04T15:39:39Z</dcterms:modified>
</cp:coreProperties>
</file>