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8" d="100"/>
          <a:sy n="48" d="100"/>
        </p:scale>
        <p:origin x="260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1550" y="1646133"/>
            <a:ext cx="5829300" cy="3501813"/>
          </a:xfrm>
        </p:spPr>
        <p:txBody>
          <a:bodyPr anchor="b"/>
          <a:lstStyle>
            <a:lvl1pPr algn="ctr">
              <a:defRPr sz="3825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1530"/>
            </a:lvl1pPr>
            <a:lvl2pPr marL="291465" indent="0" algn="ctr">
              <a:buNone/>
              <a:defRPr sz="1275"/>
            </a:lvl2pPr>
            <a:lvl3pPr marL="582930" indent="0" algn="ctr">
              <a:buNone/>
              <a:defRPr sz="1148"/>
            </a:lvl3pPr>
            <a:lvl4pPr marL="874395" indent="0" algn="ctr">
              <a:buNone/>
              <a:defRPr sz="1020"/>
            </a:lvl4pPr>
            <a:lvl5pPr marL="1165860" indent="0" algn="ctr">
              <a:buNone/>
              <a:defRPr sz="1020"/>
            </a:lvl5pPr>
            <a:lvl6pPr marL="1457325" indent="0" algn="ctr">
              <a:buNone/>
              <a:defRPr sz="1020"/>
            </a:lvl6pPr>
            <a:lvl7pPr marL="1748790" indent="0" algn="ctr">
              <a:buNone/>
              <a:defRPr sz="1020"/>
            </a:lvl7pPr>
            <a:lvl8pPr marL="2040255" indent="0" algn="ctr">
              <a:buNone/>
              <a:defRPr sz="1020"/>
            </a:lvl8pPr>
            <a:lvl9pPr marL="2331720" indent="0" algn="ctr">
              <a:buNone/>
              <a:defRPr sz="102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CA573-649E-4E1E-8761-F622B3F81B75}" type="datetimeFigureOut">
              <a:rPr lang="en-US" smtClean="0"/>
              <a:t>1/14/2016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1C048-E405-436F-B747-B3FAEA850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3109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CA573-649E-4E1E-8761-F622B3F81B75}" type="datetimeFigureOut">
              <a:rPr lang="en-US" smtClean="0"/>
              <a:t>1/14/2016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1C048-E405-436F-B747-B3FAEA850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657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CA573-649E-4E1E-8761-F622B3F81B75}" type="datetimeFigureOut">
              <a:rPr lang="en-US" smtClean="0"/>
              <a:t>1/14/2016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1C048-E405-436F-B747-B3FAEA850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559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CA573-649E-4E1E-8761-F622B3F81B75}" type="datetimeFigureOut">
              <a:rPr lang="en-US" smtClean="0"/>
              <a:t>1/14/2016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1C048-E405-436F-B747-B3FAEA850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0067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4" y="2507617"/>
            <a:ext cx="6703695" cy="4184014"/>
          </a:xfrm>
        </p:spPr>
        <p:txBody>
          <a:bodyPr anchor="b"/>
          <a:lstStyle>
            <a:lvl1pPr>
              <a:defRPr sz="3825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4" y="6731213"/>
            <a:ext cx="6703695" cy="2200274"/>
          </a:xfrm>
        </p:spPr>
        <p:txBody>
          <a:bodyPr/>
          <a:lstStyle>
            <a:lvl1pPr marL="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1pPr>
            <a:lvl2pPr marL="291465" indent="0">
              <a:buNone/>
              <a:defRPr sz="1275">
                <a:solidFill>
                  <a:schemeClr val="tx1">
                    <a:tint val="75000"/>
                  </a:schemeClr>
                </a:solidFill>
              </a:defRPr>
            </a:lvl2pPr>
            <a:lvl3pPr marL="582930" indent="0">
              <a:buNone/>
              <a:defRPr sz="1148">
                <a:solidFill>
                  <a:schemeClr val="tx1">
                    <a:tint val="75000"/>
                  </a:schemeClr>
                </a:solidFill>
              </a:defRPr>
            </a:lvl3pPr>
            <a:lvl4pPr marL="87439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4pPr>
            <a:lvl5pPr marL="116586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5pPr>
            <a:lvl6pPr marL="145732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6pPr>
            <a:lvl7pPr marL="174879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7pPr>
            <a:lvl8pPr marL="204025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8pPr>
            <a:lvl9pPr marL="233172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CA573-649E-4E1E-8761-F622B3F81B75}" type="datetimeFigureOut">
              <a:rPr lang="en-US" smtClean="0"/>
              <a:t>1/14/2016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1C048-E405-436F-B747-B3FAEA850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461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CA573-649E-4E1E-8761-F622B3F81B75}" type="datetimeFigureOut">
              <a:rPr lang="en-US" smtClean="0"/>
              <a:t>1/14/2016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1C048-E405-436F-B747-B3FAEA850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882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7"/>
            <a:ext cx="6703695" cy="194415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5" y="2465706"/>
            <a:ext cx="3288089" cy="1208404"/>
          </a:xfrm>
        </p:spPr>
        <p:txBody>
          <a:bodyPr anchor="b"/>
          <a:lstStyle>
            <a:lvl1pPr marL="0" indent="0">
              <a:buNone/>
              <a:defRPr sz="1530" b="1"/>
            </a:lvl1pPr>
            <a:lvl2pPr marL="291465" indent="0">
              <a:buNone/>
              <a:defRPr sz="1275" b="1"/>
            </a:lvl2pPr>
            <a:lvl3pPr marL="582930" indent="0">
              <a:buNone/>
              <a:defRPr sz="1148" b="1"/>
            </a:lvl3pPr>
            <a:lvl4pPr marL="874395" indent="0">
              <a:buNone/>
              <a:defRPr sz="1020" b="1"/>
            </a:lvl4pPr>
            <a:lvl5pPr marL="1165860" indent="0">
              <a:buNone/>
              <a:defRPr sz="1020" b="1"/>
            </a:lvl5pPr>
            <a:lvl6pPr marL="1457325" indent="0">
              <a:buNone/>
              <a:defRPr sz="1020" b="1"/>
            </a:lvl6pPr>
            <a:lvl7pPr marL="1748790" indent="0">
              <a:buNone/>
              <a:defRPr sz="1020" b="1"/>
            </a:lvl7pPr>
            <a:lvl8pPr marL="2040255" indent="0">
              <a:buNone/>
              <a:defRPr sz="1020" b="1"/>
            </a:lvl8pPr>
            <a:lvl9pPr marL="2331720" indent="0">
              <a:buNone/>
              <a:defRPr sz="102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5" y="3674110"/>
            <a:ext cx="3288089" cy="54040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1530" b="1"/>
            </a:lvl1pPr>
            <a:lvl2pPr marL="291465" indent="0">
              <a:buNone/>
              <a:defRPr sz="1275" b="1"/>
            </a:lvl2pPr>
            <a:lvl3pPr marL="582930" indent="0">
              <a:buNone/>
              <a:defRPr sz="1148" b="1"/>
            </a:lvl3pPr>
            <a:lvl4pPr marL="874395" indent="0">
              <a:buNone/>
              <a:defRPr sz="1020" b="1"/>
            </a:lvl4pPr>
            <a:lvl5pPr marL="1165860" indent="0">
              <a:buNone/>
              <a:defRPr sz="1020" b="1"/>
            </a:lvl5pPr>
            <a:lvl6pPr marL="1457325" indent="0">
              <a:buNone/>
              <a:defRPr sz="1020" b="1"/>
            </a:lvl6pPr>
            <a:lvl7pPr marL="1748790" indent="0">
              <a:buNone/>
              <a:defRPr sz="1020" b="1"/>
            </a:lvl7pPr>
            <a:lvl8pPr marL="2040255" indent="0">
              <a:buNone/>
              <a:defRPr sz="1020" b="1"/>
            </a:lvl8pPr>
            <a:lvl9pPr marL="2331720" indent="0">
              <a:buNone/>
              <a:defRPr sz="102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CA573-649E-4E1E-8761-F622B3F81B75}" type="datetimeFigureOut">
              <a:rPr lang="en-US" smtClean="0"/>
              <a:t>1/14/2016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1C048-E405-436F-B747-B3FAEA850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864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CA573-649E-4E1E-8761-F622B3F81B75}" type="datetimeFigureOut">
              <a:rPr lang="en-US" smtClean="0"/>
              <a:t>1/14/2016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1C048-E405-436F-B747-B3FAEA850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848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CA573-649E-4E1E-8761-F622B3F81B75}" type="datetimeFigureOut">
              <a:rPr lang="en-US" smtClean="0"/>
              <a:t>1/14/2016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1C048-E405-436F-B747-B3FAEA850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8865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04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4"/>
            <a:ext cx="3934778" cy="7147983"/>
          </a:xfrm>
        </p:spPr>
        <p:txBody>
          <a:bodyPr/>
          <a:lstStyle>
            <a:lvl1pPr>
              <a:defRPr sz="2040"/>
            </a:lvl1pPr>
            <a:lvl2pPr>
              <a:defRPr sz="1785"/>
            </a:lvl2pPr>
            <a:lvl3pPr>
              <a:defRPr sz="1530"/>
            </a:lvl3pPr>
            <a:lvl4pPr>
              <a:defRPr sz="1275"/>
            </a:lvl4pPr>
            <a:lvl5pPr>
              <a:defRPr sz="1275"/>
            </a:lvl5pPr>
            <a:lvl6pPr>
              <a:defRPr sz="1275"/>
            </a:lvl6pPr>
            <a:lvl7pPr>
              <a:defRPr sz="1275"/>
            </a:lvl7pPr>
            <a:lvl8pPr>
              <a:defRPr sz="1275"/>
            </a:lvl8pPr>
            <a:lvl9pPr>
              <a:defRPr sz="1275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020"/>
            </a:lvl1pPr>
            <a:lvl2pPr marL="291465" indent="0">
              <a:buNone/>
              <a:defRPr sz="893"/>
            </a:lvl2pPr>
            <a:lvl3pPr marL="582930" indent="0">
              <a:buNone/>
              <a:defRPr sz="765"/>
            </a:lvl3pPr>
            <a:lvl4pPr marL="874395" indent="0">
              <a:buNone/>
              <a:defRPr sz="638"/>
            </a:lvl4pPr>
            <a:lvl5pPr marL="1165860" indent="0">
              <a:buNone/>
              <a:defRPr sz="638"/>
            </a:lvl5pPr>
            <a:lvl6pPr marL="1457325" indent="0">
              <a:buNone/>
              <a:defRPr sz="638"/>
            </a:lvl6pPr>
            <a:lvl7pPr marL="1748790" indent="0">
              <a:buNone/>
              <a:defRPr sz="638"/>
            </a:lvl7pPr>
            <a:lvl8pPr marL="2040255" indent="0">
              <a:buNone/>
              <a:defRPr sz="638"/>
            </a:lvl8pPr>
            <a:lvl9pPr marL="2331720" indent="0">
              <a:buNone/>
              <a:defRPr sz="638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CA573-649E-4E1E-8761-F622B3F81B75}" type="datetimeFigureOut">
              <a:rPr lang="en-US" smtClean="0"/>
              <a:t>1/14/2016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1C048-E405-436F-B747-B3FAEA850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462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04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304282" y="1448224"/>
            <a:ext cx="3934778" cy="7147983"/>
          </a:xfrm>
        </p:spPr>
        <p:txBody>
          <a:bodyPr/>
          <a:lstStyle>
            <a:lvl1pPr marL="0" indent="0">
              <a:buNone/>
              <a:defRPr sz="2040"/>
            </a:lvl1pPr>
            <a:lvl2pPr marL="291465" indent="0">
              <a:buNone/>
              <a:defRPr sz="1785"/>
            </a:lvl2pPr>
            <a:lvl3pPr marL="582930" indent="0">
              <a:buNone/>
              <a:defRPr sz="1530"/>
            </a:lvl3pPr>
            <a:lvl4pPr marL="874395" indent="0">
              <a:buNone/>
              <a:defRPr sz="1275"/>
            </a:lvl4pPr>
            <a:lvl5pPr marL="1165860" indent="0">
              <a:buNone/>
              <a:defRPr sz="1275"/>
            </a:lvl5pPr>
            <a:lvl6pPr marL="1457325" indent="0">
              <a:buNone/>
              <a:defRPr sz="1275"/>
            </a:lvl6pPr>
            <a:lvl7pPr marL="1748790" indent="0">
              <a:buNone/>
              <a:defRPr sz="1275"/>
            </a:lvl7pPr>
            <a:lvl8pPr marL="2040255" indent="0">
              <a:buNone/>
              <a:defRPr sz="1275"/>
            </a:lvl8pPr>
            <a:lvl9pPr marL="2331720" indent="0">
              <a:buNone/>
              <a:defRPr sz="1275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020"/>
            </a:lvl1pPr>
            <a:lvl2pPr marL="291465" indent="0">
              <a:buNone/>
              <a:defRPr sz="893"/>
            </a:lvl2pPr>
            <a:lvl3pPr marL="582930" indent="0">
              <a:buNone/>
              <a:defRPr sz="765"/>
            </a:lvl3pPr>
            <a:lvl4pPr marL="874395" indent="0">
              <a:buNone/>
              <a:defRPr sz="638"/>
            </a:lvl4pPr>
            <a:lvl5pPr marL="1165860" indent="0">
              <a:buNone/>
              <a:defRPr sz="638"/>
            </a:lvl5pPr>
            <a:lvl6pPr marL="1457325" indent="0">
              <a:buNone/>
              <a:defRPr sz="638"/>
            </a:lvl6pPr>
            <a:lvl7pPr marL="1748790" indent="0">
              <a:buNone/>
              <a:defRPr sz="638"/>
            </a:lvl7pPr>
            <a:lvl8pPr marL="2040255" indent="0">
              <a:buNone/>
              <a:defRPr sz="638"/>
            </a:lvl8pPr>
            <a:lvl9pPr marL="2331720" indent="0">
              <a:buNone/>
              <a:defRPr sz="638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CA573-649E-4E1E-8761-F622B3F81B75}" type="datetimeFigureOut">
              <a:rPr lang="en-US" smtClean="0"/>
              <a:t>1/14/2016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1C048-E405-436F-B747-B3FAEA850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445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7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7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2CA573-649E-4E1E-8761-F622B3F81B75}" type="datetimeFigureOut">
              <a:rPr lang="en-US" smtClean="0"/>
              <a:t>1/14/2016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7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7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A1C048-E405-436F-B747-B3FAEA850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788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582930" rtl="0" eaLnBrk="1" latinLnBrk="0" hangingPunct="1">
        <a:lnSpc>
          <a:spcPct val="90000"/>
        </a:lnSpc>
        <a:spcBef>
          <a:spcPct val="0"/>
        </a:spcBef>
        <a:buNone/>
        <a:defRPr sz="280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5733" indent="-145733" algn="l" defTabSz="582930" rtl="0" eaLnBrk="1" latinLnBrk="0" hangingPunct="1">
        <a:lnSpc>
          <a:spcPct val="90000"/>
        </a:lnSpc>
        <a:spcBef>
          <a:spcPts val="638"/>
        </a:spcBef>
        <a:buFont typeface="Arial" panose="020B0604020202020204" pitchFamily="34" charset="0"/>
        <a:buChar char="•"/>
        <a:defRPr sz="1785" kern="1200">
          <a:solidFill>
            <a:schemeClr val="tx1"/>
          </a:solidFill>
          <a:latin typeface="+mn-lt"/>
          <a:ea typeface="+mn-ea"/>
          <a:cs typeface="+mn-cs"/>
        </a:defRPr>
      </a:lvl1pPr>
      <a:lvl2pPr marL="43719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2866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275" kern="1200">
          <a:solidFill>
            <a:schemeClr val="tx1"/>
          </a:solidFill>
          <a:latin typeface="+mn-lt"/>
          <a:ea typeface="+mn-ea"/>
          <a:cs typeface="+mn-cs"/>
        </a:defRPr>
      </a:lvl3pPr>
      <a:lvl4pPr marL="102012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4pPr>
      <a:lvl5pPr marL="131159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5pPr>
      <a:lvl6pPr marL="160305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6pPr>
      <a:lvl7pPr marL="189452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7pPr>
      <a:lvl8pPr marL="218598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8pPr>
      <a:lvl9pPr marL="247745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1pPr>
      <a:lvl2pPr marL="29146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2pPr>
      <a:lvl3pPr marL="58293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3pPr>
      <a:lvl4pPr marL="87439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4pPr>
      <a:lvl5pPr marL="116586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5pPr>
      <a:lvl6pPr marL="145732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6pPr>
      <a:lvl7pPr marL="174879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7pPr>
      <a:lvl8pPr marL="204025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gif"/><Relationship Id="rId5" Type="http://schemas.openxmlformats.org/officeDocument/2006/relationships/image" Target="../media/image4.jpg"/><Relationship Id="rId10" Type="http://schemas.openxmlformats.org/officeDocument/2006/relationships/image" Target="../media/image9.jpeg"/><Relationship Id="rId4" Type="http://schemas.openxmlformats.org/officeDocument/2006/relationships/image" Target="../media/image3.jp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497"/>
          <a:stretch/>
        </p:blipFill>
        <p:spPr>
          <a:xfrm>
            <a:off x="0" y="1352550"/>
            <a:ext cx="4631636" cy="567102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4813" y="6975345"/>
            <a:ext cx="2597921" cy="1948441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972300"/>
            <a:ext cx="2606040" cy="195453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9436" y="6975345"/>
            <a:ext cx="2597921" cy="1948440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5" name="Rectangle 4"/>
          <p:cNvSpPr/>
          <p:nvPr/>
        </p:nvSpPr>
        <p:spPr>
          <a:xfrm>
            <a:off x="0" y="0"/>
            <a:ext cx="7772400" cy="1352550"/>
          </a:xfrm>
          <a:prstGeom prst="rect">
            <a:avLst/>
          </a:prstGeom>
          <a:solidFill>
            <a:srgbClr val="CCCCFF"/>
          </a:solidFill>
          <a:ln>
            <a:solidFill>
              <a:srgbClr val="CCCCFF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00150" y="0"/>
            <a:ext cx="6572250" cy="1352550"/>
          </a:xfrm>
        </p:spPr>
        <p:txBody>
          <a:bodyPr anchor="ctr">
            <a:normAutofit fontScale="90000"/>
          </a:bodyPr>
          <a:lstStyle/>
          <a:p>
            <a:r>
              <a:rPr lang="en-US" dirty="0" err="1" smtClean="0">
                <a:latin typeface="Californian FB" panose="0207040306080B030204" pitchFamily="18" charset="0"/>
              </a:rPr>
              <a:t>Wraggborough</a:t>
            </a:r>
            <a:r>
              <a:rPr lang="en-US" dirty="0" smtClean="0">
                <a:latin typeface="Californian FB" panose="0207040306080B030204" pitchFamily="18" charset="0"/>
              </a:rPr>
              <a:t> Agent Open House</a:t>
            </a:r>
            <a:br>
              <a:rPr lang="en-US" dirty="0" smtClean="0">
                <a:latin typeface="Californian FB" panose="0207040306080B030204" pitchFamily="18" charset="0"/>
              </a:rPr>
            </a:br>
            <a:r>
              <a:rPr lang="en-US" sz="3100" i="1" dirty="0" smtClean="0">
                <a:latin typeface="Californian FB" panose="0207040306080B030204" pitchFamily="18" charset="0"/>
              </a:rPr>
              <a:t>Saturday, January 23</a:t>
            </a:r>
            <a:r>
              <a:rPr lang="en-US" sz="3100" i="1" baseline="30000" dirty="0" smtClean="0">
                <a:latin typeface="Californian FB" panose="0207040306080B030204" pitchFamily="18" charset="0"/>
              </a:rPr>
              <a:t>rd</a:t>
            </a:r>
            <a:r>
              <a:rPr lang="en-US" sz="3100" i="1" dirty="0" smtClean="0">
                <a:latin typeface="Californian FB" panose="0207040306080B030204" pitchFamily="18" charset="0"/>
              </a:rPr>
              <a:t> from </a:t>
            </a:r>
            <a:r>
              <a:rPr lang="en-US" sz="3100" i="1" dirty="0" smtClean="0">
                <a:latin typeface="Californian FB" panose="0207040306080B030204" pitchFamily="18" charset="0"/>
              </a:rPr>
              <a:t>1:00-4:00</a:t>
            </a:r>
            <a:r>
              <a:rPr lang="en-US" sz="3100" i="1" dirty="0" smtClean="0">
                <a:latin typeface="Californian FB" panose="0207040306080B030204" pitchFamily="18" charset="0"/>
              </a:rPr>
              <a:t/>
            </a:r>
            <a:br>
              <a:rPr lang="en-US" sz="3100" i="1" dirty="0" smtClean="0">
                <a:latin typeface="Californian FB" panose="0207040306080B030204" pitchFamily="18" charset="0"/>
              </a:rPr>
            </a:br>
            <a:r>
              <a:rPr lang="en-US" sz="2200" dirty="0" smtClean="0">
                <a:latin typeface="Californian FB" panose="0207040306080B030204" pitchFamily="18" charset="0"/>
              </a:rPr>
              <a:t>29 Charlotte Street ~ MLS# </a:t>
            </a:r>
            <a:r>
              <a:rPr lang="en-US" sz="2200" dirty="0" smtClean="0">
                <a:effectLst/>
                <a:latin typeface="Californian FB" panose="0207040306080B030204" pitchFamily="18" charset="0"/>
              </a:rPr>
              <a:t>15015776 ~ $2,549,000</a:t>
            </a:r>
            <a:endParaRPr lang="en-US" sz="2200" dirty="0">
              <a:latin typeface="Californian FB" panose="0207040306080B0302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31636" y="1352550"/>
            <a:ext cx="3140764" cy="5619750"/>
          </a:xfrm>
        </p:spPr>
        <p:txBody>
          <a:bodyPr numCol="1" anchor="ctr">
            <a:normAutofit fontScale="92500"/>
          </a:bodyPr>
          <a:lstStyle/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dirty="0" smtClean="0">
                <a:latin typeface="Californian FB" panose="0207040306080B030204" pitchFamily="18" charset="0"/>
              </a:rPr>
              <a:t>Built c.1828 brick home</a:t>
            </a:r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dirty="0" smtClean="0">
                <a:latin typeface="Californian FB" panose="0207040306080B030204" pitchFamily="18" charset="0"/>
              </a:rPr>
              <a:t>1991 </a:t>
            </a:r>
            <a:r>
              <a:rPr lang="en-US" dirty="0" err="1" smtClean="0">
                <a:latin typeface="Californian FB" panose="0207040306080B030204" pitchFamily="18" charset="0"/>
              </a:rPr>
              <a:t>Carolopolis</a:t>
            </a:r>
            <a:r>
              <a:rPr lang="en-US" dirty="0" smtClean="0">
                <a:latin typeface="Californian FB" panose="0207040306080B030204" pitchFamily="18" charset="0"/>
              </a:rPr>
              <a:t> award</a:t>
            </a:r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dirty="0" smtClean="0">
                <a:latin typeface="Californian FB" panose="0207040306080B030204" pitchFamily="18" charset="0"/>
              </a:rPr>
              <a:t>Renovated to include all the comforts of modern upscale living</a:t>
            </a:r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dirty="0" smtClean="0">
                <a:latin typeface="Californian FB" panose="0207040306080B030204" pitchFamily="18" charset="0"/>
              </a:rPr>
              <a:t>Phillip Simmons wrought iron fence</a:t>
            </a:r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dirty="0" smtClean="0">
                <a:latin typeface="Californian FB" panose="0207040306080B030204" pitchFamily="18" charset="0"/>
              </a:rPr>
              <a:t>Plenty of off-street parking</a:t>
            </a:r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dirty="0" smtClean="0">
                <a:latin typeface="Californian FB" panose="0207040306080B030204" pitchFamily="18" charset="0"/>
              </a:rPr>
              <a:t>3 ½ story main house</a:t>
            </a:r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dirty="0" smtClean="0">
                <a:latin typeface="Californian FB" panose="0207040306080B030204" pitchFamily="18" charset="0"/>
              </a:rPr>
              <a:t>2 story carriage house with transferable B&amp;B license</a:t>
            </a:r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dirty="0" smtClean="0">
                <a:latin typeface="Californian FB" panose="0207040306080B030204" pitchFamily="18" charset="0"/>
              </a:rPr>
              <a:t>Large in-ground pool and hot tub flanked by a pool house and entertainment deck</a:t>
            </a:r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dirty="0" smtClean="0">
                <a:latin typeface="Californian FB" panose="0207040306080B030204" pitchFamily="18" charset="0"/>
              </a:rPr>
              <a:t>The greenhouse and gardens anchor this extremely large private lot</a:t>
            </a:r>
            <a:endParaRPr lang="en-US" dirty="0">
              <a:latin typeface="Californian FB" panose="0207040306080B0302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1925"/>
            <a:ext cx="1200150" cy="10287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8858251"/>
            <a:ext cx="3886200" cy="113877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b="1" dirty="0" smtClean="0">
                <a:latin typeface="Californian FB" panose="0207040306080B030204" pitchFamily="18" charset="0"/>
              </a:rPr>
              <a:t>James M </a:t>
            </a:r>
            <a:r>
              <a:rPr lang="en-US" sz="2000" b="1" dirty="0" err="1" smtClean="0">
                <a:latin typeface="Californian FB" panose="0207040306080B030204" pitchFamily="18" charset="0"/>
              </a:rPr>
              <a:t>Doar</a:t>
            </a:r>
            <a:r>
              <a:rPr lang="en-US" dirty="0">
                <a:latin typeface="Californian FB" panose="0207040306080B030204" pitchFamily="18" charset="0"/>
              </a:rPr>
              <a:t/>
            </a:r>
            <a:br>
              <a:rPr lang="en-US" dirty="0">
                <a:latin typeface="Californian FB" panose="0207040306080B030204" pitchFamily="18" charset="0"/>
              </a:rPr>
            </a:br>
            <a:r>
              <a:rPr lang="en-US" sz="1600" i="1" dirty="0" smtClean="0">
                <a:latin typeface="Californian FB" panose="0207040306080B030204" pitchFamily="18" charset="0"/>
              </a:rPr>
              <a:t>REALTOR</a:t>
            </a:r>
          </a:p>
          <a:p>
            <a:r>
              <a:rPr lang="en-US" sz="1600" dirty="0" smtClean="0">
                <a:latin typeface="Californian FB" panose="0207040306080B030204" pitchFamily="18" charset="0"/>
              </a:rPr>
              <a:t>Mobile - (843) 437-8715</a:t>
            </a:r>
          </a:p>
          <a:p>
            <a:r>
              <a:rPr lang="en-US" sz="1600" dirty="0" smtClean="0">
                <a:solidFill>
                  <a:schemeClr val="accent1">
                    <a:lumMod val="75000"/>
                  </a:schemeClr>
                </a:solidFill>
                <a:latin typeface="Californian FB" panose="0207040306080B030204" pitchFamily="18" charset="0"/>
              </a:rPr>
              <a:t>jimdoar@aol.com</a:t>
            </a:r>
            <a:endParaRPr lang="en-US" dirty="0" smtClean="0">
              <a:solidFill>
                <a:schemeClr val="accent1">
                  <a:lumMod val="75000"/>
                </a:schemeClr>
              </a:solidFill>
              <a:latin typeface="Californian FB" panose="0207040306080B0302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295775" y="8858251"/>
            <a:ext cx="3476625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dirty="0" smtClean="0">
                <a:latin typeface="Californian FB" panose="0207040306080B030204" pitchFamily="18" charset="0"/>
              </a:rPr>
              <a:t>Skye Properties, Inc. of Charleston</a:t>
            </a:r>
          </a:p>
          <a:p>
            <a:pPr algn="r"/>
            <a:r>
              <a:rPr lang="en-US" sz="1600" dirty="0" smtClean="0">
                <a:latin typeface="Californian FB" panose="0207040306080B030204" pitchFamily="18" charset="0"/>
              </a:rPr>
              <a:t>1028 </a:t>
            </a:r>
            <a:r>
              <a:rPr lang="en-US" sz="1600" dirty="0" err="1" smtClean="0">
                <a:latin typeface="Californian FB" panose="0207040306080B030204" pitchFamily="18" charset="0"/>
              </a:rPr>
              <a:t>LeGrand</a:t>
            </a:r>
            <a:r>
              <a:rPr lang="en-US" sz="1600" dirty="0" smtClean="0">
                <a:latin typeface="Californian FB" panose="0207040306080B030204" pitchFamily="18" charset="0"/>
              </a:rPr>
              <a:t> Blvd.</a:t>
            </a:r>
          </a:p>
          <a:p>
            <a:pPr algn="r"/>
            <a:r>
              <a:rPr lang="en-US" sz="1600" dirty="0" smtClean="0">
                <a:latin typeface="Californian FB" panose="0207040306080B030204" pitchFamily="18" charset="0"/>
              </a:rPr>
              <a:t>Charleston, SC 29492</a:t>
            </a:r>
          </a:p>
          <a:p>
            <a:pPr algn="r"/>
            <a:r>
              <a:rPr lang="en-US" sz="1600" dirty="0" smtClean="0">
                <a:solidFill>
                  <a:schemeClr val="accent1">
                    <a:lumMod val="75000"/>
                  </a:schemeClr>
                </a:solidFill>
                <a:latin typeface="Californian FB" panose="0207040306080B030204" pitchFamily="18" charset="0"/>
              </a:rPr>
              <a:t>www.skyepropertiesinc.com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545123" y="4873899"/>
            <a:ext cx="1947672" cy="109471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602048" y="4873899"/>
            <a:ext cx="1947672" cy="109471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488198" y="4873899"/>
            <a:ext cx="1947672" cy="109471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658973" y="4873899"/>
            <a:ext cx="1947672" cy="1094710"/>
          </a:xfrm>
          <a:prstGeom prst="rect">
            <a:avLst/>
          </a:prstGeom>
          <a:ln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2714973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</TotalTime>
  <Words>86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Californian FB</vt:lpstr>
      <vt:lpstr>Wingdings</vt:lpstr>
      <vt:lpstr>Office Theme</vt:lpstr>
      <vt:lpstr>Wraggborough Agent Open House Saturday, January 23rd from 1:00-4:00 29 Charlotte Street ~ MLS# 15015776 ~ $2,549,000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Wraggborough Agent Open House 29 Charlotte Street ~ [Date/Time here]</dc:title>
  <dc:creator>A. Thomas</dc:creator>
  <cp:lastModifiedBy>A. Thomas Price</cp:lastModifiedBy>
  <cp:revision>8</cp:revision>
  <dcterms:created xsi:type="dcterms:W3CDTF">2015-07-10T16:37:26Z</dcterms:created>
  <dcterms:modified xsi:type="dcterms:W3CDTF">2016-01-14T20:13:05Z</dcterms:modified>
</cp:coreProperties>
</file>