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3DE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39" d="100"/>
          <a:sy n="39" d="100"/>
        </p:scale>
        <p:origin x="2910" y="72"/>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10/11/2016</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18" Type="http://schemas.openxmlformats.org/officeDocument/2006/relationships/image" Target="../media/image16.jpeg"/><Relationship Id="rId3" Type="http://schemas.openxmlformats.org/officeDocument/2006/relationships/image" Target="../media/image2.jpeg"/><Relationship Id="rId7" Type="http://schemas.openxmlformats.org/officeDocument/2006/relationships/image" Target="../media/image5.jpeg"/><Relationship Id="rId12" Type="http://schemas.openxmlformats.org/officeDocument/2006/relationships/image" Target="../media/image10.jpeg"/><Relationship Id="rId17" Type="http://schemas.openxmlformats.org/officeDocument/2006/relationships/image" Target="../media/image15.jpeg"/><Relationship Id="rId2" Type="http://schemas.openxmlformats.org/officeDocument/2006/relationships/image" Target="../media/image1.jpg"/><Relationship Id="rId16" Type="http://schemas.openxmlformats.org/officeDocument/2006/relationships/image" Target="../media/image14.jpe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hyperlink" Target="mailto:support@mattoneillteam.com" TargetMode="External"/><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b="4057"/>
          <a:stretch/>
        </p:blipFill>
        <p:spPr bwMode="auto">
          <a:xfrm>
            <a:off x="-6178" y="-3"/>
            <a:ext cx="7772400" cy="4971372"/>
          </a:xfrm>
          <a:prstGeom prst="rect">
            <a:avLst/>
          </a:prstGeom>
          <a:noFill/>
          <a:ln>
            <a:solidFill>
              <a:schemeClr val="bg1"/>
            </a:solidFill>
          </a:ln>
          <a:extLst>
            <a:ext uri="{909E8E84-426E-40DD-AFC4-6F175D3DCCD1}">
              <a14:hiddenFill xmlns:a14="http://schemas.microsoft.com/office/drawing/2010/main">
                <a:solidFill>
                  <a:srgbClr val="FFFFFF"/>
                </a:solidFill>
              </a14:hiddenFill>
            </a:ext>
          </a:extLst>
        </p:spPr>
      </p:pic>
      <p:sp>
        <p:nvSpPr>
          <p:cNvPr id="3" name="Subtitle 2"/>
          <p:cNvSpPr>
            <a:spLocks noGrp="1"/>
          </p:cNvSpPr>
          <p:nvPr>
            <p:ph type="subTitle" idx="1"/>
          </p:nvPr>
        </p:nvSpPr>
        <p:spPr>
          <a:xfrm>
            <a:off x="1484294" y="5232978"/>
            <a:ext cx="4806778" cy="7011777"/>
          </a:xfrm>
        </p:spPr>
        <p:txBody>
          <a:bodyPr anchor="ctr">
            <a:noAutofit/>
          </a:bodyPr>
          <a:lstStyle/>
          <a:p>
            <a:r>
              <a:rPr lang="en-US" sz="1100" dirty="0">
                <a:solidFill>
                  <a:schemeClr val="bg2">
                    <a:lumMod val="25000"/>
                  </a:schemeClr>
                </a:solidFill>
                <a:latin typeface="Palatino Linotype" panose="02040502050505030304" pitchFamily="18" charset="0"/>
                <a:cs typeface="Times New Roman" panose="02020603050405020304" pitchFamily="18" charset="0"/>
              </a:rPr>
              <a:t>Perfectly located in downtown Charleston and situated right next to the </a:t>
            </a:r>
            <a:r>
              <a:rPr lang="en-US" sz="1100" dirty="0" err="1">
                <a:solidFill>
                  <a:schemeClr val="bg2">
                    <a:lumMod val="25000"/>
                  </a:schemeClr>
                </a:solidFill>
                <a:latin typeface="Palatino Linotype" panose="02040502050505030304" pitchFamily="18" charset="0"/>
                <a:cs typeface="Times New Roman" panose="02020603050405020304" pitchFamily="18" charset="0"/>
              </a:rPr>
              <a:t>Gadsdenboro</a:t>
            </a:r>
            <a:r>
              <a:rPr lang="en-US" sz="1100" dirty="0">
                <a:solidFill>
                  <a:schemeClr val="bg2">
                    <a:lumMod val="25000"/>
                  </a:schemeClr>
                </a:solidFill>
                <a:latin typeface="Palatino Linotype" panose="02040502050505030304" pitchFamily="18" charset="0"/>
                <a:cs typeface="Times New Roman" panose="02020603050405020304" pitchFamily="18" charset="0"/>
              </a:rPr>
              <a:t> park, the Anson House at 2 Laurens St is simply an amazing property. Charleston's top downtown attractions and dining are just a short walk away. This 2BR, 2BA, 2nd floor (3rd level) condo offers peaceful views of the park from nearly every room and from its oversized piazza. Two deeded parking spots, a secure garage, a doorman &amp; beautifully kept grounds are some of the highlights that add to the allure of living at the Anson House. Inside the unit are high ceilings, crown molding, baseboard molding, gorgeous hardwood floors, a gas fireplace, built-ins and a bench in the dining area &amp; a granite chef’s kitchen. If you’re looking for luxury, downtown, maintenance-free living, schedule an appointment today</a:t>
            </a:r>
          </a:p>
          <a:p>
            <a:endParaRPr lang="en-US" sz="1100" dirty="0">
              <a:solidFill>
                <a:schemeClr val="bg2">
                  <a:lumMod val="25000"/>
                </a:schemeClr>
              </a:solidFill>
              <a:latin typeface="Palatino Linotype" panose="02040502050505030304" pitchFamily="18" charset="0"/>
              <a:cs typeface="Times New Roman" panose="02020603050405020304" pitchFamily="18" charset="0"/>
            </a:endParaRPr>
          </a:p>
          <a:p>
            <a:r>
              <a:rPr lang="en-US" sz="1100" b="1" u="sng" dirty="0">
                <a:solidFill>
                  <a:schemeClr val="bg2">
                    <a:lumMod val="25000"/>
                  </a:schemeClr>
                </a:solidFill>
                <a:latin typeface="Palatino Linotype" panose="02040502050505030304" pitchFamily="18" charset="0"/>
                <a:cs typeface="Times New Roman" panose="02020603050405020304" pitchFamily="18" charset="0"/>
              </a:rPr>
              <a:t>Additional features include:</a:t>
            </a:r>
          </a:p>
          <a:p>
            <a:pPr marL="171450" indent="-171450" algn="l">
              <a:buFont typeface="Wingdings" panose="05000000000000000000" pitchFamily="2" charset="2"/>
              <a:buChar char="v"/>
            </a:pPr>
            <a:r>
              <a:rPr lang="en-US" sz="1100" dirty="0">
                <a:solidFill>
                  <a:schemeClr val="bg2">
                    <a:lumMod val="25000"/>
                  </a:schemeClr>
                </a:solidFill>
                <a:latin typeface="Palatino Linotype" panose="02040502050505030304" pitchFamily="18" charset="0"/>
                <a:cs typeface="Times New Roman" panose="02020603050405020304" pitchFamily="18" charset="0"/>
              </a:rPr>
              <a:t>The roomy kitchen features granite counters, marble backsplash, a center island with breakfast bar seating, high end, SS appliances including a Wolf gas range, a Sub-zero refrigerator, a Sharp drawer microwave, wine cooler, and ice maker</a:t>
            </a:r>
          </a:p>
          <a:p>
            <a:pPr marL="171450" indent="-171450" algn="l">
              <a:buFont typeface="Wingdings" panose="05000000000000000000" pitchFamily="2" charset="2"/>
              <a:buChar char="v"/>
            </a:pPr>
            <a:r>
              <a:rPr lang="en-US" sz="1100" dirty="0">
                <a:solidFill>
                  <a:schemeClr val="bg2">
                    <a:lumMod val="25000"/>
                  </a:schemeClr>
                </a:solidFill>
                <a:latin typeface="Palatino Linotype" panose="02040502050505030304" pitchFamily="18" charset="0"/>
                <a:cs typeface="Times New Roman" panose="02020603050405020304" pitchFamily="18" charset="0"/>
              </a:rPr>
              <a:t>The living room has a coffered ceiling, gas fireplace, bench, built-ins and access to the piazza</a:t>
            </a:r>
          </a:p>
          <a:p>
            <a:pPr marL="171450" indent="-171450" algn="l">
              <a:buFont typeface="Wingdings" panose="05000000000000000000" pitchFamily="2" charset="2"/>
              <a:buChar char="v"/>
            </a:pPr>
            <a:r>
              <a:rPr lang="en-US" sz="1100" dirty="0">
                <a:solidFill>
                  <a:schemeClr val="bg2">
                    <a:lumMod val="25000"/>
                  </a:schemeClr>
                </a:solidFill>
                <a:latin typeface="Palatino Linotype" panose="02040502050505030304" pitchFamily="18" charset="0"/>
                <a:cs typeface="Times New Roman" panose="02020603050405020304" pitchFamily="18" charset="0"/>
              </a:rPr>
              <a:t>Double-wide piazza for entertaining and dining; gas hook-up for grill; cool evening breezes</a:t>
            </a:r>
          </a:p>
          <a:p>
            <a:pPr marL="171450" indent="-171450" algn="l">
              <a:buFont typeface="Wingdings" panose="05000000000000000000" pitchFamily="2" charset="2"/>
              <a:buChar char="v"/>
            </a:pPr>
            <a:r>
              <a:rPr lang="en-US" sz="1100" dirty="0">
                <a:solidFill>
                  <a:schemeClr val="bg2">
                    <a:lumMod val="25000"/>
                  </a:schemeClr>
                </a:solidFill>
                <a:latin typeface="Palatino Linotype" panose="02040502050505030304" pitchFamily="18" charset="0"/>
                <a:cs typeface="Times New Roman" panose="02020603050405020304" pitchFamily="18" charset="0"/>
              </a:rPr>
              <a:t>Private access to the unit from the elevator</a:t>
            </a:r>
          </a:p>
          <a:p>
            <a:pPr marL="171450" indent="-171450" algn="l">
              <a:buFont typeface="Wingdings" panose="05000000000000000000" pitchFamily="2" charset="2"/>
              <a:buChar char="v"/>
            </a:pPr>
            <a:r>
              <a:rPr lang="en-US" sz="1100" dirty="0">
                <a:solidFill>
                  <a:schemeClr val="bg2">
                    <a:lumMod val="25000"/>
                  </a:schemeClr>
                </a:solidFill>
                <a:latin typeface="Palatino Linotype" panose="02040502050505030304" pitchFamily="18" charset="0"/>
                <a:cs typeface="Times New Roman" panose="02020603050405020304" pitchFamily="18" charset="0"/>
              </a:rPr>
              <a:t>The master retreat has a massive, U-shaped walk-in, custom closet and </a:t>
            </a:r>
            <a:r>
              <a:rPr lang="en-US" sz="1100" dirty="0" err="1">
                <a:solidFill>
                  <a:schemeClr val="bg2">
                    <a:lumMod val="25000"/>
                  </a:schemeClr>
                </a:solidFill>
                <a:latin typeface="Palatino Linotype" panose="02040502050505030304" pitchFamily="18" charset="0"/>
                <a:cs typeface="Times New Roman" panose="02020603050405020304" pitchFamily="18" charset="0"/>
              </a:rPr>
              <a:t>en</a:t>
            </a:r>
            <a:r>
              <a:rPr lang="en-US" sz="1100" dirty="0">
                <a:solidFill>
                  <a:schemeClr val="bg2">
                    <a:lumMod val="25000"/>
                  </a:schemeClr>
                </a:solidFill>
                <a:latin typeface="Palatino Linotype" panose="02040502050505030304" pitchFamily="18" charset="0"/>
                <a:cs typeface="Times New Roman" panose="02020603050405020304" pitchFamily="18" charset="0"/>
              </a:rPr>
              <a:t>-suite bath with dual vanity, </a:t>
            </a:r>
            <a:r>
              <a:rPr lang="en-US" sz="1100" dirty="0" err="1">
                <a:solidFill>
                  <a:schemeClr val="bg2">
                    <a:lumMod val="25000"/>
                  </a:schemeClr>
                </a:solidFill>
                <a:latin typeface="Palatino Linotype" panose="02040502050505030304" pitchFamily="18" charset="0"/>
                <a:cs typeface="Times New Roman" panose="02020603050405020304" pitchFamily="18" charset="0"/>
              </a:rPr>
              <a:t>jacuzzi</a:t>
            </a:r>
            <a:r>
              <a:rPr lang="en-US" sz="1100" dirty="0">
                <a:solidFill>
                  <a:schemeClr val="bg2">
                    <a:lumMod val="25000"/>
                  </a:schemeClr>
                </a:solidFill>
                <a:latin typeface="Palatino Linotype" panose="02040502050505030304" pitchFamily="18" charset="0"/>
                <a:cs typeface="Times New Roman" panose="02020603050405020304" pitchFamily="18" charset="0"/>
              </a:rPr>
              <a:t> tub and walk-in shower</a:t>
            </a:r>
          </a:p>
          <a:p>
            <a:pPr marL="171450" indent="-171450" algn="l">
              <a:buFont typeface="Wingdings" panose="05000000000000000000" pitchFamily="2" charset="2"/>
              <a:buChar char="v"/>
            </a:pPr>
            <a:r>
              <a:rPr lang="en-US" sz="1100" dirty="0">
                <a:solidFill>
                  <a:schemeClr val="bg2">
                    <a:lumMod val="25000"/>
                  </a:schemeClr>
                </a:solidFill>
                <a:latin typeface="Palatino Linotype" panose="02040502050505030304" pitchFamily="18" charset="0"/>
                <a:cs typeface="Times New Roman" panose="02020603050405020304" pitchFamily="18" charset="0"/>
              </a:rPr>
              <a:t>The 2nd bedroom also has an </a:t>
            </a:r>
            <a:r>
              <a:rPr lang="en-US" sz="1100" dirty="0" err="1">
                <a:solidFill>
                  <a:schemeClr val="bg2">
                    <a:lumMod val="25000"/>
                  </a:schemeClr>
                </a:solidFill>
                <a:latin typeface="Palatino Linotype" panose="02040502050505030304" pitchFamily="18" charset="0"/>
                <a:cs typeface="Times New Roman" panose="02020603050405020304" pitchFamily="18" charset="0"/>
              </a:rPr>
              <a:t>en</a:t>
            </a:r>
            <a:r>
              <a:rPr lang="en-US" sz="1100" dirty="0">
                <a:solidFill>
                  <a:schemeClr val="bg2">
                    <a:lumMod val="25000"/>
                  </a:schemeClr>
                </a:solidFill>
                <a:latin typeface="Palatino Linotype" panose="02040502050505030304" pitchFamily="18" charset="0"/>
                <a:cs typeface="Times New Roman" panose="02020603050405020304" pitchFamily="18" charset="0"/>
              </a:rPr>
              <a:t>-suite full bath, walk-in closet and access to the piazza</a:t>
            </a:r>
          </a:p>
          <a:p>
            <a:pPr marL="171450" indent="-171450" algn="l">
              <a:buFont typeface="Wingdings" panose="05000000000000000000" pitchFamily="2" charset="2"/>
              <a:buChar char="v"/>
            </a:pPr>
            <a:r>
              <a:rPr lang="en-US" sz="1100" dirty="0" err="1">
                <a:solidFill>
                  <a:schemeClr val="bg2">
                    <a:lumMod val="25000"/>
                  </a:schemeClr>
                </a:solidFill>
                <a:latin typeface="Palatino Linotype" panose="02040502050505030304" pitchFamily="18" charset="0"/>
                <a:cs typeface="Times New Roman" panose="02020603050405020304" pitchFamily="18" charset="0"/>
              </a:rPr>
              <a:t>Gadsdenboro</a:t>
            </a:r>
            <a:r>
              <a:rPr lang="en-US" sz="1100" dirty="0">
                <a:solidFill>
                  <a:schemeClr val="bg2">
                    <a:lumMod val="25000"/>
                  </a:schemeClr>
                </a:solidFill>
                <a:latin typeface="Palatino Linotype" panose="02040502050505030304" pitchFamily="18" charset="0"/>
                <a:cs typeface="Times New Roman" panose="02020603050405020304" pitchFamily="18" charset="0"/>
              </a:rPr>
              <a:t> park has a playground, swings and a walking trail</a:t>
            </a:r>
          </a:p>
          <a:p>
            <a:pPr marL="171450" indent="-171450" algn="l">
              <a:buFont typeface="Wingdings" panose="05000000000000000000" pitchFamily="2" charset="2"/>
              <a:buChar char="v"/>
            </a:pPr>
            <a:r>
              <a:rPr lang="en-US" sz="1100" dirty="0">
                <a:solidFill>
                  <a:schemeClr val="bg2">
                    <a:lumMod val="25000"/>
                  </a:schemeClr>
                </a:solidFill>
                <a:latin typeface="Palatino Linotype" panose="02040502050505030304" pitchFamily="18" charset="0"/>
                <a:cs typeface="Times New Roman" panose="02020603050405020304" pitchFamily="18" charset="0"/>
              </a:rPr>
              <a:t>Enjoy views of Holy City and sunsets</a:t>
            </a:r>
          </a:p>
          <a:p>
            <a:pPr marL="171450" indent="-171450" algn="l">
              <a:buFont typeface="Wingdings" panose="05000000000000000000" pitchFamily="2" charset="2"/>
              <a:buChar char="v"/>
            </a:pPr>
            <a:r>
              <a:rPr lang="en-US" sz="1100" dirty="0">
                <a:solidFill>
                  <a:schemeClr val="bg2">
                    <a:lumMod val="25000"/>
                  </a:schemeClr>
                </a:solidFill>
                <a:latin typeface="Palatino Linotype" panose="02040502050505030304" pitchFamily="18" charset="0"/>
                <a:cs typeface="Times New Roman" panose="02020603050405020304" pitchFamily="18" charset="0"/>
              </a:rPr>
              <a:t>Doorman/concierge (M-F, 9-5) and security</a:t>
            </a:r>
          </a:p>
          <a:p>
            <a:pPr marL="171450" indent="-171450" algn="l">
              <a:buFont typeface="Wingdings" panose="05000000000000000000" pitchFamily="2" charset="2"/>
              <a:buChar char="v"/>
            </a:pPr>
            <a:r>
              <a:rPr lang="en-US" sz="1100" dirty="0">
                <a:solidFill>
                  <a:schemeClr val="bg2">
                    <a:lumMod val="25000"/>
                  </a:schemeClr>
                </a:solidFill>
                <a:latin typeface="Palatino Linotype" panose="02040502050505030304" pitchFamily="18" charset="0"/>
                <a:cs typeface="Times New Roman" panose="02020603050405020304" pitchFamily="18" charset="0"/>
              </a:rPr>
              <a:t>2nd floor unit on the 3rd level (garage on bottom level)</a:t>
            </a:r>
          </a:p>
          <a:p>
            <a:pPr marL="171450" indent="-171450" algn="l">
              <a:buFont typeface="Wingdings" panose="05000000000000000000" pitchFamily="2" charset="2"/>
              <a:buChar char="v"/>
            </a:pPr>
            <a:r>
              <a:rPr lang="en-US" sz="1100" dirty="0">
                <a:solidFill>
                  <a:schemeClr val="bg2">
                    <a:lumMod val="25000"/>
                  </a:schemeClr>
                </a:solidFill>
                <a:latin typeface="Palatino Linotype" panose="02040502050505030304" pitchFamily="18" charset="0"/>
                <a:cs typeface="Times New Roman" panose="02020603050405020304" pitchFamily="18" charset="0"/>
              </a:rPr>
              <a:t>Incredible location: 5 minute walk to Gaillard Performing Arts Center, Harris Teeter (grocery), and </a:t>
            </a:r>
            <a:r>
              <a:rPr lang="en-US" sz="1100" dirty="0" err="1">
                <a:solidFill>
                  <a:schemeClr val="bg2">
                    <a:lumMod val="25000"/>
                  </a:schemeClr>
                </a:solidFill>
                <a:latin typeface="Palatino Linotype" panose="02040502050505030304" pitchFamily="18" charset="0"/>
                <a:cs typeface="Times New Roman" panose="02020603050405020304" pitchFamily="18" charset="0"/>
              </a:rPr>
              <a:t>Ansonborough</a:t>
            </a:r>
            <a:r>
              <a:rPr lang="en-US" sz="1100" dirty="0">
                <a:solidFill>
                  <a:schemeClr val="bg2">
                    <a:lumMod val="25000"/>
                  </a:schemeClr>
                </a:solidFill>
                <a:latin typeface="Palatino Linotype" panose="02040502050505030304" pitchFamily="18" charset="0"/>
                <a:cs typeface="Times New Roman" panose="02020603050405020304" pitchFamily="18" charset="0"/>
              </a:rPr>
              <a:t> Square (butcher, dry cleaner, mail center, frame shop, Pilates, drug store); 10 minute walk through Charleston's famed historic area to many top restaurants and shops; easy automobile commute to Mt. Pleasant, MUSC, West Ashley (no tour carriages to slow traffic)</a:t>
            </a:r>
          </a:p>
        </p:txBody>
      </p:sp>
      <p:sp>
        <p:nvSpPr>
          <p:cNvPr id="9" name="Rectangle 8"/>
          <p:cNvSpPr/>
          <p:nvPr/>
        </p:nvSpPr>
        <p:spPr>
          <a:xfrm>
            <a:off x="0" y="12435840"/>
            <a:ext cx="7772400" cy="365760"/>
          </a:xfrm>
          <a:prstGeom prst="rect">
            <a:avLst/>
          </a:prstGeom>
          <a:blipFill>
            <a:blip r:embed="rId3"/>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Matt O’Neill   </a:t>
            </a:r>
            <a:r>
              <a:rPr lang="en-US" sz="1600" dirty="0">
                <a:solidFill>
                  <a:schemeClr val="tx1"/>
                </a:solidFill>
                <a:latin typeface="Palatino Linotype" panose="02040502050505030304" pitchFamily="18" charset="0"/>
                <a:hlinkClick r:id="rId4"/>
              </a:rPr>
              <a:t>matt@mattoneillteam.com</a:t>
            </a:r>
            <a:r>
              <a:rPr lang="en-US" sz="1600" dirty="0">
                <a:solidFill>
                  <a:schemeClr val="tx1"/>
                </a:solidFill>
                <a:latin typeface="Palatino Linotype" panose="02040502050505030304" pitchFamily="18" charset="0"/>
              </a:rPr>
              <a:t>   843-532-4220</a:t>
            </a:r>
            <a:endParaRPr lang="en-US" sz="1600" u="sng" dirty="0">
              <a:solidFill>
                <a:schemeClr val="tx1"/>
              </a:solidFill>
              <a:latin typeface="Palatino Linotype" panose="02040502050505030304" pitchFamily="18" charset="0"/>
            </a:endParaRPr>
          </a:p>
        </p:txBody>
      </p:sp>
      <p:pic>
        <p:nvPicPr>
          <p:cNvPr id="10" name="Picture 9"/>
          <p:cNvPicPr preferRelativeResize="0">
            <a:picLocks/>
          </p:cNvPicPr>
          <p:nvPr/>
        </p:nvPicPr>
        <p:blipFill>
          <a:blip r:embed="rId5" cstate="print">
            <a:extLst>
              <a:ext uri="{28A0092B-C50C-407E-A947-70E740481C1C}">
                <a14:useLocalDpi xmlns:a14="http://schemas.microsoft.com/office/drawing/2010/main" val="0"/>
              </a:ext>
            </a:extLst>
          </a:blip>
          <a:stretch>
            <a:fillRect/>
          </a:stretch>
        </p:blipFill>
        <p:spPr>
          <a:xfrm>
            <a:off x="-6178" y="5232979"/>
            <a:ext cx="1490472" cy="994339"/>
          </a:xfrm>
          <a:prstGeom prst="rect">
            <a:avLst/>
          </a:prstGeom>
        </p:spPr>
      </p:pic>
      <p:pic>
        <p:nvPicPr>
          <p:cNvPr id="11" name="Picture 10"/>
          <p:cNvPicPr preferRelativeResize="0">
            <a:picLocks/>
          </p:cNvPicPr>
          <p:nvPr/>
        </p:nvPicPr>
        <p:blipFill>
          <a:blip r:embed="rId6" cstate="print">
            <a:extLst>
              <a:ext uri="{28A0092B-C50C-407E-A947-70E740481C1C}">
                <a14:useLocalDpi xmlns:a14="http://schemas.microsoft.com/office/drawing/2010/main" val="0"/>
              </a:ext>
            </a:extLst>
          </a:blip>
          <a:stretch>
            <a:fillRect/>
          </a:stretch>
        </p:blipFill>
        <p:spPr>
          <a:xfrm>
            <a:off x="-6178" y="7646905"/>
            <a:ext cx="1490472" cy="986795"/>
          </a:xfrm>
          <a:prstGeom prst="rect">
            <a:avLst/>
          </a:prstGeom>
        </p:spPr>
      </p:pic>
      <p:pic>
        <p:nvPicPr>
          <p:cNvPr id="12" name="Picture 11"/>
          <p:cNvPicPr preferRelativeResize="0">
            <a:picLocks/>
          </p:cNvPicPr>
          <p:nvPr/>
        </p:nvPicPr>
        <p:blipFill>
          <a:blip r:embed="rId7" cstate="print">
            <a:extLst>
              <a:ext uri="{28A0092B-C50C-407E-A947-70E740481C1C}">
                <a14:useLocalDpi xmlns:a14="http://schemas.microsoft.com/office/drawing/2010/main" val="0"/>
              </a:ext>
            </a:extLst>
          </a:blip>
          <a:stretch>
            <a:fillRect/>
          </a:stretch>
        </p:blipFill>
        <p:spPr>
          <a:xfrm>
            <a:off x="-6178" y="11253450"/>
            <a:ext cx="1490472" cy="991306"/>
          </a:xfrm>
          <a:prstGeom prst="rect">
            <a:avLst/>
          </a:prstGeom>
        </p:spPr>
      </p:pic>
      <p:pic>
        <p:nvPicPr>
          <p:cNvPr id="15" name="Picture 14"/>
          <p:cNvPicPr preferRelativeResize="0">
            <a:picLocks/>
          </p:cNvPicPr>
          <p:nvPr/>
        </p:nvPicPr>
        <p:blipFill>
          <a:blip r:embed="rId8" cstate="print">
            <a:extLst>
              <a:ext uri="{28A0092B-C50C-407E-A947-70E740481C1C}">
                <a14:useLocalDpi xmlns:a14="http://schemas.microsoft.com/office/drawing/2010/main" val="0"/>
              </a:ext>
            </a:extLst>
          </a:blip>
          <a:stretch>
            <a:fillRect/>
          </a:stretch>
        </p:blipFill>
        <p:spPr>
          <a:xfrm>
            <a:off x="-6178" y="8845298"/>
            <a:ext cx="1490472" cy="993648"/>
          </a:xfrm>
          <a:prstGeom prst="rect">
            <a:avLst/>
          </a:prstGeom>
        </p:spPr>
      </p:pic>
      <p:pic>
        <p:nvPicPr>
          <p:cNvPr id="19" name="Picture 18"/>
          <p:cNvPicPr preferRelativeResize="0">
            <a:picLocks/>
          </p:cNvPicPr>
          <p:nvPr/>
        </p:nvPicPr>
        <p:blipFill>
          <a:blip r:embed="rId9" cstate="print">
            <a:extLst>
              <a:ext uri="{28A0092B-C50C-407E-A947-70E740481C1C}">
                <a14:useLocalDpi xmlns:a14="http://schemas.microsoft.com/office/drawing/2010/main" val="0"/>
              </a:ext>
            </a:extLst>
          </a:blip>
          <a:stretch>
            <a:fillRect/>
          </a:stretch>
        </p:blipFill>
        <p:spPr>
          <a:xfrm>
            <a:off x="-6178" y="10050544"/>
            <a:ext cx="1490472" cy="991306"/>
          </a:xfrm>
          <a:prstGeom prst="rect">
            <a:avLst/>
          </a:prstGeom>
        </p:spPr>
      </p:pic>
      <p:pic>
        <p:nvPicPr>
          <p:cNvPr id="20" name="Picture 19"/>
          <p:cNvPicPr preferRelativeResize="0">
            <a:picLocks/>
          </p:cNvPicPr>
          <p:nvPr/>
        </p:nvPicPr>
        <p:blipFill>
          <a:blip r:embed="rId10" cstate="print">
            <a:extLst>
              <a:ext uri="{28A0092B-C50C-407E-A947-70E740481C1C}">
                <a14:useLocalDpi xmlns:a14="http://schemas.microsoft.com/office/drawing/2010/main" val="0"/>
              </a:ext>
            </a:extLst>
          </a:blip>
          <a:stretch>
            <a:fillRect/>
          </a:stretch>
        </p:blipFill>
        <p:spPr>
          <a:xfrm>
            <a:off x="-6178" y="6438916"/>
            <a:ext cx="1490472" cy="996391"/>
          </a:xfrm>
          <a:prstGeom prst="rect">
            <a:avLst/>
          </a:prstGeom>
        </p:spPr>
      </p:pic>
      <p:pic>
        <p:nvPicPr>
          <p:cNvPr id="27" name="Picture 26"/>
          <p:cNvPicPr preferRelativeResize="0">
            <a:picLocks/>
          </p:cNvPicPr>
          <p:nvPr/>
        </p:nvPicPr>
        <p:blipFill>
          <a:blip r:embed="rId11" cstate="print">
            <a:extLst>
              <a:ext uri="{28A0092B-C50C-407E-A947-70E740481C1C}">
                <a14:useLocalDpi xmlns:a14="http://schemas.microsoft.com/office/drawing/2010/main" val="0"/>
              </a:ext>
            </a:extLst>
          </a:blip>
          <a:stretch>
            <a:fillRect/>
          </a:stretch>
        </p:blipFill>
        <p:spPr>
          <a:xfrm>
            <a:off x="6286500" y="7643977"/>
            <a:ext cx="1490472" cy="991306"/>
          </a:xfrm>
          <a:prstGeom prst="rect">
            <a:avLst/>
          </a:prstGeom>
        </p:spPr>
      </p:pic>
      <p:pic>
        <p:nvPicPr>
          <p:cNvPr id="28" name="Picture 27"/>
          <p:cNvPicPr preferRelativeResize="0">
            <a:picLocks/>
          </p:cNvPicPr>
          <p:nvPr/>
        </p:nvPicPr>
        <p:blipFill>
          <a:blip r:embed="rId12" cstate="print">
            <a:extLst>
              <a:ext uri="{28A0092B-C50C-407E-A947-70E740481C1C}">
                <a14:useLocalDpi xmlns:a14="http://schemas.microsoft.com/office/drawing/2010/main" val="0"/>
              </a:ext>
            </a:extLst>
          </a:blip>
          <a:stretch>
            <a:fillRect/>
          </a:stretch>
        </p:blipFill>
        <p:spPr>
          <a:xfrm>
            <a:off x="6286500" y="6438478"/>
            <a:ext cx="1490472" cy="993648"/>
          </a:xfrm>
          <a:prstGeom prst="rect">
            <a:avLst/>
          </a:prstGeom>
        </p:spPr>
      </p:pic>
      <p:pic>
        <p:nvPicPr>
          <p:cNvPr id="29" name="Picture 28"/>
          <p:cNvPicPr preferRelativeResize="0">
            <a:picLocks/>
          </p:cNvPicPr>
          <p:nvPr/>
        </p:nvPicPr>
        <p:blipFill>
          <a:blip r:embed="rId13" cstate="print">
            <a:extLst>
              <a:ext uri="{28A0092B-C50C-407E-A947-70E740481C1C}">
                <a14:useLocalDpi xmlns:a14="http://schemas.microsoft.com/office/drawing/2010/main" val="0"/>
              </a:ext>
            </a:extLst>
          </a:blip>
          <a:stretch>
            <a:fillRect/>
          </a:stretch>
        </p:blipFill>
        <p:spPr>
          <a:xfrm>
            <a:off x="6286500" y="5232979"/>
            <a:ext cx="1490472" cy="993648"/>
          </a:xfrm>
          <a:prstGeom prst="rect">
            <a:avLst/>
          </a:prstGeom>
        </p:spPr>
      </p:pic>
      <p:pic>
        <p:nvPicPr>
          <p:cNvPr id="30" name="Picture 29"/>
          <p:cNvPicPr preferRelativeResize="0">
            <a:picLocks/>
          </p:cNvPicPr>
          <p:nvPr/>
        </p:nvPicPr>
        <p:blipFill>
          <a:blip r:embed="rId14" cstate="print">
            <a:extLst>
              <a:ext uri="{28A0092B-C50C-407E-A947-70E740481C1C}">
                <a14:useLocalDpi xmlns:a14="http://schemas.microsoft.com/office/drawing/2010/main" val="0"/>
              </a:ext>
            </a:extLst>
          </a:blip>
          <a:stretch>
            <a:fillRect/>
          </a:stretch>
        </p:blipFill>
        <p:spPr>
          <a:xfrm>
            <a:off x="6290013" y="10050291"/>
            <a:ext cx="1486959" cy="991306"/>
          </a:xfrm>
          <a:prstGeom prst="rect">
            <a:avLst/>
          </a:prstGeom>
        </p:spPr>
      </p:pic>
      <p:pic>
        <p:nvPicPr>
          <p:cNvPr id="31" name="Picture 30"/>
          <p:cNvPicPr preferRelativeResize="0">
            <a:picLocks/>
          </p:cNvPicPr>
          <p:nvPr/>
        </p:nvPicPr>
        <p:blipFill>
          <a:blip r:embed="rId15" cstate="print">
            <a:extLst>
              <a:ext uri="{28A0092B-C50C-407E-A947-70E740481C1C}">
                <a14:useLocalDpi xmlns:a14="http://schemas.microsoft.com/office/drawing/2010/main" val="0"/>
              </a:ext>
            </a:extLst>
          </a:blip>
          <a:stretch>
            <a:fillRect/>
          </a:stretch>
        </p:blipFill>
        <p:spPr>
          <a:xfrm>
            <a:off x="6286500" y="8847134"/>
            <a:ext cx="1490472" cy="991306"/>
          </a:xfrm>
          <a:prstGeom prst="rect">
            <a:avLst/>
          </a:prstGeom>
        </p:spPr>
      </p:pic>
      <p:sp>
        <p:nvSpPr>
          <p:cNvPr id="4" name="Rectangle 3"/>
          <p:cNvSpPr/>
          <p:nvPr/>
        </p:nvSpPr>
        <p:spPr>
          <a:xfrm>
            <a:off x="1727" y="41910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2400" dirty="0">
                <a:solidFill>
                  <a:schemeClr val="bg2">
                    <a:lumMod val="50000"/>
                  </a:schemeClr>
                </a:solidFill>
                <a:latin typeface="Palatino Linotype" panose="02040502050505030304" pitchFamily="18" charset="0"/>
              </a:rPr>
              <a:t>2 Laurens Street 2B</a:t>
            </a:r>
          </a:p>
          <a:p>
            <a:pPr algn="ctr"/>
            <a:r>
              <a:rPr lang="en-US" sz="1800" dirty="0">
                <a:solidFill>
                  <a:schemeClr val="bg2">
                    <a:lumMod val="50000"/>
                  </a:schemeClr>
                </a:solidFill>
                <a:latin typeface="Palatino Linotype" panose="02040502050505030304" pitchFamily="18" charset="0"/>
              </a:rPr>
              <a:t>Anson House ~ Charleston, SC 29401 ~ MLS# 16017649 ~ $1,500,000</a:t>
            </a:r>
          </a:p>
        </p:txBody>
      </p:sp>
      <p:sp>
        <p:nvSpPr>
          <p:cNvPr id="5" name="Rectangle 4"/>
          <p:cNvSpPr/>
          <p:nvPr/>
        </p:nvSpPr>
        <p:spPr>
          <a:xfrm>
            <a:off x="4572" y="72715"/>
            <a:ext cx="7772400" cy="461665"/>
          </a:xfrm>
          <a:prstGeom prst="rect">
            <a:avLst/>
          </a:prstGeom>
          <a:noFill/>
        </p:spPr>
        <p:txBody>
          <a:bodyPr wrap="square">
            <a:spAutoFit/>
          </a:bodyPr>
          <a:lstStyle/>
          <a:p>
            <a:pPr algn="ctr"/>
            <a:r>
              <a:rPr lang="en-US" b="1" i="1" dirty="0">
                <a:ln w="3175">
                  <a:solidFill>
                    <a:schemeClr val="bg2">
                      <a:lumMod val="90000"/>
                    </a:schemeClr>
                  </a:solidFill>
                </a:ln>
                <a:solidFill>
                  <a:schemeClr val="bg2">
                    <a:lumMod val="75000"/>
                  </a:schemeClr>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Agent Open House Friday, Oct 14</a:t>
            </a:r>
            <a:r>
              <a:rPr lang="en-US" b="1" i="1" baseline="30000" dirty="0">
                <a:ln w="3175">
                  <a:solidFill>
                    <a:schemeClr val="bg2">
                      <a:lumMod val="90000"/>
                    </a:schemeClr>
                  </a:solidFill>
                </a:ln>
                <a:solidFill>
                  <a:schemeClr val="bg2">
                    <a:lumMod val="75000"/>
                  </a:schemeClr>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th</a:t>
            </a:r>
            <a:r>
              <a:rPr lang="en-US" b="1" i="1" dirty="0">
                <a:ln w="3175">
                  <a:solidFill>
                    <a:schemeClr val="bg2">
                      <a:lumMod val="90000"/>
                    </a:schemeClr>
                  </a:solidFill>
                </a:ln>
                <a:solidFill>
                  <a:schemeClr val="bg2">
                    <a:lumMod val="75000"/>
                  </a:schemeClr>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 from 10a-12p</a:t>
            </a:r>
            <a:endParaRPr lang="en-US" b="1" i="1" dirty="0">
              <a:ln w="3175">
                <a:solidFill>
                  <a:schemeClr val="bg2">
                    <a:lumMod val="90000"/>
                  </a:schemeClr>
                </a:solidFill>
              </a:ln>
              <a:solidFill>
                <a:schemeClr val="bg2">
                  <a:lumMod val="75000"/>
                </a:schemeClr>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6" name="Rectangle 5"/>
          <p:cNvSpPr/>
          <p:nvPr/>
        </p:nvSpPr>
        <p:spPr>
          <a:xfrm>
            <a:off x="8050428" y="11774834"/>
            <a:ext cx="4767072" cy="261610"/>
          </a:xfrm>
          <a:prstGeom prst="rect">
            <a:avLst/>
          </a:prstGeom>
        </p:spPr>
        <p:txBody>
          <a:bodyPr wrap="square">
            <a:spAutoFit/>
          </a:bodyPr>
          <a:lstStyle/>
          <a:p>
            <a:pPr algn="ctr"/>
            <a:r>
              <a:rPr lang="en-US" sz="1100" b="1" i="1" dirty="0">
                <a:latin typeface="Palatino Linotype" panose="02040502050505030304" pitchFamily="18" charset="0"/>
                <a:cs typeface="Times New Roman" panose="02020603050405020304" pitchFamily="18" charset="0"/>
              </a:rPr>
              <a:t>Book your showing today!</a:t>
            </a:r>
          </a:p>
        </p:txBody>
      </p:sp>
      <p:sp>
        <p:nvSpPr>
          <p:cNvPr id="21" name="Rectangle 20"/>
          <p:cNvSpPr/>
          <p:nvPr/>
        </p:nvSpPr>
        <p:spPr>
          <a:xfrm>
            <a:off x="-3352800" y="811410"/>
            <a:ext cx="3048000" cy="523220"/>
          </a:xfrm>
          <a:prstGeom prst="rect">
            <a:avLst/>
          </a:prstGeom>
          <a:noFill/>
        </p:spPr>
        <p:txBody>
          <a:bodyPr wrap="square">
            <a:spAutoFit/>
          </a:bodyPr>
          <a:lstStyle/>
          <a:p>
            <a:pPr algn="ctr"/>
            <a:r>
              <a:rPr lang="en-US" sz="2800" b="1" i="1" dirty="0">
                <a:ln w="3175">
                  <a:solidFill>
                    <a:schemeClr val="bg2">
                      <a:lumMod val="50000"/>
                    </a:schemeClr>
                  </a:solidFill>
                </a:ln>
                <a:solidFill>
                  <a:srgbClr val="FFFF00"/>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cs typeface="Times New Roman" panose="02020603050405020304" pitchFamily="18" charset="0"/>
              </a:rPr>
              <a:t>Price Reduced!</a:t>
            </a:r>
            <a:endParaRPr lang="en-US" sz="2800" b="1" i="1" dirty="0">
              <a:ln w="3175">
                <a:solidFill>
                  <a:schemeClr val="bg2">
                    <a:lumMod val="50000"/>
                  </a:schemeClr>
                </a:solidFill>
              </a:ln>
              <a:solidFill>
                <a:srgbClr val="FFFF00"/>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endParaRPr>
          </a:p>
        </p:txBody>
      </p:sp>
      <p:pic>
        <p:nvPicPr>
          <p:cNvPr id="22" name="Picture 21"/>
          <p:cNvPicPr preferRelativeResize="0">
            <a:picLocks/>
          </p:cNvPicPr>
          <p:nvPr/>
        </p:nvPicPr>
        <p:blipFill>
          <a:blip r:embed="rId16" cstate="print">
            <a:extLst>
              <a:ext uri="{28A0092B-C50C-407E-A947-70E740481C1C}">
                <a14:useLocalDpi xmlns:a14="http://schemas.microsoft.com/office/drawing/2010/main" val="0"/>
              </a:ext>
            </a:extLst>
          </a:blip>
          <a:stretch>
            <a:fillRect/>
          </a:stretch>
        </p:blipFill>
        <p:spPr>
          <a:xfrm>
            <a:off x="-1634704" y="2209800"/>
            <a:ext cx="1325785" cy="994339"/>
          </a:xfrm>
          <a:prstGeom prst="rect">
            <a:avLst/>
          </a:prstGeom>
          <a:effectLst>
            <a:outerShdw blurRad="50800" dist="38100" dir="2700000" algn="tl" rotWithShape="0">
              <a:prstClr val="black">
                <a:alpha val="40000"/>
              </a:prstClr>
            </a:outerShdw>
          </a:effectLst>
        </p:spPr>
      </p:pic>
      <p:pic>
        <p:nvPicPr>
          <p:cNvPr id="23" name="Picture 22"/>
          <p:cNvPicPr preferRelativeResize="0">
            <a:picLocks/>
          </p:cNvPicPr>
          <p:nvPr/>
        </p:nvPicPr>
        <p:blipFill>
          <a:blip r:embed="rId17" cstate="print">
            <a:extLst>
              <a:ext uri="{28A0092B-C50C-407E-A947-70E740481C1C}">
                <a14:useLocalDpi xmlns:a14="http://schemas.microsoft.com/office/drawing/2010/main" val="0"/>
              </a:ext>
            </a:extLst>
          </a:blip>
          <a:stretch>
            <a:fillRect/>
          </a:stretch>
        </p:blipFill>
        <p:spPr>
          <a:xfrm>
            <a:off x="8050428" y="2209800"/>
            <a:ext cx="1328928" cy="996696"/>
          </a:xfrm>
          <a:prstGeom prst="rect">
            <a:avLst/>
          </a:prstGeom>
          <a:effectLst>
            <a:outerShdw blurRad="50800" dist="38100" dir="8100000" algn="tr" rotWithShape="0">
              <a:prstClr val="black">
                <a:alpha val="40000"/>
              </a:prstClr>
            </a:outerShdw>
          </a:effectLst>
        </p:spPr>
      </p:pic>
      <p:pic>
        <p:nvPicPr>
          <p:cNvPr id="32" name="Picture 31"/>
          <p:cNvPicPr preferRelativeResize="0">
            <a:picLocks/>
          </p:cNvPicPr>
          <p:nvPr/>
        </p:nvPicPr>
        <p:blipFill>
          <a:blip r:embed="rId18" cstate="print">
            <a:extLst>
              <a:ext uri="{28A0092B-C50C-407E-A947-70E740481C1C}">
                <a14:useLocalDpi xmlns:a14="http://schemas.microsoft.com/office/drawing/2010/main" val="0"/>
              </a:ext>
            </a:extLst>
          </a:blip>
          <a:stretch>
            <a:fillRect/>
          </a:stretch>
        </p:blipFill>
        <p:spPr>
          <a:xfrm>
            <a:off x="6290013" y="11253450"/>
            <a:ext cx="1490472" cy="991306"/>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320</TotalTime>
  <Words>432</Words>
  <Application>Microsoft Office PowerPoint</Application>
  <PresentationFormat>Custom</PresentationFormat>
  <Paragraphs>20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Palatino Linotype</vt:lpstr>
      <vt:lpstr>Times New Roman</vt:lpstr>
      <vt:lpstr>Wingdings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43</cp:revision>
  <dcterms:created xsi:type="dcterms:W3CDTF">2006-08-16T00:00:00Z</dcterms:created>
  <dcterms:modified xsi:type="dcterms:W3CDTF">2016-10-11T19:24:50Z</dcterms:modified>
</cp:coreProperties>
</file>