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14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18" Type="http://schemas.openxmlformats.org/officeDocument/2006/relationships/image" Target="../media/image15.jpeg"/><Relationship Id="rId3" Type="http://schemas.openxmlformats.org/officeDocument/2006/relationships/hyperlink" Target="https://www.youtube.com/watch?v=u1WGAxBq4MQ" TargetMode="External"/><Relationship Id="rId21" Type="http://schemas.openxmlformats.org/officeDocument/2006/relationships/image" Target="../media/image18.jpeg"/><Relationship Id="rId7" Type="http://schemas.openxmlformats.org/officeDocument/2006/relationships/image" Target="../media/image4.png"/><Relationship Id="rId12" Type="http://schemas.openxmlformats.org/officeDocument/2006/relationships/image" Target="../media/image9.jpg"/><Relationship Id="rId17" Type="http://schemas.openxmlformats.org/officeDocument/2006/relationships/image" Target="../media/image14.jpeg"/><Relationship Id="rId2" Type="http://schemas.openxmlformats.org/officeDocument/2006/relationships/image" Target="../media/image2.jpg"/><Relationship Id="rId16" Type="http://schemas.openxmlformats.org/officeDocument/2006/relationships/image" Target="../media/image13.jpeg"/><Relationship Id="rId20" Type="http://schemas.openxmlformats.org/officeDocument/2006/relationships/image" Target="../media/image17.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http://www.luxurypropertiesincharleston.com/" TargetMode="External"/><Relationship Id="rId15" Type="http://schemas.openxmlformats.org/officeDocument/2006/relationships/image" Target="../media/image12.jpeg"/><Relationship Id="rId10" Type="http://schemas.openxmlformats.org/officeDocument/2006/relationships/image" Target="../media/image7.jpeg"/><Relationship Id="rId19" Type="http://schemas.openxmlformats.org/officeDocument/2006/relationships/image" Target="../media/image16.jpeg"/><Relationship Id="rId4" Type="http://schemas.openxmlformats.org/officeDocument/2006/relationships/hyperlink" Target="mailto:Patricia@kwluxuryhomes.com" TargetMode="External"/><Relationship Id="rId9" Type="http://schemas.openxmlformats.org/officeDocument/2006/relationships/image" Target="../media/image6.jpg"/><Relationship Id="rId14" Type="http://schemas.openxmlformats.org/officeDocument/2006/relationships/image" Target="../media/image11.jpg"/><Relationship Id="rId22"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60" y="15240"/>
            <a:ext cx="7752080" cy="518160"/>
          </a:xfrm>
        </p:spPr>
        <p:txBody>
          <a:bodyPr>
            <a:noAutofit/>
          </a:bodyPr>
          <a:lstStyle/>
          <a:p>
            <a:r>
              <a:rPr lang="en-US" sz="3200" i="1" dirty="0">
                <a:effectLst>
                  <a:outerShdw blurRad="38100" dist="38100" dir="2700000" algn="tl">
                    <a:srgbClr val="000000">
                      <a:alpha val="43137"/>
                    </a:srgbClr>
                  </a:outerShdw>
                </a:effectLst>
                <a:latin typeface="Goudy Old Style" panose="02020502050305020303" pitchFamily="18" charset="0"/>
              </a:rPr>
              <a:t>Stunning </a:t>
            </a:r>
            <a:r>
              <a:rPr lang="en-US" sz="3200" i="1" dirty="0" smtClean="0">
                <a:effectLst>
                  <a:outerShdw blurRad="38100" dist="38100" dir="2700000" algn="tl">
                    <a:srgbClr val="000000">
                      <a:alpha val="43137"/>
                    </a:srgbClr>
                  </a:outerShdw>
                </a:effectLst>
                <a:latin typeface="Goudy Old Style" panose="02020502050305020303" pitchFamily="18" charset="0"/>
              </a:rPr>
              <a:t>Condo </a:t>
            </a:r>
            <a:r>
              <a:rPr lang="en-US" sz="3200" i="1" dirty="0">
                <a:effectLst>
                  <a:outerShdw blurRad="38100" dist="38100" dir="2700000" algn="tl">
                    <a:srgbClr val="000000">
                      <a:alpha val="43137"/>
                    </a:srgbClr>
                  </a:outerShdw>
                </a:effectLst>
                <a:latin typeface="Goudy Old Style" panose="02020502050305020303" pitchFamily="18" charset="0"/>
              </a:rPr>
              <a:t>at Aquarium </a:t>
            </a:r>
            <a:r>
              <a:rPr lang="en-US" sz="3200" i="1" dirty="0" smtClean="0">
                <a:effectLst>
                  <a:outerShdw blurRad="38100" dist="38100" dir="2700000" algn="tl">
                    <a:srgbClr val="000000">
                      <a:alpha val="43137"/>
                    </a:srgbClr>
                  </a:outerShdw>
                </a:effectLst>
                <a:latin typeface="Goudy Old Style" panose="02020502050305020303" pitchFamily="18" charset="0"/>
              </a:rPr>
              <a:t>Wharf</a:t>
            </a:r>
            <a:endParaRPr lang="en-US" sz="3200" i="1" dirty="0">
              <a:effectLst>
                <a:outerShdw blurRad="38100" dist="38100" dir="2700000" algn="tl">
                  <a:srgbClr val="000000">
                    <a:alpha val="43137"/>
                  </a:srgbClr>
                </a:outerShdw>
              </a:effectLst>
              <a:latin typeface="Goudy Old Style" panose="02020502050305020303" pitchFamily="18" charset="0"/>
            </a:endParaRPr>
          </a:p>
        </p:txBody>
      </p:sp>
      <p:sp>
        <p:nvSpPr>
          <p:cNvPr id="3" name="Subtitle 2"/>
          <p:cNvSpPr>
            <a:spLocks noGrp="1"/>
          </p:cNvSpPr>
          <p:nvPr>
            <p:ph type="subTitle" idx="1"/>
          </p:nvPr>
        </p:nvSpPr>
        <p:spPr>
          <a:xfrm>
            <a:off x="0" y="5282150"/>
            <a:ext cx="7772400" cy="2438399"/>
          </a:xfrm>
        </p:spPr>
        <p:txBody>
          <a:bodyPr anchor="ctr">
            <a:noAutofit/>
          </a:bodyPr>
          <a:lstStyle/>
          <a:p>
            <a:r>
              <a:rPr lang="en-US" sz="1200" dirty="0">
                <a:solidFill>
                  <a:schemeClr val="tx2">
                    <a:lumMod val="10000"/>
                  </a:schemeClr>
                </a:solidFill>
                <a:latin typeface="Goudy Old Style" panose="02020502050305020303" pitchFamily="18" charset="0"/>
              </a:rPr>
              <a:t>As featured on the cover of Charleston Style &amp; Design Winter 2015, this elegant downtown condo on the harbor, has expansive views of the </a:t>
            </a:r>
            <a:r>
              <a:rPr lang="en-US" sz="1200" dirty="0" smtClean="0">
                <a:solidFill>
                  <a:schemeClr val="tx2">
                    <a:lumMod val="10000"/>
                  </a:schemeClr>
                </a:solidFill>
                <a:latin typeface="Goudy Old Style" panose="02020502050305020303" pitchFamily="18" charset="0"/>
              </a:rPr>
              <a:t>Ravenel </a:t>
            </a:r>
            <a:r>
              <a:rPr lang="en-US" sz="1200" dirty="0">
                <a:solidFill>
                  <a:schemeClr val="tx2">
                    <a:lumMod val="10000"/>
                  </a:schemeClr>
                </a:solidFill>
                <a:latin typeface="Goudy Old Style" panose="02020502050305020303" pitchFamily="18" charset="0"/>
              </a:rPr>
              <a:t>Bridge and the newly created </a:t>
            </a:r>
            <a:r>
              <a:rPr lang="en-US" sz="1200" dirty="0" err="1" smtClean="0">
                <a:solidFill>
                  <a:schemeClr val="tx2">
                    <a:lumMod val="10000"/>
                  </a:schemeClr>
                </a:solidFill>
                <a:latin typeface="Goudy Old Style" panose="02020502050305020303" pitchFamily="18" charset="0"/>
              </a:rPr>
              <a:t>Gadsdenborough</a:t>
            </a:r>
            <a:r>
              <a:rPr lang="en-US" sz="1200" dirty="0" smtClean="0">
                <a:solidFill>
                  <a:schemeClr val="tx2">
                    <a:lumMod val="10000"/>
                  </a:schemeClr>
                </a:solidFill>
                <a:latin typeface="Goudy Old Style" panose="02020502050305020303" pitchFamily="18" charset="0"/>
              </a:rPr>
              <a:t> </a:t>
            </a:r>
            <a:r>
              <a:rPr lang="en-US" sz="1200" dirty="0">
                <a:solidFill>
                  <a:schemeClr val="tx2">
                    <a:lumMod val="10000"/>
                  </a:schemeClr>
                </a:solidFill>
                <a:latin typeface="Goudy Old Style" panose="02020502050305020303" pitchFamily="18" charset="0"/>
              </a:rPr>
              <a:t>Park! </a:t>
            </a:r>
            <a:endParaRPr lang="en-US" sz="1200" dirty="0" smtClean="0">
              <a:solidFill>
                <a:schemeClr val="tx2">
                  <a:lumMod val="10000"/>
                </a:schemeClr>
              </a:solidFill>
              <a:latin typeface="Goudy Old Style" panose="02020502050305020303" pitchFamily="18" charset="0"/>
            </a:endParaRPr>
          </a:p>
          <a:p>
            <a:endParaRPr lang="en-US" sz="1000" dirty="0">
              <a:solidFill>
                <a:schemeClr val="tx2">
                  <a:lumMod val="10000"/>
                </a:schemeClr>
              </a:solidFill>
              <a:latin typeface="Goudy Old Style" panose="02020502050305020303" pitchFamily="18" charset="0"/>
            </a:endParaRPr>
          </a:p>
          <a:p>
            <a:r>
              <a:rPr lang="en-US" sz="1200" dirty="0" smtClean="0">
                <a:solidFill>
                  <a:schemeClr val="tx2">
                    <a:lumMod val="10000"/>
                  </a:schemeClr>
                </a:solidFill>
                <a:latin typeface="Goudy Old Style" panose="02020502050305020303" pitchFamily="18" charset="0"/>
              </a:rPr>
              <a:t>As </a:t>
            </a:r>
            <a:r>
              <a:rPr lang="en-US" sz="1200" dirty="0">
                <a:solidFill>
                  <a:schemeClr val="tx2">
                    <a:lumMod val="10000"/>
                  </a:schemeClr>
                </a:solidFill>
                <a:latin typeface="Goudy Old Style" panose="02020502050305020303" pitchFamily="18" charset="0"/>
              </a:rPr>
              <a:t>you enter the lobby of Anson House you will be greeted by the doorman who is there to assist you and your guests.</a:t>
            </a:r>
          </a:p>
          <a:p>
            <a:endParaRPr lang="en-US" sz="1000" dirty="0">
              <a:solidFill>
                <a:schemeClr val="tx2">
                  <a:lumMod val="10000"/>
                </a:schemeClr>
              </a:solidFill>
              <a:latin typeface="Goudy Old Style" panose="02020502050305020303" pitchFamily="18" charset="0"/>
            </a:endParaRPr>
          </a:p>
          <a:p>
            <a:r>
              <a:rPr lang="en-US" sz="1200" dirty="0">
                <a:solidFill>
                  <a:schemeClr val="tx2">
                    <a:lumMod val="10000"/>
                  </a:schemeClr>
                </a:solidFill>
                <a:latin typeface="Goudy Old Style" panose="02020502050305020303" pitchFamily="18" charset="0"/>
              </a:rPr>
              <a:t>The elevator will take you directly into 3A and you will immediately notice the light that pours into the condo from the front windows. The sunsets from the 3rd floor piazza are stunning! </a:t>
            </a:r>
            <a:endParaRPr lang="en-US" sz="1200" dirty="0" smtClean="0">
              <a:solidFill>
                <a:schemeClr val="tx2">
                  <a:lumMod val="10000"/>
                </a:schemeClr>
              </a:solidFill>
              <a:latin typeface="Goudy Old Style" panose="02020502050305020303" pitchFamily="18" charset="0"/>
            </a:endParaRPr>
          </a:p>
          <a:p>
            <a:endParaRPr lang="en-US" sz="1000" dirty="0">
              <a:solidFill>
                <a:schemeClr val="tx2">
                  <a:lumMod val="10000"/>
                </a:schemeClr>
              </a:solidFill>
              <a:latin typeface="Goudy Old Style" panose="02020502050305020303" pitchFamily="18" charset="0"/>
            </a:endParaRPr>
          </a:p>
          <a:p>
            <a:r>
              <a:rPr lang="en-US" sz="1200" dirty="0">
                <a:solidFill>
                  <a:schemeClr val="tx2">
                    <a:lumMod val="10000"/>
                  </a:schemeClr>
                </a:solidFill>
                <a:latin typeface="Goudy Old Style" panose="02020502050305020303" pitchFamily="18" charset="0"/>
              </a:rPr>
              <a:t>Both the living and dining rooms have masonry fireplaces that will warm you in the colder months. The kitchen has custom cabinetry as well as an ice maker and wine cooler</a:t>
            </a:r>
            <a:r>
              <a:rPr lang="en-US" sz="1200" dirty="0" smtClean="0">
                <a:solidFill>
                  <a:schemeClr val="tx2">
                    <a:lumMod val="10000"/>
                  </a:schemeClr>
                </a:solidFill>
                <a:latin typeface="Goudy Old Style" panose="02020502050305020303" pitchFamily="18" charset="0"/>
              </a:rPr>
              <a:t>.</a:t>
            </a:r>
          </a:p>
          <a:p>
            <a:endParaRPr lang="en-US" sz="1000" dirty="0">
              <a:solidFill>
                <a:schemeClr val="tx2">
                  <a:lumMod val="10000"/>
                </a:schemeClr>
              </a:solidFill>
              <a:latin typeface="Goudy Old Style" panose="02020502050305020303" pitchFamily="18" charset="0"/>
            </a:endParaRPr>
          </a:p>
          <a:p>
            <a:r>
              <a:rPr lang="en-US" sz="1200" dirty="0" smtClean="0">
                <a:solidFill>
                  <a:schemeClr val="tx2">
                    <a:lumMod val="10000"/>
                  </a:schemeClr>
                </a:solidFill>
                <a:latin typeface="Goudy Old Style" panose="02020502050305020303" pitchFamily="18" charset="0"/>
                <a:hlinkClick r:id="rId3"/>
              </a:rPr>
              <a:t>WATCH </a:t>
            </a:r>
            <a:r>
              <a:rPr lang="en-US" sz="1200" dirty="0">
                <a:solidFill>
                  <a:schemeClr val="tx2">
                    <a:lumMod val="10000"/>
                  </a:schemeClr>
                </a:solidFill>
                <a:latin typeface="Goudy Old Style" panose="02020502050305020303" pitchFamily="18" charset="0"/>
                <a:hlinkClick r:id="rId3"/>
              </a:rPr>
              <a:t>THE VIDEO OF ANSON HOUSE ATTACHED TO THE LISTING</a:t>
            </a:r>
            <a:r>
              <a:rPr lang="en-US" sz="1200" dirty="0" smtClean="0">
                <a:solidFill>
                  <a:schemeClr val="tx2">
                    <a:lumMod val="10000"/>
                  </a:schemeClr>
                </a:solidFill>
                <a:latin typeface="Goudy Old Style" panose="02020502050305020303" pitchFamily="18" charset="0"/>
                <a:hlinkClick r:id="rId3"/>
              </a:rPr>
              <a:t>!!</a:t>
            </a:r>
            <a:endParaRPr lang="en-US" sz="1200" dirty="0">
              <a:solidFill>
                <a:schemeClr val="tx2">
                  <a:lumMod val="10000"/>
                </a:schemeClr>
              </a:solidFill>
              <a:latin typeface="Goudy Old Style" panose="02020502050305020303" pitchFamily="18" charset="0"/>
            </a:endParaRPr>
          </a:p>
        </p:txBody>
      </p:sp>
      <p:sp>
        <p:nvSpPr>
          <p:cNvPr id="16" name="Rectangle 15"/>
          <p:cNvSpPr/>
          <p:nvPr/>
        </p:nvSpPr>
        <p:spPr>
          <a:xfrm>
            <a:off x="0" y="3364769"/>
            <a:ext cx="7772400" cy="646331"/>
          </a:xfrm>
          <a:prstGeom prst="rect">
            <a:avLst/>
          </a:prstGeom>
          <a:noFill/>
        </p:spPr>
        <p:txBody>
          <a:bodyPr wrap="square" anchor="b">
            <a:spAutoFit/>
          </a:bodyPr>
          <a:lstStyle/>
          <a:p>
            <a:pPr algn="ctr"/>
            <a:r>
              <a:rPr lang="en-US"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 Laurens Street </a:t>
            </a:r>
            <a:r>
              <a:rPr lang="en-US"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#3A</a:t>
            </a:r>
            <a:endParaRPr lang="en-US" sz="12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Anson House | Charleston, SC 29401 | MLS# 15005664 | $1,775,000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0" y="8991600"/>
            <a:ext cx="7772400" cy="1046440"/>
          </a:xfrm>
          <a:prstGeom prst="rect">
            <a:avLst/>
          </a:prstGeom>
        </p:spPr>
        <p:txBody>
          <a:bodyPr wrap="square">
            <a:spAutoFit/>
          </a:bodyPr>
          <a:lstStyle/>
          <a:p>
            <a:pPr algn="ctr"/>
            <a:r>
              <a:rPr lang="en-US" sz="1400" b="1" dirty="0">
                <a:solidFill>
                  <a:schemeClr val="tx2">
                    <a:lumMod val="10000"/>
                  </a:schemeClr>
                </a:solidFill>
                <a:latin typeface="Baskerville Old Face" panose="02020602080505020303" pitchFamily="18" charset="0"/>
              </a:rPr>
              <a:t>Patricia Lehman Byrne</a:t>
            </a:r>
            <a:r>
              <a:rPr lang="en-US" sz="1200" b="1" dirty="0" smtClean="0">
                <a:solidFill>
                  <a:schemeClr val="tx2">
                    <a:lumMod val="10000"/>
                  </a:schemeClr>
                </a:solidFill>
                <a:latin typeface="Baskerville Old Face" panose="02020602080505020303" pitchFamily="18" charset="0"/>
              </a:rPr>
              <a:t/>
            </a:r>
            <a:br>
              <a:rPr lang="en-US" sz="1200" b="1" dirty="0" smtClean="0">
                <a:solidFill>
                  <a:schemeClr val="tx2">
                    <a:lumMod val="10000"/>
                  </a:schemeClr>
                </a:solidFill>
                <a:latin typeface="Baskerville Old Face" panose="02020602080505020303" pitchFamily="18" charset="0"/>
              </a:rPr>
            </a:br>
            <a:endParaRPr lang="en-US" sz="1200" b="1"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(973) 868-1039</a:t>
            </a:r>
            <a:r>
              <a:rPr lang="en-US" sz="1200" dirty="0" smtClean="0">
                <a:solidFill>
                  <a:schemeClr val="tx2">
                    <a:lumMod val="10000"/>
                  </a:schemeClr>
                </a:solidFill>
                <a:latin typeface="Baskerville Old Face" panose="02020602080505020303" pitchFamily="18" charset="0"/>
              </a:rPr>
              <a:t/>
            </a:r>
            <a:br>
              <a:rPr lang="en-US" sz="1200" dirty="0" smtClean="0">
                <a:solidFill>
                  <a:schemeClr val="tx2">
                    <a:lumMod val="10000"/>
                  </a:schemeClr>
                </a:solidFill>
                <a:latin typeface="Baskerville Old Face" panose="02020602080505020303" pitchFamily="18" charset="0"/>
              </a:rPr>
            </a:br>
            <a:r>
              <a:rPr lang="en-US" sz="1200" dirty="0" smtClean="0">
                <a:solidFill>
                  <a:schemeClr val="tx2">
                    <a:lumMod val="10000"/>
                  </a:schemeClr>
                </a:solidFill>
                <a:latin typeface="Baskerville Old Face" panose="02020602080505020303" pitchFamily="18" charset="0"/>
                <a:hlinkClick r:id="rId4"/>
              </a:rPr>
              <a:t>Patricia@kwluxuryhomes.com</a:t>
            </a:r>
            <a:endParaRPr lang="en-US" sz="1200" dirty="0" smtClean="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5"/>
              </a:rPr>
              <a:t>luxurypropertiesincharleston.com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001000" y="8991600"/>
            <a:ext cx="695200" cy="976405"/>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43000" y="4343400"/>
            <a:ext cx="857250" cy="1143000"/>
          </a:xfrm>
          <a:prstGeom prst="rect">
            <a:avLst/>
          </a:prstGeom>
          <a:ln>
            <a:noFill/>
          </a:ln>
          <a:effectLst>
            <a:outerShdw blurRad="63500" sx="102000" sy="102000" algn="ctr" rotWithShape="0">
              <a:prstClr val="black">
                <a:alpha val="40000"/>
              </a:prstClr>
            </a:outerShdw>
          </a:effectLst>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6800" y="4038600"/>
            <a:ext cx="857249" cy="1143000"/>
          </a:xfrm>
          <a:prstGeom prst="rect">
            <a:avLst/>
          </a:prstGeom>
          <a:ln>
            <a:no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43000" y="5638800"/>
            <a:ext cx="857249" cy="1143000"/>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85148" y="4860435"/>
            <a:ext cx="857249" cy="1143000"/>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3001" y="3246245"/>
            <a:ext cx="857249" cy="1143000"/>
          </a:xfrm>
          <a:prstGeom prst="rect">
            <a:avLst/>
          </a:prstGeom>
          <a:ln>
            <a:noFill/>
          </a:ln>
          <a:effectLst>
            <a:outerShdw blurRad="63500" sx="102000" sy="102000" algn="ctr" rotWithShape="0">
              <a:prstClr val="black">
                <a:alpha val="40000"/>
              </a:prstClr>
            </a:outerShdw>
          </a:effectLst>
        </p:spPr>
      </p:pic>
      <p:grpSp>
        <p:nvGrpSpPr>
          <p:cNvPr id="6" name="Group 5"/>
          <p:cNvGrpSpPr/>
          <p:nvPr/>
        </p:nvGrpSpPr>
        <p:grpSpPr>
          <a:xfrm>
            <a:off x="198826" y="597425"/>
            <a:ext cx="7374749" cy="2703319"/>
            <a:chOff x="198826" y="761999"/>
            <a:chExt cx="7374749" cy="2703319"/>
          </a:xfrm>
        </p:grpSpPr>
        <p:pic>
          <p:nvPicPr>
            <p:cNvPr id="5" name="Picture 4"/>
            <p:cNvPicPr>
              <a:picLocks noChangeAspect="1"/>
            </p:cNvPicPr>
            <p:nvPr/>
          </p:nvPicPr>
          <p:blipFill rotWithShape="1">
            <a:blip r:embed="rId13">
              <a:extLst>
                <a:ext uri="{28A0092B-C50C-407E-A947-70E740481C1C}">
                  <a14:useLocalDpi xmlns:a14="http://schemas.microsoft.com/office/drawing/2010/main" val="0"/>
                </a:ext>
              </a:extLst>
            </a:blip>
            <a:srcRect t="20994" b="8225"/>
            <a:stretch/>
          </p:blipFill>
          <p:spPr>
            <a:xfrm>
              <a:off x="198826" y="761999"/>
              <a:ext cx="3604424" cy="2703319"/>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969150" y="761999"/>
              <a:ext cx="3604425" cy="2703318"/>
            </a:xfrm>
            <a:prstGeom prst="rect">
              <a:avLst/>
            </a:prstGeom>
            <a:ln>
              <a:noFill/>
            </a:ln>
            <a:effectLst>
              <a:outerShdw blurRad="63500" sx="102000" sy="102000" algn="ctr" rotWithShape="0">
                <a:prstClr val="black">
                  <a:alpha val="40000"/>
                </a:prstClr>
              </a:outerShdw>
            </a:effectLst>
          </p:spPr>
        </p:pic>
      </p:grpSp>
      <p:grpSp>
        <p:nvGrpSpPr>
          <p:cNvPr id="8" name="Group 7"/>
          <p:cNvGrpSpPr/>
          <p:nvPr/>
        </p:nvGrpSpPr>
        <p:grpSpPr>
          <a:xfrm>
            <a:off x="198826" y="4075125"/>
            <a:ext cx="7374749" cy="1143000"/>
            <a:chOff x="198825" y="4191000"/>
            <a:chExt cx="7374749" cy="1143000"/>
          </a:xfrm>
        </p:grpSpPr>
        <p:pic>
          <p:nvPicPr>
            <p:cNvPr id="12" name="Picture 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98825" y="4191000"/>
              <a:ext cx="1719263" cy="1143000"/>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83988" y="4191000"/>
              <a:ext cx="1719262" cy="1143000"/>
            </a:xfrm>
            <a:prstGeom prst="rect">
              <a:avLst/>
            </a:prstGeom>
            <a:ln>
              <a:no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969150" y="4191001"/>
              <a:ext cx="1719262" cy="1142999"/>
            </a:xfrm>
            <a:prstGeom prst="rect">
              <a:avLst/>
            </a:prstGeom>
            <a:ln>
              <a:no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54314" y="4191001"/>
              <a:ext cx="1719260" cy="1142999"/>
            </a:xfrm>
            <a:prstGeom prst="rect">
              <a:avLst/>
            </a:prstGeom>
            <a:ln>
              <a:noFill/>
            </a:ln>
            <a:effectLst>
              <a:outerShdw blurRad="63500" sx="102000" sy="102000" algn="ctr" rotWithShape="0">
                <a:prstClr val="black">
                  <a:alpha val="40000"/>
                </a:prstClr>
              </a:outerShdw>
            </a:effectLst>
          </p:spPr>
        </p:pic>
      </p:grpSp>
      <p:grpSp>
        <p:nvGrpSpPr>
          <p:cNvPr id="9" name="Group 8"/>
          <p:cNvGrpSpPr/>
          <p:nvPr/>
        </p:nvGrpSpPr>
        <p:grpSpPr>
          <a:xfrm>
            <a:off x="198826" y="7784574"/>
            <a:ext cx="7374749" cy="1143000"/>
            <a:chOff x="198826" y="7772399"/>
            <a:chExt cx="7374749" cy="1143000"/>
          </a:xfrm>
        </p:grpSpPr>
        <p:pic>
          <p:nvPicPr>
            <p:cNvPr id="25" name="Picture 24"/>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98826" y="7772399"/>
              <a:ext cx="1719262" cy="11430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083989" y="7772399"/>
              <a:ext cx="1719262" cy="1142999"/>
            </a:xfrm>
            <a:prstGeom prst="rect">
              <a:avLst/>
            </a:prstGeom>
            <a:ln>
              <a:no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3969152" y="7772400"/>
              <a:ext cx="1719260" cy="1142999"/>
            </a:xfrm>
            <a:prstGeom prst="rect">
              <a:avLst/>
            </a:prstGeom>
            <a:ln>
              <a:no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5854315" y="7772400"/>
              <a:ext cx="1719260" cy="1142998"/>
            </a:xfrm>
            <a:prstGeom prst="rect">
              <a:avLst/>
            </a:prstGeom>
            <a:ln>
              <a:no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181</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Stunning Condo at Aquarium Wharf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atp1313@gmail.com</cp:lastModifiedBy>
  <cp:revision>15</cp:revision>
  <dcterms:created xsi:type="dcterms:W3CDTF">2006-08-16T00:00:00Z</dcterms:created>
  <dcterms:modified xsi:type="dcterms:W3CDTF">2015-05-07T22:42:28Z</dcterms:modified>
</cp:coreProperties>
</file>