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2801600"/>
  <p:notesSz cx="6858000" cy="9144000"/>
  <p:defaultTextStyle>
    <a:defPPr>
      <a:defRPr lang="en-US"/>
    </a:defPPr>
    <a:lvl1pPr marL="0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1pPr>
    <a:lvl2pPr marL="587822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2pPr>
    <a:lvl3pPr marL="1175644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3pPr>
    <a:lvl4pPr marL="1763466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4pPr>
    <a:lvl5pPr marL="2351288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5pPr>
    <a:lvl6pPr marL="2939110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6pPr>
    <a:lvl7pPr marL="3526932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7pPr>
    <a:lvl8pPr marL="4114754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8pPr>
    <a:lvl9pPr marL="4702576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032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1962" y="90"/>
      </p:cViewPr>
      <p:guideLst>
        <p:guide orient="horz" pos="4032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976796"/>
            <a:ext cx="6606540" cy="274404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7254240"/>
            <a:ext cx="5440680" cy="327152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8782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17564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7634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3512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9391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5269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114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7025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512660"/>
            <a:ext cx="1748790" cy="1092284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512660"/>
            <a:ext cx="5116830" cy="1092284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8226214"/>
            <a:ext cx="6606540" cy="2542540"/>
          </a:xfrm>
        </p:spPr>
        <p:txBody>
          <a:bodyPr anchor="t"/>
          <a:lstStyle>
            <a:lvl1pPr algn="l">
              <a:defRPr sz="51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5425866"/>
            <a:ext cx="6606540" cy="2800349"/>
          </a:xfrm>
        </p:spPr>
        <p:txBody>
          <a:bodyPr anchor="b"/>
          <a:lstStyle>
            <a:lvl1pPr marL="0" indent="0">
              <a:buNone/>
              <a:defRPr sz="2600">
                <a:solidFill>
                  <a:schemeClr val="tx1">
                    <a:tint val="75000"/>
                  </a:schemeClr>
                </a:solidFill>
              </a:defRPr>
            </a:lvl1pPr>
            <a:lvl2pPr marL="587822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2pPr>
            <a:lvl3pPr marL="1175644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3pPr>
            <a:lvl4pPr marL="176346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4pPr>
            <a:lvl5pPr marL="2351288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5pPr>
            <a:lvl6pPr marL="293911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6pPr>
            <a:lvl7pPr marL="3526932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7pPr>
            <a:lvl8pPr marL="411475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8pPr>
            <a:lvl9pPr marL="470257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987042"/>
            <a:ext cx="3432810" cy="8448464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6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987042"/>
            <a:ext cx="3432810" cy="8448464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6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865544"/>
            <a:ext cx="3434160" cy="1194222"/>
          </a:xfrm>
        </p:spPr>
        <p:txBody>
          <a:bodyPr anchor="b"/>
          <a:lstStyle>
            <a:lvl1pPr marL="0" indent="0">
              <a:buNone/>
              <a:defRPr sz="3100" b="1"/>
            </a:lvl1pPr>
            <a:lvl2pPr marL="587822" indent="0">
              <a:buNone/>
              <a:defRPr sz="2600" b="1"/>
            </a:lvl2pPr>
            <a:lvl3pPr marL="1175644" indent="0">
              <a:buNone/>
              <a:defRPr sz="2300" b="1"/>
            </a:lvl3pPr>
            <a:lvl4pPr marL="1763466" indent="0">
              <a:buNone/>
              <a:defRPr sz="2100" b="1"/>
            </a:lvl4pPr>
            <a:lvl5pPr marL="2351288" indent="0">
              <a:buNone/>
              <a:defRPr sz="2100" b="1"/>
            </a:lvl5pPr>
            <a:lvl6pPr marL="2939110" indent="0">
              <a:buNone/>
              <a:defRPr sz="2100" b="1"/>
            </a:lvl6pPr>
            <a:lvl7pPr marL="3526932" indent="0">
              <a:buNone/>
              <a:defRPr sz="2100" b="1"/>
            </a:lvl7pPr>
            <a:lvl8pPr marL="4114754" indent="0">
              <a:buNone/>
              <a:defRPr sz="2100" b="1"/>
            </a:lvl8pPr>
            <a:lvl9pPr marL="4702576" indent="0">
              <a:buNone/>
              <a:defRPr sz="21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4059766"/>
            <a:ext cx="3434160" cy="7375738"/>
          </a:xfrm>
        </p:spPr>
        <p:txBody>
          <a:bodyPr/>
          <a:lstStyle>
            <a:lvl1pPr>
              <a:defRPr sz="3100"/>
            </a:lvl1pPr>
            <a:lvl2pPr>
              <a:defRPr sz="26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865544"/>
            <a:ext cx="3435508" cy="1194222"/>
          </a:xfrm>
        </p:spPr>
        <p:txBody>
          <a:bodyPr anchor="b"/>
          <a:lstStyle>
            <a:lvl1pPr marL="0" indent="0">
              <a:buNone/>
              <a:defRPr sz="3100" b="1"/>
            </a:lvl1pPr>
            <a:lvl2pPr marL="587822" indent="0">
              <a:buNone/>
              <a:defRPr sz="2600" b="1"/>
            </a:lvl2pPr>
            <a:lvl3pPr marL="1175644" indent="0">
              <a:buNone/>
              <a:defRPr sz="2300" b="1"/>
            </a:lvl3pPr>
            <a:lvl4pPr marL="1763466" indent="0">
              <a:buNone/>
              <a:defRPr sz="2100" b="1"/>
            </a:lvl4pPr>
            <a:lvl5pPr marL="2351288" indent="0">
              <a:buNone/>
              <a:defRPr sz="2100" b="1"/>
            </a:lvl5pPr>
            <a:lvl6pPr marL="2939110" indent="0">
              <a:buNone/>
              <a:defRPr sz="2100" b="1"/>
            </a:lvl6pPr>
            <a:lvl7pPr marL="3526932" indent="0">
              <a:buNone/>
              <a:defRPr sz="2100" b="1"/>
            </a:lvl7pPr>
            <a:lvl8pPr marL="4114754" indent="0">
              <a:buNone/>
              <a:defRPr sz="2100" b="1"/>
            </a:lvl8pPr>
            <a:lvl9pPr marL="4702576" indent="0">
              <a:buNone/>
              <a:defRPr sz="21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4059766"/>
            <a:ext cx="3435508" cy="7375738"/>
          </a:xfrm>
        </p:spPr>
        <p:txBody>
          <a:bodyPr/>
          <a:lstStyle>
            <a:lvl1pPr>
              <a:defRPr sz="3100"/>
            </a:lvl1pPr>
            <a:lvl2pPr>
              <a:defRPr sz="26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11/8/2019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11/8/2019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11/8/2019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509694"/>
            <a:ext cx="2557066" cy="2169160"/>
          </a:xfrm>
        </p:spPr>
        <p:txBody>
          <a:bodyPr anchor="b"/>
          <a:lstStyle>
            <a:lvl1pPr algn="l">
              <a:defRPr sz="26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509695"/>
            <a:ext cx="4344988" cy="10925811"/>
          </a:xfrm>
        </p:spPr>
        <p:txBody>
          <a:bodyPr/>
          <a:lstStyle>
            <a:lvl1pPr>
              <a:defRPr sz="4100"/>
            </a:lvl1pPr>
            <a:lvl2pPr>
              <a:defRPr sz="3600"/>
            </a:lvl2pPr>
            <a:lvl3pPr>
              <a:defRPr sz="3100"/>
            </a:lvl3pPr>
            <a:lvl4pPr>
              <a:defRPr sz="2600"/>
            </a:lvl4pPr>
            <a:lvl5pPr>
              <a:defRPr sz="2600"/>
            </a:lvl5pPr>
            <a:lvl6pPr>
              <a:defRPr sz="2600"/>
            </a:lvl6pPr>
            <a:lvl7pPr>
              <a:defRPr sz="2600"/>
            </a:lvl7pPr>
            <a:lvl8pPr>
              <a:defRPr sz="2600"/>
            </a:lvl8pPr>
            <a:lvl9pPr>
              <a:defRPr sz="2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678855"/>
            <a:ext cx="2557066" cy="8756651"/>
          </a:xfrm>
        </p:spPr>
        <p:txBody>
          <a:bodyPr/>
          <a:lstStyle>
            <a:lvl1pPr marL="0" indent="0">
              <a:buNone/>
              <a:defRPr sz="1800"/>
            </a:lvl1pPr>
            <a:lvl2pPr marL="587822" indent="0">
              <a:buNone/>
              <a:defRPr sz="1500"/>
            </a:lvl2pPr>
            <a:lvl3pPr marL="1175644" indent="0">
              <a:buNone/>
              <a:defRPr sz="1300"/>
            </a:lvl3pPr>
            <a:lvl4pPr marL="1763466" indent="0">
              <a:buNone/>
              <a:defRPr sz="1200"/>
            </a:lvl4pPr>
            <a:lvl5pPr marL="2351288" indent="0">
              <a:buNone/>
              <a:defRPr sz="1200"/>
            </a:lvl5pPr>
            <a:lvl6pPr marL="2939110" indent="0">
              <a:buNone/>
              <a:defRPr sz="1200"/>
            </a:lvl6pPr>
            <a:lvl7pPr marL="3526932" indent="0">
              <a:buNone/>
              <a:defRPr sz="1200"/>
            </a:lvl7pPr>
            <a:lvl8pPr marL="4114754" indent="0">
              <a:buNone/>
              <a:defRPr sz="1200"/>
            </a:lvl8pPr>
            <a:lvl9pPr marL="4702576" indent="0">
              <a:buNone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8961121"/>
            <a:ext cx="4663440" cy="1057911"/>
          </a:xfrm>
        </p:spPr>
        <p:txBody>
          <a:bodyPr anchor="b"/>
          <a:lstStyle>
            <a:lvl1pPr algn="l">
              <a:defRPr sz="26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1143846"/>
            <a:ext cx="4663440" cy="7680960"/>
          </a:xfrm>
        </p:spPr>
        <p:txBody>
          <a:bodyPr/>
          <a:lstStyle>
            <a:lvl1pPr marL="0" indent="0">
              <a:buNone/>
              <a:defRPr sz="4100"/>
            </a:lvl1pPr>
            <a:lvl2pPr marL="587822" indent="0">
              <a:buNone/>
              <a:defRPr sz="3600"/>
            </a:lvl2pPr>
            <a:lvl3pPr marL="1175644" indent="0">
              <a:buNone/>
              <a:defRPr sz="3100"/>
            </a:lvl3pPr>
            <a:lvl4pPr marL="1763466" indent="0">
              <a:buNone/>
              <a:defRPr sz="2600"/>
            </a:lvl4pPr>
            <a:lvl5pPr marL="2351288" indent="0">
              <a:buNone/>
              <a:defRPr sz="2600"/>
            </a:lvl5pPr>
            <a:lvl6pPr marL="2939110" indent="0">
              <a:buNone/>
              <a:defRPr sz="2600"/>
            </a:lvl6pPr>
            <a:lvl7pPr marL="3526932" indent="0">
              <a:buNone/>
              <a:defRPr sz="2600"/>
            </a:lvl7pPr>
            <a:lvl8pPr marL="4114754" indent="0">
              <a:buNone/>
              <a:defRPr sz="2600"/>
            </a:lvl8pPr>
            <a:lvl9pPr marL="4702576" indent="0">
              <a:buNone/>
              <a:defRPr sz="26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10019032"/>
            <a:ext cx="4663440" cy="1502409"/>
          </a:xfrm>
        </p:spPr>
        <p:txBody>
          <a:bodyPr/>
          <a:lstStyle>
            <a:lvl1pPr marL="0" indent="0">
              <a:buNone/>
              <a:defRPr sz="1800"/>
            </a:lvl1pPr>
            <a:lvl2pPr marL="587822" indent="0">
              <a:buNone/>
              <a:defRPr sz="1500"/>
            </a:lvl2pPr>
            <a:lvl3pPr marL="1175644" indent="0">
              <a:buNone/>
              <a:defRPr sz="1300"/>
            </a:lvl3pPr>
            <a:lvl4pPr marL="1763466" indent="0">
              <a:buNone/>
              <a:defRPr sz="1200"/>
            </a:lvl4pPr>
            <a:lvl5pPr marL="2351288" indent="0">
              <a:buNone/>
              <a:defRPr sz="1200"/>
            </a:lvl5pPr>
            <a:lvl6pPr marL="2939110" indent="0">
              <a:buNone/>
              <a:defRPr sz="1200"/>
            </a:lvl6pPr>
            <a:lvl7pPr marL="3526932" indent="0">
              <a:buNone/>
              <a:defRPr sz="1200"/>
            </a:lvl7pPr>
            <a:lvl8pPr marL="4114754" indent="0">
              <a:buNone/>
              <a:defRPr sz="1200"/>
            </a:lvl8pPr>
            <a:lvl9pPr marL="4702576" indent="0">
              <a:buNone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512658"/>
            <a:ext cx="6995160" cy="2133600"/>
          </a:xfrm>
          <a:prstGeom prst="rect">
            <a:avLst/>
          </a:prstGeom>
        </p:spPr>
        <p:txBody>
          <a:bodyPr vert="horz" lIns="117564" tIns="58782" rIns="117564" bIns="58782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987042"/>
            <a:ext cx="6995160" cy="8448464"/>
          </a:xfrm>
          <a:prstGeom prst="rect">
            <a:avLst/>
          </a:prstGeom>
        </p:spPr>
        <p:txBody>
          <a:bodyPr vert="horz" lIns="117564" tIns="58782" rIns="117564" bIns="58782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11865188"/>
            <a:ext cx="1813560" cy="681566"/>
          </a:xfrm>
          <a:prstGeom prst="rect">
            <a:avLst/>
          </a:prstGeom>
        </p:spPr>
        <p:txBody>
          <a:bodyPr vert="horz" lIns="117564" tIns="58782" rIns="117564" bIns="58782" rtlCol="0" anchor="ctr"/>
          <a:lstStyle>
            <a:lvl1pPr algn="l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11/8/2019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11865188"/>
            <a:ext cx="2461260" cy="681566"/>
          </a:xfrm>
          <a:prstGeom prst="rect">
            <a:avLst/>
          </a:prstGeom>
        </p:spPr>
        <p:txBody>
          <a:bodyPr vert="horz" lIns="117564" tIns="58782" rIns="117564" bIns="58782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11865188"/>
            <a:ext cx="1813560" cy="681566"/>
          </a:xfrm>
          <a:prstGeom prst="rect">
            <a:avLst/>
          </a:prstGeom>
        </p:spPr>
        <p:txBody>
          <a:bodyPr vert="horz" lIns="117564" tIns="58782" rIns="117564" bIns="58782" rtlCol="0" anchor="ctr"/>
          <a:lstStyle>
            <a:lvl1pPr algn="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175644" rtl="0" eaLnBrk="1" latinLnBrk="0" hangingPunct="1">
        <a:spcBef>
          <a:spcPct val="0"/>
        </a:spcBef>
        <a:buNone/>
        <a:defRPr sz="57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40867" indent="-440867" algn="l" defTabSz="1175644" rtl="0" eaLnBrk="1" latinLnBrk="0" hangingPunct="1">
        <a:spcBef>
          <a:spcPct val="20000"/>
        </a:spcBef>
        <a:buFont typeface="Arial" pitchFamily="34" charset="0"/>
        <a:buChar char="•"/>
        <a:defRPr sz="4100" kern="1200">
          <a:solidFill>
            <a:schemeClr val="tx1"/>
          </a:solidFill>
          <a:latin typeface="+mn-lt"/>
          <a:ea typeface="+mn-ea"/>
          <a:cs typeface="+mn-cs"/>
        </a:defRPr>
      </a:lvl1pPr>
      <a:lvl2pPr marL="955211" indent="-367389" algn="l" defTabSz="1175644" rtl="0" eaLnBrk="1" latinLnBrk="0" hangingPunct="1">
        <a:spcBef>
          <a:spcPct val="20000"/>
        </a:spcBef>
        <a:buFont typeface="Arial" pitchFamily="34" charset="0"/>
        <a:buChar char="–"/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469555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3100" kern="1200">
          <a:solidFill>
            <a:schemeClr val="tx1"/>
          </a:solidFill>
          <a:latin typeface="+mn-lt"/>
          <a:ea typeface="+mn-ea"/>
          <a:cs typeface="+mn-cs"/>
        </a:defRPr>
      </a:lvl3pPr>
      <a:lvl4pPr marL="2057377" indent="-293911" algn="l" defTabSz="1175644" rtl="0" eaLnBrk="1" latinLnBrk="0" hangingPunct="1">
        <a:spcBef>
          <a:spcPct val="20000"/>
        </a:spcBef>
        <a:buFont typeface="Arial" pitchFamily="34" charset="0"/>
        <a:buChar char="–"/>
        <a:defRPr sz="2600" kern="1200">
          <a:solidFill>
            <a:schemeClr val="tx1"/>
          </a:solidFill>
          <a:latin typeface="+mn-lt"/>
          <a:ea typeface="+mn-ea"/>
          <a:cs typeface="+mn-cs"/>
        </a:defRPr>
      </a:lvl4pPr>
      <a:lvl5pPr marL="2645199" indent="-293911" algn="l" defTabSz="1175644" rtl="0" eaLnBrk="1" latinLnBrk="0" hangingPunct="1">
        <a:spcBef>
          <a:spcPct val="20000"/>
        </a:spcBef>
        <a:buFont typeface="Arial" pitchFamily="34" charset="0"/>
        <a:buChar char="»"/>
        <a:defRPr sz="2600" kern="1200">
          <a:solidFill>
            <a:schemeClr val="tx1"/>
          </a:solidFill>
          <a:latin typeface="+mn-lt"/>
          <a:ea typeface="+mn-ea"/>
          <a:cs typeface="+mn-cs"/>
        </a:defRPr>
      </a:lvl5pPr>
      <a:lvl6pPr marL="3233021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6pPr>
      <a:lvl7pPr marL="3820843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7pPr>
      <a:lvl8pPr marL="4408665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8pPr>
      <a:lvl9pPr marL="4996487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1pPr>
      <a:lvl2pPr marL="587822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1175644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763466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51288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939110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526932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4114754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702576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13" Type="http://schemas.openxmlformats.org/officeDocument/2006/relationships/image" Target="../media/image12.jpg"/><Relationship Id="rId3" Type="http://schemas.openxmlformats.org/officeDocument/2006/relationships/image" Target="../media/image2.jpg"/><Relationship Id="rId7" Type="http://schemas.openxmlformats.org/officeDocument/2006/relationships/image" Target="../media/image6.jpeg"/><Relationship Id="rId12" Type="http://schemas.openxmlformats.org/officeDocument/2006/relationships/image" Target="../media/image11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jpeg"/><Relationship Id="rId10" Type="http://schemas.openxmlformats.org/officeDocument/2006/relationships/image" Target="../media/image9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0" y="0"/>
            <a:ext cx="7772400" cy="51960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0" y="4438775"/>
            <a:ext cx="7772400" cy="757259"/>
          </a:xfrm>
          <a:prstGeom prst="rect">
            <a:avLst/>
          </a:prstGeom>
          <a:gradFill>
            <a:gsLst>
              <a:gs pos="0">
                <a:schemeClr val="bg1">
                  <a:alpha val="0"/>
                </a:schemeClr>
              </a:gs>
              <a:gs pos="23000">
                <a:schemeClr val="bg1">
                  <a:alpha val="96000"/>
                </a:schemeClr>
              </a:gs>
              <a:gs pos="100000">
                <a:schemeClr val="bg1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sz="2400" dirty="0">
                <a:solidFill>
                  <a:schemeClr val="bg2">
                    <a:lumMod val="50000"/>
                  </a:schemeClr>
                </a:solidFill>
                <a:latin typeface="Palatino Linotype" panose="02040502050505030304" pitchFamily="18" charset="0"/>
              </a:rPr>
              <a:t>3002 White Heron Lane</a:t>
            </a:r>
          </a:p>
          <a:p>
            <a:pPr algn="ctr"/>
            <a:r>
              <a:rPr lang="de-DE" sz="1800" dirty="0">
                <a:solidFill>
                  <a:schemeClr val="bg2">
                    <a:lumMod val="50000"/>
                  </a:schemeClr>
                </a:solidFill>
                <a:latin typeface="Palatino Linotype" panose="02040502050505030304" pitchFamily="18" charset="0"/>
              </a:rPr>
              <a:t>Croghan Landing ~ Charleston, SC 29414 ~ MLS# 19018683 ~ $565,000</a:t>
            </a:r>
            <a:endParaRPr lang="en-US" sz="1800" dirty="0">
              <a:solidFill>
                <a:schemeClr val="bg2">
                  <a:lumMod val="50000"/>
                </a:schemeClr>
              </a:solidFill>
              <a:latin typeface="Palatino Linotype" panose="02040502050505030304" pitchFamily="18" charset="0"/>
            </a:endParaRPr>
          </a:p>
        </p:txBody>
      </p:sp>
      <p:sp>
        <p:nvSpPr>
          <p:cNvPr id="8" name="Double Brace 7"/>
          <p:cNvSpPr/>
          <p:nvPr/>
        </p:nvSpPr>
        <p:spPr>
          <a:xfrm rot="5400000">
            <a:off x="-5718275" y="6667500"/>
            <a:ext cx="7467600" cy="3276600"/>
          </a:xfrm>
          <a:prstGeom prst="bracePair">
            <a:avLst>
              <a:gd name="adj" fmla="val 3799"/>
            </a:avLst>
          </a:prstGeom>
          <a:ln>
            <a:solidFill>
              <a:schemeClr val="bg2">
                <a:lumMod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-1" y="5384099"/>
            <a:ext cx="5486401" cy="6718978"/>
          </a:xfrm>
        </p:spPr>
        <p:txBody>
          <a:bodyPr anchor="ctr">
            <a:noAutofit/>
          </a:bodyPr>
          <a:lstStyle/>
          <a:p>
            <a:r>
              <a:rPr lang="en-US" sz="13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Prepare to be absolutely wowed at this renovated custom home in the West Ashley community of Croghan Landing. While close to downtown, shopping &amp; dining, this neighborhood is privately tucked away with a gorgeous dock that has peaceful views of the Stono River. The home is situated on a corner lot that's been beautifully landscaped. This home welcomes you with a two story foyer, an office to the right with built-ins &amp; an </a:t>
            </a:r>
            <a:r>
              <a:rPr lang="en-US" sz="1300" dirty="0" err="1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en</a:t>
            </a:r>
            <a:r>
              <a:rPr lang="en-US" sz="13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-suite bath &amp; a formal living room on the other side with a stunning sliding barn door. The open floor plan continues with the dining room flowing into the kitchen &amp; family room with its cozy fireplace. The owner's retreat is amazing with a custom walk-in closet, spacious </a:t>
            </a:r>
            <a:r>
              <a:rPr lang="en-US" sz="1300" dirty="0" err="1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en</a:t>
            </a:r>
            <a:r>
              <a:rPr lang="en-US" sz="13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-suite bath &amp; attached nursery with a ladder leading to the private loft area. Don't miss out!</a:t>
            </a:r>
          </a:p>
          <a:p>
            <a:endParaRPr lang="en-US" sz="1200" dirty="0">
              <a:solidFill>
                <a:schemeClr val="bg2">
                  <a:lumMod val="25000"/>
                </a:schemeClr>
              </a:solidFill>
              <a:latin typeface="Palatino Linotype" panose="02040502050505030304" pitchFamily="18" charset="0"/>
              <a:cs typeface="Times New Roman" panose="02020603050405020304" pitchFamily="18" charset="0"/>
            </a:endParaRPr>
          </a:p>
          <a:p>
            <a:r>
              <a:rPr lang="en-US" sz="1100" u="sng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Additional features include: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en-US" sz="11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Open floor plan with lots of natural light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en-US" sz="11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Office downstairs has a full bathroom and could be used as an additional bedroom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en-US" sz="11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The kitchen features new granite countertops, sink, microwave, vent hood, garbage disposal, tile backsplash and fresh paint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en-US" sz="11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The living room / office has an open feel and includes new French doors / barn door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en-US" sz="11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The master bedroom is over 800 square feet, new wood flooring, freshly painted cabinets, a new custom closet, and access to the third level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en-US" sz="11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Upstairs bathrooms include new flooring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en-US" sz="11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The interior has new paint, new door hardware, lighting fixtures, new fans, door / drawer pulls and plumbing fixtures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en-US" sz="1100" dirty="0" err="1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Hardiplank</a:t>
            </a:r>
            <a:r>
              <a:rPr lang="en-US" sz="11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 siding, elevated constructions with 2 car garage, large Pella windows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en-US" sz="11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Fresh deck and railing paint, new landscaping, and a new wooden ceiling above the front entrance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en-US" sz="11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Neighborhood has social events, an HOA that maintains the neighborhood's integrity, and features a community dock and Greenway access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en-US" sz="11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Close to shopping, dining, I-526, beaches, and Downtown Charleston</a:t>
            </a:r>
          </a:p>
          <a:p>
            <a:endParaRPr lang="en-US" sz="1200" b="1" i="1" dirty="0">
              <a:solidFill>
                <a:schemeClr val="bg2">
                  <a:lumMod val="25000"/>
                </a:schemeClr>
              </a:solidFill>
              <a:latin typeface="Palatino Linotype" panose="02040502050505030304" pitchFamily="18" charset="0"/>
              <a:cs typeface="Times New Roman" panose="02020603050405020304" pitchFamily="18" charset="0"/>
            </a:endParaRPr>
          </a:p>
          <a:p>
            <a:r>
              <a:rPr lang="en-US" sz="1200" b="1" i="1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Book your showing today!</a:t>
            </a:r>
          </a:p>
        </p:txBody>
      </p:sp>
      <p:sp>
        <p:nvSpPr>
          <p:cNvPr id="5" name="Rectangle 4"/>
          <p:cNvSpPr/>
          <p:nvPr/>
        </p:nvSpPr>
        <p:spPr>
          <a:xfrm>
            <a:off x="-4182" y="0"/>
            <a:ext cx="777658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2800" i="1">
                <a:ln w="3175">
                  <a:noFill/>
                </a:ln>
                <a:solidFill>
                  <a:schemeClr val="bg2">
                    <a:lumMod val="9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ajan Pro" panose="02020502050506020301" pitchFamily="18" charset="0"/>
                <a:cs typeface="Times New Roman" panose="02020603050405020304" pitchFamily="18" charset="0"/>
              </a:rPr>
              <a:t>Custom Home </a:t>
            </a:r>
            <a:r>
              <a:rPr lang="en-US" sz="2800" i="1" dirty="0">
                <a:ln w="3175">
                  <a:noFill/>
                </a:ln>
                <a:solidFill>
                  <a:schemeClr val="bg2">
                    <a:lumMod val="9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ajan Pro" panose="02020502050506020301" pitchFamily="18" charset="0"/>
                <a:cs typeface="Times New Roman" panose="02020603050405020304" pitchFamily="18" charset="0"/>
              </a:rPr>
              <a:t>Close to Town</a:t>
            </a:r>
            <a:endParaRPr lang="en-US" sz="2800" i="1" dirty="0">
              <a:ln w="3175">
                <a:noFill/>
              </a:ln>
              <a:solidFill>
                <a:schemeClr val="bg2">
                  <a:lumMod val="9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ajan Pro" panose="02020502050506020301" pitchFamily="18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9303" b="11067"/>
          <a:stretch/>
        </p:blipFill>
        <p:spPr>
          <a:xfrm>
            <a:off x="8382000" y="3067050"/>
            <a:ext cx="1905000" cy="142875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7" name="Right Brace 6"/>
          <p:cNvSpPr/>
          <p:nvPr/>
        </p:nvSpPr>
        <p:spPr>
          <a:xfrm rot="16200000">
            <a:off x="-1981742" y="2519499"/>
            <a:ext cx="228599" cy="3419200"/>
          </a:xfrm>
          <a:prstGeom prst="rightBrace">
            <a:avLst>
              <a:gd name="adj1" fmla="val 37151"/>
              <a:gd name="adj2" fmla="val 50000"/>
            </a:avLst>
          </a:prstGeom>
          <a:ln>
            <a:solidFill>
              <a:schemeClr val="bg2">
                <a:lumMod val="9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1814" y="12344400"/>
            <a:ext cx="7772400" cy="457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800" dirty="0">
                <a:solidFill>
                  <a:schemeClr val="tx1"/>
                </a:solidFill>
                <a:latin typeface="Palatino Linotype" panose="02040502050505030304" pitchFamily="18" charset="0"/>
              </a:rPr>
              <a:t>Christopher Smith     christopher@mattoneillteam.com     843-267-0735</a:t>
            </a:r>
          </a:p>
        </p:txBody>
      </p:sp>
      <p:pic>
        <p:nvPicPr>
          <p:cNvPr id="10" name="Picture 9"/>
          <p:cNvPicPr>
            <a:picLocks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738433" y="6207610"/>
            <a:ext cx="1824228" cy="1216152"/>
          </a:xfrm>
          <a:prstGeom prst="rect">
            <a:avLst/>
          </a:prstGeom>
        </p:spPr>
      </p:pic>
      <p:pic>
        <p:nvPicPr>
          <p:cNvPr id="11" name="Picture 10"/>
          <p:cNvPicPr>
            <a:picLocks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738433" y="4825432"/>
            <a:ext cx="1824228" cy="1216152"/>
          </a:xfrm>
          <a:prstGeom prst="rect">
            <a:avLst/>
          </a:prstGeom>
        </p:spPr>
      </p:pic>
      <p:pic>
        <p:nvPicPr>
          <p:cNvPr id="14" name="Picture 13"/>
          <p:cNvPicPr>
            <a:picLocks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738433" y="10354144"/>
            <a:ext cx="1824228" cy="1216152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-4038600" y="25975"/>
            <a:ext cx="388075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 err="1">
                <a:ln>
                  <a:solidFill>
                    <a:srgbClr val="C00000"/>
                  </a:solidFill>
                </a:ln>
                <a:solidFill>
                  <a:srgbClr val="C000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Edwardian Script ITC" panose="030303020407070D0804" pitchFamily="66" charset="0"/>
                <a:cs typeface="Times New Roman" panose="02020603050405020304" pitchFamily="18" charset="0"/>
              </a:rPr>
              <a:t>Parkshore</a:t>
            </a:r>
            <a:r>
              <a:rPr lang="en-US" sz="3200" b="1" dirty="0">
                <a:ln>
                  <a:solidFill>
                    <a:srgbClr val="C00000"/>
                  </a:solidFill>
                </a:ln>
                <a:solidFill>
                  <a:srgbClr val="C000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Edwardian Script ITC" panose="030303020407070D0804" pitchFamily="66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n>
                  <a:solidFill>
                    <a:srgbClr val="C00000"/>
                  </a:solidFill>
                </a:ln>
                <a:solidFill>
                  <a:srgbClr val="C000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Edwardian Script ITC" panose="030303020407070D0804" pitchFamily="66" charset="0"/>
                <a:cs typeface="Times New Roman" panose="02020603050405020304" pitchFamily="18" charset="0"/>
              </a:rPr>
              <a:t>Marshfront</a:t>
            </a:r>
            <a:endParaRPr lang="en-US" sz="2800" dirty="0">
              <a:ln>
                <a:solidFill>
                  <a:srgbClr val="C00000"/>
                </a:solidFill>
              </a:ln>
              <a:solidFill>
                <a:srgbClr val="C00000"/>
              </a:solidFill>
            </a:endParaRPr>
          </a:p>
        </p:txBody>
      </p:sp>
      <p:pic>
        <p:nvPicPr>
          <p:cNvPr id="18" name="Picture 17"/>
          <p:cNvPicPr>
            <a:picLocks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738433" y="7589788"/>
            <a:ext cx="1824228" cy="1216152"/>
          </a:xfrm>
          <a:prstGeom prst="rect">
            <a:avLst/>
          </a:prstGeom>
        </p:spPr>
      </p:pic>
      <p:pic>
        <p:nvPicPr>
          <p:cNvPr id="21" name="Picture 20"/>
          <p:cNvPicPr>
            <a:picLocks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738433" y="8971966"/>
            <a:ext cx="1824228" cy="1216152"/>
          </a:xfrm>
          <a:prstGeom prst="rect">
            <a:avLst/>
          </a:prstGeom>
        </p:spPr>
      </p:pic>
      <p:pic>
        <p:nvPicPr>
          <p:cNvPr id="22" name="Picture 21"/>
          <p:cNvPicPr>
            <a:picLocks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486400" y="7124032"/>
            <a:ext cx="2286000" cy="1524000"/>
          </a:xfrm>
          <a:prstGeom prst="rect">
            <a:avLst/>
          </a:prstGeom>
        </p:spPr>
      </p:pic>
      <p:pic>
        <p:nvPicPr>
          <p:cNvPr id="23" name="Picture 22"/>
          <p:cNvPicPr>
            <a:picLocks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486400" y="5398033"/>
            <a:ext cx="2286000" cy="1524000"/>
          </a:xfrm>
          <a:prstGeom prst="rect">
            <a:avLst/>
          </a:prstGeom>
        </p:spPr>
      </p:pic>
      <p:pic>
        <p:nvPicPr>
          <p:cNvPr id="24" name="Picture 23"/>
          <p:cNvPicPr>
            <a:picLocks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34500" y="8305800"/>
            <a:ext cx="1824228" cy="1216152"/>
          </a:xfrm>
          <a:prstGeom prst="rect">
            <a:avLst/>
          </a:prstGeom>
        </p:spPr>
      </p:pic>
      <p:pic>
        <p:nvPicPr>
          <p:cNvPr id="25" name="Picture 24"/>
          <p:cNvPicPr>
            <a:picLocks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486401" y="8850031"/>
            <a:ext cx="2285999" cy="1523999"/>
          </a:xfrm>
          <a:prstGeom prst="rect">
            <a:avLst/>
          </a:prstGeom>
        </p:spPr>
      </p:pic>
      <p:pic>
        <p:nvPicPr>
          <p:cNvPr id="26" name="Picture 25"/>
          <p:cNvPicPr>
            <a:picLocks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486400" y="10576029"/>
            <a:ext cx="2286000" cy="1527048"/>
          </a:xfrm>
          <a:prstGeom prst="rect">
            <a:avLst/>
          </a:prstGeom>
        </p:spPr>
      </p:pic>
      <p:pic>
        <p:nvPicPr>
          <p:cNvPr id="27" name="Picture 26">
            <a:extLst>
              <a:ext uri="{FF2B5EF4-FFF2-40B4-BE49-F238E27FC236}">
                <a16:creationId xmlns:a16="http://schemas.microsoft.com/office/drawing/2014/main" id="{868309A1-398B-420A-BCDD-ABACABFD191C}"/>
              </a:ext>
            </a:extLst>
          </p:cNvPr>
          <p:cNvPicPr>
            <a:picLocks noChangeAspect="1"/>
          </p:cNvPicPr>
          <p:nvPr/>
        </p:nvPicPr>
        <p:blipFill>
          <a:blip r:embed="rId14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" y="3510143"/>
            <a:ext cx="1828800" cy="909457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21880552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263</TotalTime>
  <Words>373</Words>
  <Application>Microsoft Office PowerPoint</Application>
  <PresentationFormat>Custom</PresentationFormat>
  <Paragraphs>21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Edwardian Script ITC</vt:lpstr>
      <vt:lpstr>Palatino Linotype</vt:lpstr>
      <vt:lpstr>Trajan Pro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53</cp:revision>
  <dcterms:created xsi:type="dcterms:W3CDTF">2006-08-16T00:00:00Z</dcterms:created>
  <dcterms:modified xsi:type="dcterms:W3CDTF">2019-11-08T13:03:21Z</dcterms:modified>
</cp:coreProperties>
</file>