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48"/>
      </p:cViewPr>
      <p:guideLst>
        <p:guide orient="horz" pos="3168"/>
        <p:guide pos="2448"/>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7/8/2019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7/8/2019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7/8/2019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7/8/2019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7/8/2019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7/8/2019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7/8/2019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sp>
        <p:nvSpPr>
          <p:cNvPr id="11" name="Rectangle 10"/>
          <p:cNvSpPr/>
          <p:nvPr/>
        </p:nvSpPr>
        <p:spPr>
          <a:xfrm>
            <a:off x="0" y="4875800"/>
            <a:ext cx="7772400" cy="3093154"/>
          </a:xfrm>
          <a:prstGeom prst="rect">
            <a:avLst/>
          </a:prstGeom>
          <a:noFill/>
          <a:ln>
            <a:noFill/>
          </a:ln>
        </p:spPr>
        <p:txBody>
          <a:bodyPr wrap="square" anchor="ctr">
            <a:spAutoFit/>
          </a:bodyPr>
          <a:lstStyle/>
          <a:p>
            <a:pPr algn="ctr"/>
            <a:r>
              <a:rPr lang="en-US" sz="1300" dirty="0">
                <a:solidFill>
                  <a:srgbClr val="003363"/>
                </a:solidFill>
                <a:latin typeface="Century Gothic" panose="020B0502020202020204" pitchFamily="34" charset="0"/>
              </a:rPr>
              <a:t>Coastal charm meets casual elegance in this stunning Lowcountry home. Nestled into a lush landscape of Live Oaks, Palmettos and mature tropical foliage, this home welcomes you onto its Southern style front porch and begs you to settle in with a glass of tea and wave to neighbors as they pass by. A very spacious living room features a focal-point gas fireplace with granite surround and mantle and is flanked by custom built-in bookshelves with storage cabinets on either side. A wall of windows across the back allows for an abundance of natural light and the easy flow of this space into the kitchen makes this home's floor plan as ideal for entertaining as it is for everyday living. Spend the day lounging on your porch then prepare dinner alfresco while kids and pets play in the private yard below. This home backs up to a protected wetlands greenspace so you'll never lose that peaceful privacy. Located in The Sound at Hamlin Plantation, residents enjoy amenities such as a junior Olympic sized swimming pool with splash zone, grand plantation style clubhouse, tennis courts with an active tennis program, playground, boat storage and neighborhood wide jogging trails. All of this and located just minutes to the beaches, I-526, and all of the world-class shopping and dining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3,692  </a:t>
            </a:r>
            <a:r>
              <a:rPr lang="en-US" sz="1800" dirty="0" err="1">
                <a:solidFill>
                  <a:srgbClr val="003363"/>
                </a:solidFill>
                <a:effectLst>
                  <a:outerShdw blurRad="38100" dist="38100" dir="2700000" algn="tl">
                    <a:srgbClr val="000000">
                      <a:alpha val="43137"/>
                    </a:srgbClr>
                  </a:outerShdw>
                </a:effectLst>
                <a:latin typeface="Century Gothic" pitchFamily="34" charset="0"/>
              </a:rPr>
              <a:t>SqFt</a:t>
            </a:r>
            <a:endParaRPr lang="en-US" sz="1800" dirty="0">
              <a:solidFill>
                <a:srgbClr val="003363"/>
              </a:solidFill>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89536" y="8057249"/>
            <a:ext cx="1365885" cy="911856"/>
          </a:xfrm>
          <a:prstGeom prst="rect">
            <a:avLst/>
          </a:prstGeom>
          <a:ln>
            <a:noFill/>
          </a:ln>
          <a:effectLst>
            <a:outerShdw blurRad="63500" sx="102000" sy="102000" algn="ctr" rotWithShape="0">
              <a:prstClr val="black">
                <a:alpha val="40000"/>
              </a:prst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1646397" y="8057249"/>
            <a:ext cx="1365885" cy="911856"/>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rcRect/>
          <a:stretch/>
        </p:blipFill>
        <p:spPr>
          <a:xfrm>
            <a:off x="3203258" y="8057249"/>
            <a:ext cx="1365885" cy="911856"/>
          </a:xfrm>
          <a:prstGeom prst="rect">
            <a:avLst/>
          </a:prstGeom>
          <a:ln>
            <a:noFill/>
          </a:ln>
          <a:effectLst>
            <a:outerShdw blurRad="63500" sx="102000" sy="102000" algn="ctr" rotWithShape="0">
              <a:prstClr val="black">
                <a:alpha val="40000"/>
              </a:prst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rcRect/>
          <a:stretch/>
        </p:blipFill>
        <p:spPr>
          <a:xfrm>
            <a:off x="4760119" y="8057249"/>
            <a:ext cx="1365885" cy="911856"/>
          </a:xfrm>
          <a:prstGeom prst="rect">
            <a:avLst/>
          </a:prstGeom>
          <a:ln>
            <a:noFill/>
          </a:ln>
          <a:effectLst>
            <a:outerShdw blurRad="63500" sx="102000" sy="102000" algn="ctr" rotWithShape="0">
              <a:prstClr val="black">
                <a:alpha val="40000"/>
              </a:prst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rcRect/>
          <a:stretch/>
        </p:blipFill>
        <p:spPr>
          <a:xfrm>
            <a:off x="6316980" y="8057249"/>
            <a:ext cx="1365885" cy="911856"/>
          </a:xfrm>
          <a:prstGeom prst="rect">
            <a:avLst/>
          </a:prstGeom>
          <a:ln>
            <a:noFill/>
          </a:ln>
          <a:effectLst>
            <a:outerShdw blurRad="63500" sx="102000" sy="102000" algn="ctr" rotWithShape="0">
              <a:prstClr val="black">
                <a:alpha val="40000"/>
              </a:prstClr>
            </a:outerShdw>
          </a:effectLst>
        </p:spPr>
      </p:pic>
      <p:sp>
        <p:nvSpPr>
          <p:cNvPr id="29" name="Title 1"/>
          <p:cNvSpPr txBox="1">
            <a:spLocks/>
          </p:cNvSpPr>
          <p:nvPr/>
        </p:nvSpPr>
        <p:spPr>
          <a:xfrm>
            <a:off x="0" y="-1"/>
            <a:ext cx="7757718" cy="457201"/>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03363"/>
                </a:solidFill>
                <a:latin typeface="Century Gothic" pitchFamily="34" charset="0"/>
              </a:rPr>
              <a:t>Stunning Home in Hamlin Plantation</a:t>
            </a:r>
            <a:endParaRPr lang="en-US" sz="2000" i="1" dirty="0">
              <a:solidFill>
                <a:srgbClr val="003363"/>
              </a:solidFill>
              <a:latin typeface="Century Gothic" pitchFamily="34" charset="0"/>
            </a:endParaRP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4823132" y="1616090"/>
            <a:ext cx="1369695" cy="914400"/>
          </a:xfrm>
          <a:prstGeom prst="rect">
            <a:avLst/>
          </a:prstGeom>
          <a:ln>
            <a:noFill/>
          </a:ln>
          <a:effectLst>
            <a:outerShdw blurRad="63500" sx="102000" sy="102000" algn="ctr" rotWithShape="0">
              <a:prstClr val="black">
                <a:alpha val="40000"/>
              </a:prst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4823132" y="2698780"/>
            <a:ext cx="1369695" cy="914400"/>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rcRect/>
          <a:stretch/>
        </p:blipFill>
        <p:spPr>
          <a:xfrm>
            <a:off x="89536" y="533400"/>
            <a:ext cx="4613253" cy="3079780"/>
          </a:xfrm>
          <a:prstGeom prst="rect">
            <a:avLst/>
          </a:prstGeom>
          <a:ln>
            <a:noFill/>
          </a:ln>
          <a:effectLst>
            <a:outerShdw blurRad="63500" sx="102000" sy="102000" algn="ctr" rotWithShape="0">
              <a:prstClr val="black">
                <a:alpha val="40000"/>
              </a:prstClr>
            </a:outerShdw>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4823132" y="533400"/>
            <a:ext cx="1369695" cy="914400"/>
          </a:xfrm>
          <a:prstGeom prst="rect">
            <a:avLst/>
          </a:prstGeom>
          <a:ln>
            <a:noFill/>
          </a:ln>
          <a:effectLst>
            <a:outerShdw blurRad="63500" sx="102000" sy="102000" algn="ctr" rotWithShape="0">
              <a:prstClr val="black">
                <a:alpha val="40000"/>
              </a:prst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6313170" y="533400"/>
            <a:ext cx="1369695" cy="914400"/>
          </a:xfrm>
          <a:prstGeom prst="rect">
            <a:avLst/>
          </a:prstGeom>
          <a:ln>
            <a:noFill/>
          </a:ln>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6313170" y="1616090"/>
            <a:ext cx="1369695" cy="914400"/>
          </a:xfrm>
          <a:prstGeom prst="rect">
            <a:avLst/>
          </a:prstGeom>
          <a:ln>
            <a:noFill/>
          </a:ln>
          <a:effectLst>
            <a:outerShdw blurRad="63500" sx="102000" sy="102000" algn="ctr" rotWithShape="0">
              <a:prstClr val="black">
                <a:alpha val="40000"/>
              </a:prst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6313170" y="2698780"/>
            <a:ext cx="1369695" cy="914400"/>
          </a:xfrm>
          <a:prstGeom prst="rect">
            <a:avLst/>
          </a:prstGeom>
          <a:ln>
            <a:noFill/>
          </a:ln>
          <a:effectLst>
            <a:outerShdw blurRad="63500" sx="102000" sy="102000" algn="ctr" rotWithShape="0">
              <a:prstClr val="black">
                <a:alpha val="40000"/>
              </a:prstClr>
            </a:outerShdw>
          </a:effectLst>
        </p:spPr>
      </p:pic>
      <p:sp>
        <p:nvSpPr>
          <p:cNvPr id="2" name="Title 1"/>
          <p:cNvSpPr>
            <a:spLocks noGrp="1"/>
          </p:cNvSpPr>
          <p:nvPr>
            <p:ph type="ctrTitle"/>
          </p:nvPr>
        </p:nvSpPr>
        <p:spPr>
          <a:xfrm>
            <a:off x="1" y="3701474"/>
            <a:ext cx="7757718" cy="1086032"/>
          </a:xfrm>
        </p:spPr>
        <p:txBody>
          <a:bodyPr anchor="t">
            <a:noAutofit/>
          </a:bodyPr>
          <a:lstStyle/>
          <a:p>
            <a:r>
              <a:rPr lang="pt-BR" sz="2400" b="1" dirty="0">
                <a:solidFill>
                  <a:srgbClr val="003363"/>
                </a:solidFill>
                <a:latin typeface="Century Gothic" pitchFamily="34" charset="0"/>
              </a:rPr>
              <a:t>3004 Intracoastal View Drive</a:t>
            </a:r>
            <a:br>
              <a:rPr lang="pt-BR" sz="2400" dirty="0">
                <a:solidFill>
                  <a:srgbClr val="003363"/>
                </a:solidFill>
                <a:latin typeface="Century Gothic" pitchFamily="34" charset="0"/>
              </a:rPr>
            </a:br>
            <a:r>
              <a:rPr lang="en-US" sz="2000" dirty="0">
                <a:solidFill>
                  <a:srgbClr val="003363"/>
                </a:solidFill>
                <a:latin typeface="Century Gothic" pitchFamily="34" charset="0"/>
              </a:rPr>
              <a:t>Hamlin Plantation | Mount Pleasant, SC 29466</a:t>
            </a:r>
            <a:br>
              <a:rPr lang="en-US" sz="2000" dirty="0">
                <a:solidFill>
                  <a:srgbClr val="003363"/>
                </a:solidFill>
                <a:latin typeface="Century Gothic" pitchFamily="34" charset="0"/>
              </a:rPr>
            </a:br>
            <a:r>
              <a:rPr lang="en-US" sz="2000" dirty="0">
                <a:solidFill>
                  <a:srgbClr val="003363"/>
                </a:solidFill>
                <a:latin typeface="Century Gothic" pitchFamily="34" charset="0"/>
              </a:rPr>
              <a:t>MLS# 19019024 | </a:t>
            </a:r>
            <a:r>
              <a:rPr lang="en-US" sz="2000">
                <a:solidFill>
                  <a:srgbClr val="003363"/>
                </a:solidFill>
                <a:latin typeface="Century Gothic" pitchFamily="34" charset="0"/>
              </a:rPr>
              <a:t>$850,000</a:t>
            </a:r>
            <a:endParaRPr lang="en-US" sz="2000" dirty="0">
              <a:solidFill>
                <a:srgbClr val="003363"/>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85446" y="9236229"/>
            <a:ext cx="560953"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265005" y="9220200"/>
            <a:ext cx="4754795"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3363"/>
                </a:solidFill>
                <a:latin typeface="Trebuchet MS" panose="020B0603020202020204" pitchFamily="34" charset="0"/>
              </a:rPr>
              <a:t>Rees Johnston</a:t>
            </a:r>
            <a:br>
              <a:rPr lang="en-US" sz="1800" i="0" dirty="0">
                <a:solidFill>
                  <a:srgbClr val="003363"/>
                </a:solidFill>
                <a:latin typeface="Trebuchet MS" panose="020B0603020202020204" pitchFamily="34" charset="0"/>
              </a:rPr>
            </a:br>
            <a:r>
              <a:rPr lang="en-US" sz="1400" i="0" spc="0" dirty="0">
                <a:solidFill>
                  <a:srgbClr val="003363"/>
                </a:solidFill>
                <a:latin typeface="Trebuchet MS" panose="020B0603020202020204" pitchFamily="34" charset="0"/>
                <a:cs typeface="Times New Roman" pitchFamily="18" charset="0"/>
              </a:rPr>
              <a:t>(843) 696-7278</a:t>
            </a:r>
            <a:br>
              <a:rPr lang="en-US" sz="1400" i="0" spc="0" dirty="0">
                <a:solidFill>
                  <a:srgbClr val="003363"/>
                </a:solidFill>
                <a:latin typeface="Trebuchet MS" panose="020B0603020202020204" pitchFamily="34" charset="0"/>
                <a:cs typeface="Times New Roman" pitchFamily="18" charset="0"/>
              </a:rPr>
            </a:br>
            <a:r>
              <a:rPr lang="en-US" sz="1400" i="0" spc="0" dirty="0">
                <a:solidFill>
                  <a:srgbClr val="003363"/>
                </a:solidFill>
                <a:latin typeface="Trebuchet MS" panose="020B0603020202020204" pitchFamily="34" charset="0"/>
                <a:cs typeface="Times New Roman" pitchFamily="18" charset="0"/>
              </a:rPr>
              <a:t>rees.johnston@carolinaone.com</a:t>
            </a:r>
            <a:br>
              <a:rPr lang="en-US" sz="1400" i="0" spc="0" dirty="0">
                <a:solidFill>
                  <a:srgbClr val="003363"/>
                </a:solidFill>
                <a:latin typeface="Trebuchet MS" panose="020B0603020202020204" pitchFamily="34" charset="0"/>
                <a:cs typeface="Times New Roman" pitchFamily="18" charset="0"/>
              </a:rPr>
            </a:br>
            <a:br>
              <a:rPr lang="en-US" sz="1400" i="0" spc="0" dirty="0">
                <a:solidFill>
                  <a:srgbClr val="003363"/>
                </a:solidFill>
                <a:latin typeface="Trebuchet MS" panose="020B0603020202020204" pitchFamily="34" charset="0"/>
                <a:cs typeface="Times New Roman" pitchFamily="18" charset="0"/>
              </a:rPr>
            </a:br>
            <a:r>
              <a:rPr lang="en-US" sz="1200" i="0" spc="0" dirty="0">
                <a:solidFill>
                  <a:srgbClr val="003363"/>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rgbClr val="003363"/>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D1136F39-A04C-45D4-AD43-5E572B99779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678" y="9220200"/>
            <a:ext cx="1178327" cy="782967"/>
          </a:xfrm>
          <a:prstGeom prst="roundRect">
            <a:avLst/>
          </a:prstGeom>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1229</TotalTime>
  <Words>274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3004 Intracoastal View Drive Hamlin Plantation | Mount Pleasant, SC 29466 MLS# 19019024 | $850,000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58</cp:revision>
  <dcterms:created xsi:type="dcterms:W3CDTF">2006-08-16T00:00:00Z</dcterms:created>
  <dcterms:modified xsi:type="dcterms:W3CDTF">2019-07-08T18:11:29Z</dcterms:modified>
</cp:coreProperties>
</file>