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1085119" rtl="0" eaLnBrk="1" latinLnBrk="0" hangingPunct="1">
      <a:defRPr sz="2123" kern="1200">
        <a:solidFill>
          <a:schemeClr val="tx1"/>
        </a:solidFill>
        <a:latin typeface="+mn-lt"/>
        <a:ea typeface="+mn-ea"/>
        <a:cs typeface="+mn-cs"/>
      </a:defRPr>
    </a:lvl1pPr>
    <a:lvl2pPr marL="542560" algn="l" defTabSz="1085119" rtl="0" eaLnBrk="1" latinLnBrk="0" hangingPunct="1">
      <a:defRPr sz="2123" kern="1200">
        <a:solidFill>
          <a:schemeClr val="tx1"/>
        </a:solidFill>
        <a:latin typeface="+mn-lt"/>
        <a:ea typeface="+mn-ea"/>
        <a:cs typeface="+mn-cs"/>
      </a:defRPr>
    </a:lvl2pPr>
    <a:lvl3pPr marL="1085119" algn="l" defTabSz="1085119" rtl="0" eaLnBrk="1" latinLnBrk="0" hangingPunct="1">
      <a:defRPr sz="2123" kern="1200">
        <a:solidFill>
          <a:schemeClr val="tx1"/>
        </a:solidFill>
        <a:latin typeface="+mn-lt"/>
        <a:ea typeface="+mn-ea"/>
        <a:cs typeface="+mn-cs"/>
      </a:defRPr>
    </a:lvl3pPr>
    <a:lvl4pPr marL="1627679" algn="l" defTabSz="1085119" rtl="0" eaLnBrk="1" latinLnBrk="0" hangingPunct="1">
      <a:defRPr sz="2123" kern="1200">
        <a:solidFill>
          <a:schemeClr val="tx1"/>
        </a:solidFill>
        <a:latin typeface="+mn-lt"/>
        <a:ea typeface="+mn-ea"/>
        <a:cs typeface="+mn-cs"/>
      </a:defRPr>
    </a:lvl4pPr>
    <a:lvl5pPr marL="2170239" algn="l" defTabSz="1085119" rtl="0" eaLnBrk="1" latinLnBrk="0" hangingPunct="1">
      <a:defRPr sz="2123" kern="1200">
        <a:solidFill>
          <a:schemeClr val="tx1"/>
        </a:solidFill>
        <a:latin typeface="+mn-lt"/>
        <a:ea typeface="+mn-ea"/>
        <a:cs typeface="+mn-cs"/>
      </a:defRPr>
    </a:lvl5pPr>
    <a:lvl6pPr marL="2712799" algn="l" defTabSz="1085119" rtl="0" eaLnBrk="1" latinLnBrk="0" hangingPunct="1">
      <a:defRPr sz="2123" kern="1200">
        <a:solidFill>
          <a:schemeClr val="tx1"/>
        </a:solidFill>
        <a:latin typeface="+mn-lt"/>
        <a:ea typeface="+mn-ea"/>
        <a:cs typeface="+mn-cs"/>
      </a:defRPr>
    </a:lvl6pPr>
    <a:lvl7pPr marL="3255358" algn="l" defTabSz="1085119" rtl="0" eaLnBrk="1" latinLnBrk="0" hangingPunct="1">
      <a:defRPr sz="2123" kern="1200">
        <a:solidFill>
          <a:schemeClr val="tx1"/>
        </a:solidFill>
        <a:latin typeface="+mn-lt"/>
        <a:ea typeface="+mn-ea"/>
        <a:cs typeface="+mn-cs"/>
      </a:defRPr>
    </a:lvl7pPr>
    <a:lvl8pPr marL="3797918" algn="l" defTabSz="1085119" rtl="0" eaLnBrk="1" latinLnBrk="0" hangingPunct="1">
      <a:defRPr sz="2123" kern="1200">
        <a:solidFill>
          <a:schemeClr val="tx1"/>
        </a:solidFill>
        <a:latin typeface="+mn-lt"/>
        <a:ea typeface="+mn-ea"/>
        <a:cs typeface="+mn-cs"/>
      </a:defRPr>
    </a:lvl8pPr>
    <a:lvl9pPr marL="4340478" algn="l" defTabSz="1085119" rtl="0" eaLnBrk="1" latinLnBrk="0" hangingPunct="1">
      <a:defRPr sz="212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9D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555" y="247"/>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19870" indent="0" algn="ctr">
              <a:buNone/>
              <a:defRPr>
                <a:solidFill>
                  <a:schemeClr val="tx1">
                    <a:tint val="75000"/>
                  </a:schemeClr>
                </a:solidFill>
              </a:defRPr>
            </a:lvl2pPr>
            <a:lvl3pPr marL="839738" indent="0" algn="ctr">
              <a:buNone/>
              <a:defRPr>
                <a:solidFill>
                  <a:schemeClr val="tx1">
                    <a:tint val="75000"/>
                  </a:schemeClr>
                </a:solidFill>
              </a:defRPr>
            </a:lvl3pPr>
            <a:lvl4pPr marL="1259608" indent="0" algn="ctr">
              <a:buNone/>
              <a:defRPr>
                <a:solidFill>
                  <a:schemeClr val="tx1">
                    <a:tint val="75000"/>
                  </a:schemeClr>
                </a:solidFill>
              </a:defRPr>
            </a:lvl4pPr>
            <a:lvl5pPr marL="1679478" indent="0" algn="ctr">
              <a:buNone/>
              <a:defRPr>
                <a:solidFill>
                  <a:schemeClr val="tx1">
                    <a:tint val="75000"/>
                  </a:schemeClr>
                </a:solidFill>
              </a:defRPr>
            </a:lvl5pPr>
            <a:lvl6pPr marL="2099347" indent="0" algn="ctr">
              <a:buNone/>
              <a:defRPr>
                <a:solidFill>
                  <a:schemeClr val="tx1">
                    <a:tint val="75000"/>
                  </a:schemeClr>
                </a:solidFill>
              </a:defRPr>
            </a:lvl6pPr>
            <a:lvl7pPr marL="2519216" indent="0" algn="ctr">
              <a:buNone/>
              <a:defRPr>
                <a:solidFill>
                  <a:schemeClr val="tx1">
                    <a:tint val="75000"/>
                  </a:schemeClr>
                </a:solidFill>
              </a:defRPr>
            </a:lvl7pPr>
            <a:lvl8pPr marL="2939086" indent="0" algn="ctr">
              <a:buNone/>
              <a:defRPr>
                <a:solidFill>
                  <a:schemeClr val="tx1">
                    <a:tint val="75000"/>
                  </a:schemeClr>
                </a:solidFill>
              </a:defRPr>
            </a:lvl8pPr>
            <a:lvl9pPr marL="335895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3643" b="1" cap="all"/>
            </a:lvl1pPr>
          </a:lstStyle>
          <a:p>
            <a:r>
              <a:rPr lang="en-US"/>
              <a:t>Click to edit Master title style</a:t>
            </a:r>
          </a:p>
        </p:txBody>
      </p:sp>
      <p:sp>
        <p:nvSpPr>
          <p:cNvPr id="3" name="Text Placeholder 2"/>
          <p:cNvSpPr>
            <a:spLocks noGrp="1"/>
          </p:cNvSpPr>
          <p:nvPr>
            <p:ph type="body" idx="1"/>
          </p:nvPr>
        </p:nvSpPr>
        <p:spPr>
          <a:xfrm>
            <a:off x="577850" y="3875619"/>
            <a:ext cx="6217920" cy="2000249"/>
          </a:xfrm>
        </p:spPr>
        <p:txBody>
          <a:bodyPr anchor="b"/>
          <a:lstStyle>
            <a:lvl1pPr marL="0" indent="0">
              <a:buNone/>
              <a:defRPr sz="1857">
                <a:solidFill>
                  <a:schemeClr val="tx1">
                    <a:tint val="75000"/>
                  </a:schemeClr>
                </a:solidFill>
              </a:defRPr>
            </a:lvl1pPr>
            <a:lvl2pPr marL="419870" indent="0">
              <a:buNone/>
              <a:defRPr sz="1643">
                <a:solidFill>
                  <a:schemeClr val="tx1">
                    <a:tint val="75000"/>
                  </a:schemeClr>
                </a:solidFill>
              </a:defRPr>
            </a:lvl2pPr>
            <a:lvl3pPr marL="839738" indent="0">
              <a:buNone/>
              <a:defRPr sz="1500">
                <a:solidFill>
                  <a:schemeClr val="tx1">
                    <a:tint val="75000"/>
                  </a:schemeClr>
                </a:solidFill>
              </a:defRPr>
            </a:lvl3pPr>
            <a:lvl4pPr marL="1259608" indent="0">
              <a:buNone/>
              <a:defRPr sz="1285">
                <a:solidFill>
                  <a:schemeClr val="tx1">
                    <a:tint val="75000"/>
                  </a:schemeClr>
                </a:solidFill>
              </a:defRPr>
            </a:lvl4pPr>
            <a:lvl5pPr marL="1679478" indent="0">
              <a:buNone/>
              <a:defRPr sz="1285">
                <a:solidFill>
                  <a:schemeClr val="tx1">
                    <a:tint val="75000"/>
                  </a:schemeClr>
                </a:solidFill>
              </a:defRPr>
            </a:lvl5pPr>
            <a:lvl6pPr marL="2099347" indent="0">
              <a:buNone/>
              <a:defRPr sz="1285">
                <a:solidFill>
                  <a:schemeClr val="tx1">
                    <a:tint val="75000"/>
                  </a:schemeClr>
                </a:solidFill>
              </a:defRPr>
            </a:lvl6pPr>
            <a:lvl7pPr marL="2519216" indent="0">
              <a:buNone/>
              <a:defRPr sz="1285">
                <a:solidFill>
                  <a:schemeClr val="tx1">
                    <a:tint val="75000"/>
                  </a:schemeClr>
                </a:solidFill>
              </a:defRPr>
            </a:lvl7pPr>
            <a:lvl8pPr marL="2939086" indent="0">
              <a:buNone/>
              <a:defRPr sz="1285">
                <a:solidFill>
                  <a:schemeClr val="tx1">
                    <a:tint val="75000"/>
                  </a:schemeClr>
                </a:solidFill>
              </a:defRPr>
            </a:lvl8pPr>
            <a:lvl9pPr marL="3358955" indent="0">
              <a:buNone/>
              <a:defRPr sz="128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8"/>
            <a:ext cx="3232151"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8"/>
            <a:ext cx="3233419"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1857" b="1"/>
            </a:lvl1pPr>
          </a:lstStyle>
          <a:p>
            <a:r>
              <a:rPr lang="en-US"/>
              <a:t>Click to edit Master title style</a:t>
            </a:r>
          </a:p>
        </p:txBody>
      </p:sp>
      <p:sp>
        <p:nvSpPr>
          <p:cNvPr id="3" name="Content Placeholder 2"/>
          <p:cNvSpPr>
            <a:spLocks noGrp="1"/>
          </p:cNvSpPr>
          <p:nvPr>
            <p:ph idx="1"/>
          </p:nvPr>
        </p:nvSpPr>
        <p:spPr>
          <a:xfrm>
            <a:off x="2860041" y="364068"/>
            <a:ext cx="4089400" cy="7804151"/>
          </a:xfrm>
        </p:spPr>
        <p:txBody>
          <a:bodyPr/>
          <a:lstStyle>
            <a:lvl1pPr>
              <a:defRPr sz="2928"/>
            </a:lvl1pPr>
            <a:lvl2pPr>
              <a:defRPr sz="2572"/>
            </a:lvl2pPr>
            <a:lvl3pPr>
              <a:defRPr sz="2215"/>
            </a:lvl3pPr>
            <a:lvl4pPr>
              <a:defRPr sz="1857"/>
            </a:lvl4pPr>
            <a:lvl5pPr>
              <a:defRPr sz="1857"/>
            </a:lvl5pPr>
            <a:lvl6pPr>
              <a:defRPr sz="1857"/>
            </a:lvl6pPr>
            <a:lvl7pPr>
              <a:defRPr sz="1857"/>
            </a:lvl7pPr>
            <a:lvl8pPr>
              <a:defRPr sz="1857"/>
            </a:lvl8pPr>
            <a:lvl9pPr>
              <a:defRPr sz="185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0" cy="6254751"/>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1857"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2928"/>
            </a:lvl1pPr>
            <a:lvl2pPr marL="419870" indent="0">
              <a:buNone/>
              <a:defRPr sz="2572"/>
            </a:lvl2pPr>
            <a:lvl3pPr marL="839738" indent="0">
              <a:buNone/>
              <a:defRPr sz="2215"/>
            </a:lvl3pPr>
            <a:lvl4pPr marL="1259608" indent="0">
              <a:buNone/>
              <a:defRPr sz="1857"/>
            </a:lvl4pPr>
            <a:lvl5pPr marL="1679478" indent="0">
              <a:buNone/>
              <a:defRPr sz="1857"/>
            </a:lvl5pPr>
            <a:lvl6pPr marL="2099347" indent="0">
              <a:buNone/>
              <a:defRPr sz="1857"/>
            </a:lvl6pPr>
            <a:lvl7pPr marL="2519216" indent="0">
              <a:buNone/>
              <a:defRPr sz="1857"/>
            </a:lvl7pPr>
            <a:lvl8pPr marL="2939086" indent="0">
              <a:buNone/>
              <a:defRPr sz="1857"/>
            </a:lvl8pPr>
            <a:lvl9pPr marL="3358955" indent="0">
              <a:buNone/>
              <a:defRPr sz="1857"/>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5"/>
            <a:ext cx="6583680" cy="15240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17564" tIns="58782" rIns="117564" bIns="58782" rtlCol="0" anchor="ctr"/>
          <a:lstStyle>
            <a:lvl1pPr algn="l">
              <a:defRPr sz="1072">
                <a:solidFill>
                  <a:schemeClr val="tx1">
                    <a:tint val="75000"/>
                  </a:schemeClr>
                </a:solidFill>
              </a:defRPr>
            </a:lvl1pPr>
          </a:lstStyle>
          <a:p>
            <a:fld id="{1D8BD707-D9CF-40AE-B4C6-C98DA3205C09}" type="datetimeFigureOut">
              <a:rPr lang="en-US" smtClean="0"/>
              <a:pPr/>
              <a:t>10/20/2023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17564" tIns="58782" rIns="117564" bIns="58782" rtlCol="0" anchor="ctr"/>
          <a:lstStyle>
            <a:lvl1pPr algn="ctr">
              <a:defRPr sz="107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17564" tIns="58782" rIns="117564" bIns="58782" rtlCol="0" anchor="ctr"/>
          <a:lstStyle>
            <a:lvl1pPr algn="r">
              <a:defRPr sz="107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39738" rtl="0" eaLnBrk="1" latinLnBrk="0" hangingPunct="1">
        <a:spcBef>
          <a:spcPct val="0"/>
        </a:spcBef>
        <a:buNone/>
        <a:defRPr sz="4071" kern="1200">
          <a:solidFill>
            <a:schemeClr val="tx1"/>
          </a:solidFill>
          <a:latin typeface="+mj-lt"/>
          <a:ea typeface="+mj-ea"/>
          <a:cs typeface="+mj-cs"/>
        </a:defRPr>
      </a:lvl1pPr>
    </p:titleStyle>
    <p:bodyStyle>
      <a:lvl1pPr marL="314902" indent="-314902" algn="l" defTabSz="839738" rtl="0" eaLnBrk="1" latinLnBrk="0" hangingPunct="1">
        <a:spcBef>
          <a:spcPct val="20000"/>
        </a:spcBef>
        <a:buFont typeface="Arial" pitchFamily="34" charset="0"/>
        <a:buChar char="•"/>
        <a:defRPr sz="2928" kern="1200">
          <a:solidFill>
            <a:schemeClr val="tx1"/>
          </a:solidFill>
          <a:latin typeface="+mn-lt"/>
          <a:ea typeface="+mn-ea"/>
          <a:cs typeface="+mn-cs"/>
        </a:defRPr>
      </a:lvl1pPr>
      <a:lvl2pPr marL="682288" indent="-262419" algn="l" defTabSz="839738" rtl="0" eaLnBrk="1" latinLnBrk="0" hangingPunct="1">
        <a:spcBef>
          <a:spcPct val="20000"/>
        </a:spcBef>
        <a:buFont typeface="Arial" pitchFamily="34" charset="0"/>
        <a:buChar char="–"/>
        <a:defRPr sz="2572" kern="1200">
          <a:solidFill>
            <a:schemeClr val="tx1"/>
          </a:solidFill>
          <a:latin typeface="+mn-lt"/>
          <a:ea typeface="+mn-ea"/>
          <a:cs typeface="+mn-cs"/>
        </a:defRPr>
      </a:lvl2pPr>
      <a:lvl3pPr marL="1049673" indent="-209935" algn="l" defTabSz="839738" rtl="0" eaLnBrk="1" latinLnBrk="0" hangingPunct="1">
        <a:spcBef>
          <a:spcPct val="20000"/>
        </a:spcBef>
        <a:buFont typeface="Arial" pitchFamily="34" charset="0"/>
        <a:buChar char="•"/>
        <a:defRPr sz="2215" kern="1200">
          <a:solidFill>
            <a:schemeClr val="tx1"/>
          </a:solidFill>
          <a:latin typeface="+mn-lt"/>
          <a:ea typeface="+mn-ea"/>
          <a:cs typeface="+mn-cs"/>
        </a:defRPr>
      </a:lvl3pPr>
      <a:lvl4pPr marL="146954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4pPr>
      <a:lvl5pPr marL="188941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5pPr>
      <a:lvl6pPr marL="2309282"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6pPr>
      <a:lvl7pPr marL="272915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7pPr>
      <a:lvl8pPr marL="314902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8pPr>
      <a:lvl9pPr marL="3568890"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9pPr>
    </p:bodyStyle>
    <p:otherStyle>
      <a:defPPr>
        <a:defRPr lang="en-US"/>
      </a:defPPr>
      <a:lvl1pPr marL="0" algn="l" defTabSz="839738" rtl="0" eaLnBrk="1" latinLnBrk="0" hangingPunct="1">
        <a:defRPr sz="1643" kern="1200">
          <a:solidFill>
            <a:schemeClr val="tx1"/>
          </a:solidFill>
          <a:latin typeface="+mn-lt"/>
          <a:ea typeface="+mn-ea"/>
          <a:cs typeface="+mn-cs"/>
        </a:defRPr>
      </a:lvl1pPr>
      <a:lvl2pPr marL="419870" algn="l" defTabSz="839738" rtl="0" eaLnBrk="1" latinLnBrk="0" hangingPunct="1">
        <a:defRPr sz="1643" kern="1200">
          <a:solidFill>
            <a:schemeClr val="tx1"/>
          </a:solidFill>
          <a:latin typeface="+mn-lt"/>
          <a:ea typeface="+mn-ea"/>
          <a:cs typeface="+mn-cs"/>
        </a:defRPr>
      </a:lvl2pPr>
      <a:lvl3pPr marL="839738" algn="l" defTabSz="839738" rtl="0" eaLnBrk="1" latinLnBrk="0" hangingPunct="1">
        <a:defRPr sz="1643" kern="1200">
          <a:solidFill>
            <a:schemeClr val="tx1"/>
          </a:solidFill>
          <a:latin typeface="+mn-lt"/>
          <a:ea typeface="+mn-ea"/>
          <a:cs typeface="+mn-cs"/>
        </a:defRPr>
      </a:lvl3pPr>
      <a:lvl4pPr marL="1259608" algn="l" defTabSz="839738" rtl="0" eaLnBrk="1" latinLnBrk="0" hangingPunct="1">
        <a:defRPr sz="1643" kern="1200">
          <a:solidFill>
            <a:schemeClr val="tx1"/>
          </a:solidFill>
          <a:latin typeface="+mn-lt"/>
          <a:ea typeface="+mn-ea"/>
          <a:cs typeface="+mn-cs"/>
        </a:defRPr>
      </a:lvl4pPr>
      <a:lvl5pPr marL="1679478" algn="l" defTabSz="839738" rtl="0" eaLnBrk="1" latinLnBrk="0" hangingPunct="1">
        <a:defRPr sz="1643" kern="1200">
          <a:solidFill>
            <a:schemeClr val="tx1"/>
          </a:solidFill>
          <a:latin typeface="+mn-lt"/>
          <a:ea typeface="+mn-ea"/>
          <a:cs typeface="+mn-cs"/>
        </a:defRPr>
      </a:lvl5pPr>
      <a:lvl6pPr marL="2099347" algn="l" defTabSz="839738" rtl="0" eaLnBrk="1" latinLnBrk="0" hangingPunct="1">
        <a:defRPr sz="1643" kern="1200">
          <a:solidFill>
            <a:schemeClr val="tx1"/>
          </a:solidFill>
          <a:latin typeface="+mn-lt"/>
          <a:ea typeface="+mn-ea"/>
          <a:cs typeface="+mn-cs"/>
        </a:defRPr>
      </a:lvl6pPr>
      <a:lvl7pPr marL="2519216" algn="l" defTabSz="839738" rtl="0" eaLnBrk="1" latinLnBrk="0" hangingPunct="1">
        <a:defRPr sz="1643" kern="1200">
          <a:solidFill>
            <a:schemeClr val="tx1"/>
          </a:solidFill>
          <a:latin typeface="+mn-lt"/>
          <a:ea typeface="+mn-ea"/>
          <a:cs typeface="+mn-cs"/>
        </a:defRPr>
      </a:lvl7pPr>
      <a:lvl8pPr marL="2939086" algn="l" defTabSz="839738" rtl="0" eaLnBrk="1" latinLnBrk="0" hangingPunct="1">
        <a:defRPr sz="1643" kern="1200">
          <a:solidFill>
            <a:schemeClr val="tx1"/>
          </a:solidFill>
          <a:latin typeface="+mn-lt"/>
          <a:ea typeface="+mn-ea"/>
          <a:cs typeface="+mn-cs"/>
        </a:defRPr>
      </a:lvl8pPr>
      <a:lvl9pPr marL="3358955" algn="l" defTabSz="839738" rtl="0" eaLnBrk="1" latinLnBrk="0" hangingPunct="1">
        <a:defRPr sz="16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13" Type="http://schemas.openxmlformats.org/officeDocument/2006/relationships/image" Target="../media/image10.jpeg"/><Relationship Id="rId3" Type="http://schemas.openxmlformats.org/officeDocument/2006/relationships/hyperlink" Target="mailto:paige.rhodes@carolinaoneplus.com" TargetMode="External"/><Relationship Id="rId7" Type="http://schemas.openxmlformats.org/officeDocument/2006/relationships/image" Target="../media/image4.jpg"/><Relationship Id="rId12" Type="http://schemas.openxmlformats.org/officeDocument/2006/relationships/image" Target="../media/image9.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g"/><Relationship Id="rId5" Type="http://schemas.openxmlformats.org/officeDocument/2006/relationships/image" Target="../media/image2.png"/><Relationship Id="rId10" Type="http://schemas.openxmlformats.org/officeDocument/2006/relationships/image" Target="../media/image7.jpg"/><Relationship Id="rId4" Type="http://schemas.openxmlformats.org/officeDocument/2006/relationships/hyperlink" Target="https://charleston-real-estate-media.aryeo.com/sites/dpbablo" TargetMode="External"/><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03D39F4-76CA-4444-BE59-CAF2A7DF8934}"/>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7315200" cy="4876800"/>
          </a:xfrm>
          <a:prstGeom prst="rect">
            <a:avLst/>
          </a:prstGeom>
          <a:ln>
            <a:noFill/>
          </a:ln>
          <a:effec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881743" y="0"/>
            <a:ext cx="5551715" cy="5987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5" dirty="0">
              <a:solidFill>
                <a:schemeClr val="bg2">
                  <a:lumMod val="50000"/>
                </a:schemeClr>
              </a:solidFill>
              <a:latin typeface="Palatino Linotype" panose="02040502050505030304" pitchFamily="18" charset="0"/>
            </a:endParaRPr>
          </a:p>
        </p:txBody>
      </p:sp>
      <p:sp>
        <p:nvSpPr>
          <p:cNvPr id="4" name="Rectangle 3"/>
          <p:cNvSpPr/>
          <p:nvPr/>
        </p:nvSpPr>
        <p:spPr>
          <a:xfrm>
            <a:off x="0" y="4151028"/>
            <a:ext cx="7315200" cy="72859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000" dirty="0">
                <a:solidFill>
                  <a:schemeClr val="bg2">
                    <a:lumMod val="50000"/>
                  </a:schemeClr>
                </a:solidFill>
                <a:latin typeface="Century Gothic" panose="020B0502020202020204" pitchFamily="34" charset="0"/>
              </a:rPr>
              <a:t>3004 Spring Tide Drive</a:t>
            </a:r>
            <a:br>
              <a:rPr lang="en-US" sz="1800" dirty="0">
                <a:solidFill>
                  <a:schemeClr val="bg2">
                    <a:lumMod val="50000"/>
                  </a:schemeClr>
                </a:solidFill>
                <a:latin typeface="Century Gothic" panose="020B0502020202020204" pitchFamily="34" charset="0"/>
              </a:rPr>
            </a:br>
            <a:r>
              <a:rPr lang="de-DE" sz="1400" dirty="0">
                <a:solidFill>
                  <a:schemeClr val="bg2">
                    <a:lumMod val="50000"/>
                  </a:schemeClr>
                </a:solidFill>
                <a:latin typeface="Century Gothic" panose="020B0502020202020204" pitchFamily="34" charset="0"/>
              </a:rPr>
              <a:t>Mclaura Bluff | Charleston, SC 29414 | MLS# 23021636 | $639,999</a:t>
            </a:r>
          </a:p>
        </p:txBody>
      </p:sp>
      <p:sp>
        <p:nvSpPr>
          <p:cNvPr id="9" name="Rectangle 8"/>
          <p:cNvSpPr/>
          <p:nvPr/>
        </p:nvSpPr>
        <p:spPr>
          <a:xfrm>
            <a:off x="1" y="8700032"/>
            <a:ext cx="7315200" cy="4439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Paige Rhodes     843-830-3281</a:t>
            </a:r>
            <a:br>
              <a:rPr lang="en-US" sz="1200" dirty="0">
                <a:solidFill>
                  <a:schemeClr val="tx1"/>
                </a:solidFill>
                <a:latin typeface="Century Gothic" panose="020B0502020202020204" pitchFamily="34" charset="0"/>
              </a:rPr>
            </a:br>
            <a:r>
              <a:rPr lang="en-US" sz="1200" dirty="0">
                <a:solidFill>
                  <a:schemeClr val="tx1"/>
                </a:solidFill>
                <a:latin typeface="Century Gothic" panose="020B0502020202020204" pitchFamily="34" charset="0"/>
                <a:hlinkClick r:id="rId3"/>
              </a:rPr>
              <a:t>paige.rhodes@carolinaoneplus.com</a:t>
            </a:r>
            <a:r>
              <a:rPr lang="en-US" sz="1200" dirty="0">
                <a:solidFill>
                  <a:schemeClr val="tx1"/>
                </a:solidFill>
                <a:latin typeface="Century Gothic" panose="020B0502020202020204" pitchFamily="34" charset="0"/>
              </a:rPr>
              <a:t> </a:t>
            </a:r>
          </a:p>
        </p:txBody>
      </p:sp>
      <p:sp>
        <p:nvSpPr>
          <p:cNvPr id="2" name="Rectangle 1"/>
          <p:cNvSpPr/>
          <p:nvPr/>
        </p:nvSpPr>
        <p:spPr>
          <a:xfrm>
            <a:off x="2286000" y="0"/>
            <a:ext cx="5029200" cy="707886"/>
          </a:xfrm>
          <a:prstGeom prst="rect">
            <a:avLst/>
          </a:prstGeom>
        </p:spPr>
        <p:txBody>
          <a:bodyPr wrap="square">
            <a:spAutoFit/>
          </a:bodyPr>
          <a:lstStyle/>
          <a:p>
            <a:pPr algn="r"/>
            <a:r>
              <a:rPr lang="en-US" sz="2000" b="1" i="1" dirty="0">
                <a:ln w="3175">
                  <a:noFill/>
                </a:ln>
                <a:solidFill>
                  <a:schemeClr val="bg1"/>
                </a:solidFill>
                <a:latin typeface="Century Gothic" panose="020B0502020202020204" pitchFamily="34" charset="0"/>
                <a:cs typeface="Times New Roman" panose="02020603050405020304" pitchFamily="18" charset="0"/>
              </a:rPr>
              <a:t>OPEN HOUSE</a:t>
            </a:r>
          </a:p>
          <a:p>
            <a:pPr algn="r"/>
            <a:r>
              <a:rPr lang="en-US" sz="2000" b="1" i="1" dirty="0">
                <a:ln w="3175">
                  <a:noFill/>
                </a:ln>
                <a:solidFill>
                  <a:schemeClr val="bg1"/>
                </a:solidFill>
                <a:latin typeface="Century Gothic" panose="020B0502020202020204" pitchFamily="34" charset="0"/>
                <a:cs typeface="Times New Roman" panose="02020603050405020304" pitchFamily="18" charset="0"/>
              </a:rPr>
              <a:t>SUNDAY 1-3</a:t>
            </a:r>
          </a:p>
        </p:txBody>
      </p:sp>
      <p:sp>
        <p:nvSpPr>
          <p:cNvPr id="8" name="Rectangle 7"/>
          <p:cNvSpPr/>
          <p:nvPr/>
        </p:nvSpPr>
        <p:spPr>
          <a:xfrm>
            <a:off x="7737" y="5923399"/>
            <a:ext cx="7307464" cy="1785104"/>
          </a:xfrm>
          <a:prstGeom prst="rect">
            <a:avLst/>
          </a:prstGeom>
        </p:spPr>
        <p:txBody>
          <a:bodyPr wrap="square" numCol="1" anchor="ctr">
            <a:spAutoFit/>
          </a:bodyPr>
          <a:lstStyle/>
          <a:p>
            <a:pPr algn="ctr"/>
            <a:r>
              <a:rPr lang="en-US" sz="1100" dirty="0">
                <a:solidFill>
                  <a:schemeClr val="bg2">
                    <a:lumMod val="25000"/>
                  </a:schemeClr>
                </a:solidFill>
                <a:latin typeface="Century Gothic" panose="020B0502020202020204" pitchFamily="34" charset="0"/>
                <a:cs typeface="Times New Roman" panose="02020603050405020304" pitchFamily="18" charset="0"/>
              </a:rPr>
              <a:t>This immaculate, move in ready home is located in </a:t>
            </a:r>
            <a:r>
              <a:rPr lang="en-US" sz="1100" dirty="0" err="1">
                <a:solidFill>
                  <a:schemeClr val="bg2">
                    <a:lumMod val="25000"/>
                  </a:schemeClr>
                </a:solidFill>
                <a:latin typeface="Century Gothic" panose="020B0502020202020204" pitchFamily="34" charset="0"/>
                <a:cs typeface="Times New Roman" panose="02020603050405020304" pitchFamily="18" charset="0"/>
              </a:rPr>
              <a:t>McLaura</a:t>
            </a:r>
            <a:r>
              <a:rPr lang="en-US" sz="1100" dirty="0">
                <a:solidFill>
                  <a:schemeClr val="bg2">
                    <a:lumMod val="25000"/>
                  </a:schemeClr>
                </a:solidFill>
                <a:latin typeface="Century Gothic" panose="020B0502020202020204" pitchFamily="34" charset="0"/>
                <a:cs typeface="Times New Roman" panose="02020603050405020304" pitchFamily="18" charset="0"/>
              </a:rPr>
              <a:t> Bluff - a short drive from downtown Charleston, great beaches and the airport. This recently renovated home sits at the end of a cul-de-sac and shows like a model home. Master bedroom is on the main floor, with 3 bedrooms PLUS a large bonus room upstairs over the attached 2-car garage - perfect for a playroom, media room or home gym. Cozy screened in porch overlooks the private fenced in backyard. Recent renovations include: all new light fixtures, refinished hardwood floors, stainless steel appliances, all new interior paint, custom closet system in the master, custom window treatments and motorized shades. This home has too many upgrades and features to list and must be seen to fully appreciate it's location and layout!</a:t>
            </a:r>
          </a:p>
          <a:p>
            <a:pPr algn="ctr"/>
            <a:endParaRPr lang="en-US" sz="1100" b="1" u="sng" dirty="0">
              <a:solidFill>
                <a:schemeClr val="bg2">
                  <a:lumMod val="25000"/>
                </a:schemeClr>
              </a:solidFill>
              <a:latin typeface="Century Gothic" panose="020B0502020202020204" pitchFamily="34" charset="0"/>
              <a:cs typeface="Times New Roman" panose="02020603050405020304" pitchFamily="18" charset="0"/>
            </a:endParaRPr>
          </a:p>
          <a:p>
            <a:pPr algn="ctr"/>
            <a:r>
              <a:rPr lang="en-US" sz="1100" b="1" dirty="0">
                <a:solidFill>
                  <a:schemeClr val="bg2">
                    <a:lumMod val="25000"/>
                  </a:schemeClr>
                </a:solidFill>
                <a:latin typeface="Century Gothic" panose="020B0502020202020204" pitchFamily="34" charset="0"/>
                <a:cs typeface="Times New Roman" panose="02020603050405020304" pitchFamily="18" charset="0"/>
                <a:hlinkClick r:id="rId4"/>
              </a:rPr>
              <a:t>TAKE A VIDEO TOUR</a:t>
            </a:r>
            <a:endParaRPr lang="en-US" sz="1100" b="1" dirty="0">
              <a:solidFill>
                <a:schemeClr val="bg2">
                  <a:lumMod val="25000"/>
                </a:schemeClr>
              </a:solidFill>
              <a:latin typeface="Century Gothic" panose="020B0502020202020204" pitchFamily="34" charset="0"/>
              <a:cs typeface="Times New Roman" panose="02020603050405020304" pitchFamily="18" charset="0"/>
            </a:endParaRPr>
          </a:p>
        </p:txBody>
      </p:sp>
      <p:pic>
        <p:nvPicPr>
          <p:cNvPr id="12" name="Picture 11">
            <a:extLst>
              <a:ext uri="{FF2B5EF4-FFF2-40B4-BE49-F238E27FC236}">
                <a16:creationId xmlns:a16="http://schemas.microsoft.com/office/drawing/2014/main" id="{B7E5A301-FEFE-44AA-8EA3-024C10EED2B0}"/>
              </a:ext>
            </a:extLst>
          </p:cNvPr>
          <p:cNvPicPr>
            <a:picLocks noChangeAspect="1"/>
          </p:cNvPicPr>
          <p:nvPr/>
        </p:nvPicPr>
        <p:blipFill>
          <a:blip r:embed="rId5" cstate="print">
            <a:lum bright="70000" contrast="-70000"/>
            <a:extLst>
              <a:ext uri="{28A0092B-C50C-407E-A947-70E740481C1C}">
                <a14:useLocalDpi xmlns:a14="http://schemas.microsoft.com/office/drawing/2010/main" val="0"/>
              </a:ext>
            </a:extLst>
          </a:blip>
          <a:srcRect/>
          <a:stretch/>
        </p:blipFill>
        <p:spPr>
          <a:xfrm>
            <a:off x="128900" y="3758047"/>
            <a:ext cx="1662545" cy="380538"/>
          </a:xfrm>
          <a:prstGeom prst="rect">
            <a:avLst/>
          </a:prstGeom>
          <a:effectLst/>
        </p:spPr>
      </p:pic>
      <p:pic>
        <p:nvPicPr>
          <p:cNvPr id="22" name="Picture 21">
            <a:extLst>
              <a:ext uri="{FF2B5EF4-FFF2-40B4-BE49-F238E27FC236}">
                <a16:creationId xmlns:a16="http://schemas.microsoft.com/office/drawing/2014/main" id="{11E0B47A-E7F0-4A38-98B4-02BB8AB769AB}"/>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3873037" y="7773189"/>
            <a:ext cx="1371600" cy="914400"/>
          </a:xfrm>
          <a:prstGeom prst="rect">
            <a:avLst/>
          </a:prstGeom>
        </p:spPr>
      </p:pic>
      <p:pic>
        <p:nvPicPr>
          <p:cNvPr id="28" name="Picture 27">
            <a:extLst>
              <a:ext uri="{FF2B5EF4-FFF2-40B4-BE49-F238E27FC236}">
                <a16:creationId xmlns:a16="http://schemas.microsoft.com/office/drawing/2014/main" id="{63D186A4-9394-49CF-92AE-F312C1093C54}"/>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5675764" y="7773189"/>
            <a:ext cx="1371600" cy="914400"/>
          </a:xfrm>
          <a:prstGeom prst="rect">
            <a:avLst/>
          </a:prstGeom>
        </p:spPr>
      </p:pic>
      <p:pic>
        <p:nvPicPr>
          <p:cNvPr id="13" name="Picture 12">
            <a:extLst>
              <a:ext uri="{FF2B5EF4-FFF2-40B4-BE49-F238E27FC236}">
                <a16:creationId xmlns:a16="http://schemas.microsoft.com/office/drawing/2014/main" id="{C3AEDC10-0748-4E99-A8B2-FEE2A14AE36F}"/>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2070310" y="7773189"/>
            <a:ext cx="1371600" cy="914400"/>
          </a:xfrm>
          <a:prstGeom prst="rect">
            <a:avLst/>
          </a:prstGeom>
          <a:ln>
            <a:noFill/>
          </a:ln>
          <a:effectLst/>
        </p:spPr>
      </p:pic>
      <p:pic>
        <p:nvPicPr>
          <p:cNvPr id="14" name="Picture 13">
            <a:extLst>
              <a:ext uri="{FF2B5EF4-FFF2-40B4-BE49-F238E27FC236}">
                <a16:creationId xmlns:a16="http://schemas.microsoft.com/office/drawing/2014/main" id="{1B5A04F7-D83A-41BE-8013-20398F803CE6}"/>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281164" y="7773189"/>
            <a:ext cx="1358019" cy="914400"/>
          </a:xfrm>
          <a:prstGeom prst="rect">
            <a:avLst/>
          </a:prstGeom>
          <a:ln>
            <a:noFill/>
          </a:ln>
          <a:effectLst/>
        </p:spPr>
      </p:pic>
      <p:pic>
        <p:nvPicPr>
          <p:cNvPr id="24" name="Picture 23">
            <a:extLst>
              <a:ext uri="{FF2B5EF4-FFF2-40B4-BE49-F238E27FC236}">
                <a16:creationId xmlns:a16="http://schemas.microsoft.com/office/drawing/2014/main" id="{C56D3312-4393-4F5D-89D9-D2F60E70E123}"/>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2079364" y="4944312"/>
            <a:ext cx="1371600" cy="914400"/>
          </a:xfrm>
          <a:prstGeom prst="rect">
            <a:avLst/>
          </a:prstGeom>
        </p:spPr>
      </p:pic>
      <p:pic>
        <p:nvPicPr>
          <p:cNvPr id="15" name="Picture 14">
            <a:extLst>
              <a:ext uri="{FF2B5EF4-FFF2-40B4-BE49-F238E27FC236}">
                <a16:creationId xmlns:a16="http://schemas.microsoft.com/office/drawing/2014/main" id="{7C5D5400-0417-4DF5-A326-BDFBA78010ED}"/>
              </a:ext>
            </a:extLst>
          </p:cNvPr>
          <p:cNvPicPr>
            <a:picLocks/>
          </p:cNvPicPr>
          <p:nvPr/>
        </p:nvPicPr>
        <p:blipFill>
          <a:blip r:embed="rId11">
            <a:extLst>
              <a:ext uri="{28A0092B-C50C-407E-A947-70E740481C1C}">
                <a14:useLocalDpi xmlns:a14="http://schemas.microsoft.com/office/drawing/2010/main" val="0"/>
              </a:ext>
            </a:extLst>
          </a:blip>
          <a:srcRect/>
          <a:stretch/>
        </p:blipFill>
        <p:spPr>
          <a:xfrm>
            <a:off x="5675764" y="4944312"/>
            <a:ext cx="1371600" cy="914400"/>
          </a:xfrm>
          <a:prstGeom prst="rect">
            <a:avLst/>
          </a:prstGeom>
          <a:ln>
            <a:noFill/>
          </a:ln>
          <a:effectLst/>
        </p:spPr>
      </p:pic>
      <p:pic>
        <p:nvPicPr>
          <p:cNvPr id="16" name="Picture 15">
            <a:extLst>
              <a:ext uri="{FF2B5EF4-FFF2-40B4-BE49-F238E27FC236}">
                <a16:creationId xmlns:a16="http://schemas.microsoft.com/office/drawing/2014/main" id="{DAB015C4-1503-45DF-AC4E-224D037DFCDD}"/>
              </a:ext>
            </a:extLst>
          </p:cNvPr>
          <p:cNvPicPr>
            <a:picLocks/>
          </p:cNvPicPr>
          <p:nvPr/>
        </p:nvPicPr>
        <p:blipFill>
          <a:blip r:embed="rId12">
            <a:extLst>
              <a:ext uri="{28A0092B-C50C-407E-A947-70E740481C1C}">
                <a14:useLocalDpi xmlns:a14="http://schemas.microsoft.com/office/drawing/2010/main" val="0"/>
              </a:ext>
            </a:extLst>
          </a:blip>
          <a:srcRect/>
          <a:stretch/>
        </p:blipFill>
        <p:spPr>
          <a:xfrm>
            <a:off x="3884354" y="4944312"/>
            <a:ext cx="1358019" cy="914400"/>
          </a:xfrm>
          <a:prstGeom prst="rect">
            <a:avLst/>
          </a:prstGeom>
          <a:ln>
            <a:noFill/>
          </a:ln>
          <a:effectLst/>
        </p:spPr>
      </p:pic>
      <p:pic>
        <p:nvPicPr>
          <p:cNvPr id="17" name="Picture 16">
            <a:extLst>
              <a:ext uri="{FF2B5EF4-FFF2-40B4-BE49-F238E27FC236}">
                <a16:creationId xmlns:a16="http://schemas.microsoft.com/office/drawing/2014/main" id="{42E4EDAC-CF98-47B1-AA24-801E679FC4DA}"/>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274374" y="4944312"/>
            <a:ext cx="1371600" cy="914400"/>
          </a:xfrm>
          <a:prstGeom prst="rect">
            <a:avLst/>
          </a:prstGeom>
          <a:ln>
            <a:noFill/>
          </a:ln>
          <a:effectLst/>
        </p:spPr>
      </p:pic>
      <p:sp>
        <p:nvSpPr>
          <p:cNvPr id="3" name="Diagonal Stripe 2">
            <a:extLst>
              <a:ext uri="{FF2B5EF4-FFF2-40B4-BE49-F238E27FC236}">
                <a16:creationId xmlns:a16="http://schemas.microsoft.com/office/drawing/2014/main" id="{B2D1C82E-D008-BD3B-12AF-D616BAAA855B}"/>
              </a:ext>
            </a:extLst>
          </p:cNvPr>
          <p:cNvSpPr/>
          <p:nvPr/>
        </p:nvSpPr>
        <p:spPr>
          <a:xfrm>
            <a:off x="0" y="-2825"/>
            <a:ext cx="1752600" cy="1763434"/>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Rectangle 4">
            <a:extLst>
              <a:ext uri="{FF2B5EF4-FFF2-40B4-BE49-F238E27FC236}">
                <a16:creationId xmlns:a16="http://schemas.microsoft.com/office/drawing/2014/main" id="{17661247-02A2-0120-6519-86A418CB1BA0}"/>
              </a:ext>
            </a:extLst>
          </p:cNvPr>
          <p:cNvSpPr/>
          <p:nvPr/>
        </p:nvSpPr>
        <p:spPr>
          <a:xfrm rot="18876352">
            <a:off x="-494179" y="228968"/>
            <a:ext cx="2209800" cy="7285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600" b="1" dirty="0">
                <a:solidFill>
                  <a:schemeClr val="tx1"/>
                </a:solidFill>
                <a:latin typeface="Century Gothic" panose="020B0502020202020204" pitchFamily="34" charset="0"/>
              </a:rPr>
              <a:t>BACK ON</a:t>
            </a:r>
            <a:br>
              <a:rPr lang="en-US" sz="1600" b="1" dirty="0">
                <a:solidFill>
                  <a:schemeClr val="tx1"/>
                </a:solidFill>
                <a:latin typeface="Century Gothic" panose="020B0502020202020204" pitchFamily="34" charset="0"/>
              </a:rPr>
            </a:br>
            <a:r>
              <a:rPr lang="en-US" sz="1600" b="1" dirty="0">
                <a:solidFill>
                  <a:schemeClr val="tx1"/>
                </a:solidFill>
                <a:latin typeface="Century Gothic" panose="020B0502020202020204" pitchFamily="34" charset="0"/>
              </a:rPr>
              <a:t>THE MARKET</a:t>
            </a:r>
            <a:endParaRPr lang="en-US" sz="1100" b="1"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507</TotalTime>
  <Words>190</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89</cp:revision>
  <dcterms:created xsi:type="dcterms:W3CDTF">2006-08-16T00:00:00Z</dcterms:created>
  <dcterms:modified xsi:type="dcterms:W3CDTF">2023-10-20T19:45:03Z</dcterms:modified>
</cp:coreProperties>
</file>