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63000"/>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5360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Expert Advisors | 100 Seven Oaks Lane | Summerville, SC 29485-8514</a:t>
            </a:r>
          </a:p>
        </p:txBody>
      </p:sp>
      <p:sp>
        <p:nvSpPr>
          <p:cNvPr id="5" name="Rectangle 4"/>
          <p:cNvSpPr/>
          <p:nvPr/>
        </p:nvSpPr>
        <p:spPr>
          <a:xfrm>
            <a:off x="5486400" y="0"/>
            <a:ext cx="2286000" cy="1077218"/>
          </a:xfrm>
          <a:prstGeom prst="rect">
            <a:avLst/>
          </a:prstGeom>
        </p:spPr>
        <p:txBody>
          <a:bodyPr wrap="square">
            <a:spAutoFit/>
          </a:bodyPr>
          <a:lstStyle/>
          <a:p>
            <a:pPr algn="r"/>
            <a:r>
              <a:rPr lang="en-US" sz="1600" b="1" dirty="0">
                <a:latin typeface="Century Gothic" panose="020B0502020202020204" pitchFamily="34" charset="0"/>
              </a:rPr>
              <a:t>Jacqui Swain</a:t>
            </a:r>
          </a:p>
          <a:p>
            <a:pPr algn="r"/>
            <a:r>
              <a:rPr lang="en-US" sz="1200" dirty="0">
                <a:latin typeface="Century Gothic" panose="020B0502020202020204" pitchFamily="34" charset="0"/>
              </a:rPr>
              <a:t>Office (843) 871-1710</a:t>
            </a:r>
          </a:p>
          <a:p>
            <a:pPr algn="r"/>
            <a:r>
              <a:rPr lang="en-US" sz="1200" dirty="0">
                <a:latin typeface="Century Gothic" panose="020B0502020202020204" pitchFamily="34" charset="0"/>
              </a:rPr>
              <a:t>Mobile (843) 295-9484</a:t>
            </a:r>
          </a:p>
          <a:p>
            <a:pPr algn="r"/>
            <a:r>
              <a:rPr lang="en-US" sz="1200" dirty="0">
                <a:latin typeface="Century Gothic" panose="020B0502020202020204" pitchFamily="34" charset="0"/>
              </a:rPr>
              <a:t>jacquiswainc21@gmail.com</a:t>
            </a:r>
          </a:p>
          <a:p>
            <a:pPr algn="r"/>
            <a:r>
              <a:rPr lang="en-US" sz="1200" dirty="0">
                <a:latin typeface="Century Gothic" panose="020B0502020202020204" pitchFamily="34" charset="0"/>
              </a:rPr>
              <a:t>www.JacquiSwain.c21.com</a:t>
            </a:r>
          </a:p>
        </p:txBody>
      </p:sp>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t="4004" b="5217"/>
          <a:stretch/>
        </p:blipFill>
        <p:spPr>
          <a:xfrm>
            <a:off x="147912" y="1810798"/>
            <a:ext cx="7476576" cy="4526998"/>
          </a:xfrm>
          <a:prstGeom prst="rect">
            <a:avLst/>
          </a:prstGeom>
          <a:ln>
            <a:noFill/>
          </a:ln>
        </p:spPr>
      </p:pic>
      <p:sp>
        <p:nvSpPr>
          <p:cNvPr id="2" name="Rectangle 1"/>
          <p:cNvSpPr/>
          <p:nvPr/>
        </p:nvSpPr>
        <p:spPr>
          <a:xfrm>
            <a:off x="8229600" y="3943350"/>
            <a:ext cx="14478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337796"/>
            <a:ext cx="7772400" cy="2514480"/>
          </a:xfrm>
        </p:spPr>
        <p:txBody>
          <a:bodyPr anchor="ctr">
            <a:noAutofit/>
          </a:bodyPr>
          <a:lstStyle/>
          <a:p>
            <a:r>
              <a:rPr lang="en-US" sz="1300" dirty="0">
                <a:latin typeface="Century Gothic" panose="020B0502020202020204" pitchFamily="34" charset="0"/>
              </a:rPr>
              <a:t>This lovely, four bedroom two and a half bath home is nestled on a quiet cul-de-sac in Myers Mill Community. You will enjoy plenty of space for parking. The front porch is great for enjoying a morning cup of coffee from the comfort of your rocking chairs. Inside the home is an open floor plan, complimented by an abundance of natural light. Enjoy cooking in the spacious kitchen with stainless steel appliances, ample cabinet and counter space. The formal dining room is great for having friends over for special meals. At the top of the stairs is a versatile, open loft area which can be used in any way you want, an office space, entertainment area, play area, etc., your choice. The master bedroom suite features a large walk-in closet, and an </a:t>
            </a:r>
            <a:r>
              <a:rPr lang="en-US" sz="1300" dirty="0" err="1">
                <a:latin typeface="Century Gothic" panose="020B0502020202020204" pitchFamily="34" charset="0"/>
              </a:rPr>
              <a:t>en</a:t>
            </a:r>
            <a:r>
              <a:rPr lang="en-US" sz="1300" dirty="0">
                <a:latin typeface="Century Gothic" panose="020B0502020202020204" pitchFamily="34" charset="0"/>
              </a:rPr>
              <a:t>-suite with a dual vanity, garden tub and separate shower. The secondary bedrooms and bathroom, are also on the second level. Myers Mill features a neighborhood pool and pool house. Conveniently located near shopping, dining, and attractions.</a:t>
            </a:r>
            <a:br>
              <a:rPr lang="en-US" sz="1300" dirty="0">
                <a:latin typeface="Century Gothic" panose="020B0502020202020204" pitchFamily="34" charset="0"/>
              </a:rPr>
            </a:br>
            <a:r>
              <a:rPr lang="en-US" sz="1300" b="1" i="1" dirty="0">
                <a:latin typeface="Century Gothic" panose="020B0502020202020204" pitchFamily="34" charset="0"/>
              </a:rPr>
              <a:t>Schedule your private viewing to see your new home, today! </a:t>
            </a:r>
          </a:p>
        </p:txBody>
      </p:sp>
      <p:sp>
        <p:nvSpPr>
          <p:cNvPr id="6" name="Rectangle 5"/>
          <p:cNvSpPr/>
          <p:nvPr/>
        </p:nvSpPr>
        <p:spPr>
          <a:xfrm>
            <a:off x="0" y="1076325"/>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00869"/>
            <a:ext cx="7772400" cy="738664"/>
          </a:xfrm>
          <a:prstGeom prst="rect">
            <a:avLst/>
          </a:prstGeom>
        </p:spPr>
        <p:txBody>
          <a:bodyPr wrap="square" anchor="ctr">
            <a:spAutoFit/>
          </a:bodyPr>
          <a:lstStyle/>
          <a:p>
            <a:pPr algn="ctr"/>
            <a:r>
              <a:rPr lang="en-US" sz="2400" b="1" i="1" dirty="0">
                <a:solidFill>
                  <a:srgbClr val="C00000"/>
                </a:solidFill>
                <a:effectLst>
                  <a:outerShdw blurRad="38100" dist="38100" dir="2700000" algn="tl">
                    <a:srgbClr val="000000">
                      <a:alpha val="43137"/>
                    </a:srgbClr>
                  </a:outerShdw>
                </a:effectLst>
                <a:latin typeface="Century Gothic" panose="020B0502020202020204" pitchFamily="34" charset="0"/>
              </a:rPr>
              <a:t>3005 </a:t>
            </a:r>
            <a:r>
              <a:rPr lang="en-US" sz="2400" b="1" i="1" dirty="0" err="1">
                <a:solidFill>
                  <a:srgbClr val="C00000"/>
                </a:solidFill>
                <a:effectLst>
                  <a:outerShdw blurRad="38100" dist="38100" dir="2700000" algn="tl">
                    <a:srgbClr val="000000">
                      <a:alpha val="43137"/>
                    </a:srgbClr>
                  </a:outerShdw>
                </a:effectLst>
                <a:latin typeface="Century Gothic" panose="020B0502020202020204" pitchFamily="34" charset="0"/>
              </a:rPr>
              <a:t>Peacher</a:t>
            </a:r>
            <a:r>
              <a:rPr lang="en-US" sz="2400" b="1" i="1" dirty="0">
                <a:solidFill>
                  <a:srgbClr val="C00000"/>
                </a:solidFill>
                <a:effectLst>
                  <a:outerShdw blurRad="38100" dist="38100" dir="2700000" algn="tl">
                    <a:srgbClr val="000000">
                      <a:alpha val="43137"/>
                    </a:srgbClr>
                  </a:outerShdw>
                </a:effectLst>
                <a:latin typeface="Century Gothic" panose="020B0502020202020204" pitchFamily="34" charset="0"/>
              </a:rPr>
              <a:t> Ct</a:t>
            </a:r>
            <a:b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br>
            <a: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t>Myers Mill · Summerville, SC 29483</a:t>
            </a:r>
            <a:r>
              <a:rPr lang="en-US" sz="1600" i="1" dirty="0">
                <a:solidFill>
                  <a:srgbClr val="C00000"/>
                </a:solidFill>
                <a:effectLst>
                  <a:outerShdw blurRad="38100" dist="38100" dir="2700000" algn="tl">
                    <a:srgbClr val="000000">
                      <a:alpha val="43137"/>
                    </a:srgbClr>
                  </a:outerShdw>
                </a:effectLst>
                <a:latin typeface="Century Gothic" panose="020B0502020202020204" pitchFamily="34" charset="0"/>
              </a:rPr>
              <a:t> · $245,000</a:t>
            </a:r>
            <a:endParaRPr lang="en-US" sz="1600" i="1" dirty="0">
              <a:solidFill>
                <a:srgbClr val="C00000"/>
              </a:solidFill>
              <a:latin typeface="Century Gothic" panose="020B0502020202020204" pitchFamily="34" charset="0"/>
            </a:endParaRPr>
          </a:p>
        </p:txBody>
      </p:sp>
      <p:pic>
        <p:nvPicPr>
          <p:cNvPr id="14"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16715" t="15678" r="12246"/>
          <a:stretch/>
        </p:blipFill>
        <p:spPr bwMode="auto">
          <a:xfrm>
            <a:off x="25400" y="42246"/>
            <a:ext cx="1216629" cy="1176954"/>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sp>
        <p:nvSpPr>
          <p:cNvPr id="13" name="Rectangle 12"/>
          <p:cNvSpPr/>
          <p:nvPr/>
        </p:nvSpPr>
        <p:spPr>
          <a:xfrm>
            <a:off x="1330802" y="105898"/>
            <a:ext cx="4244371" cy="646331"/>
          </a:xfrm>
          <a:prstGeom prst="rect">
            <a:avLst/>
          </a:prstGeom>
        </p:spPr>
        <p:txBody>
          <a:bodyPr wrap="square">
            <a:spAutoFit/>
          </a:bodyPr>
          <a:lstStyle/>
          <a:p>
            <a:r>
              <a:rPr lang="en-US" sz="3600" dirty="0">
                <a:solidFill>
                  <a:srgbClr val="C00000"/>
                </a:solidFill>
                <a:effectLst>
                  <a:outerShdw blurRad="38100" dist="38100" dir="2700000" algn="tl">
                    <a:srgbClr val="000000">
                      <a:alpha val="43137"/>
                    </a:srgbClr>
                  </a:outerShdw>
                </a:effectLst>
                <a:latin typeface="IncognitoMeridies" panose="00000400000000000000" pitchFamily="2" charset="0"/>
              </a:rPr>
              <a:t>Coming  Soon!</a:t>
            </a:r>
            <a:endParaRPr lang="en-US" sz="2800" dirty="0">
              <a:solidFill>
                <a:srgbClr val="C00000"/>
              </a:solidFill>
              <a:latin typeface="IncognitoMeridies" panose="00000400000000000000" pitchFamily="2" charset="0"/>
            </a:endParaRPr>
          </a:p>
        </p:txBody>
      </p:sp>
      <p:sp>
        <p:nvSpPr>
          <p:cNvPr id="30" name="Diagonal Stripe 29"/>
          <p:cNvSpPr/>
          <p:nvPr/>
        </p:nvSpPr>
        <p:spPr>
          <a:xfrm rot="5400000">
            <a:off x="5814925" y="1838505"/>
            <a:ext cx="1835566" cy="1770324"/>
          </a:xfrm>
          <a:prstGeom prst="diagStripe">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TextBox 30"/>
          <p:cNvSpPr txBox="1"/>
          <p:nvPr/>
        </p:nvSpPr>
        <p:spPr>
          <a:xfrm rot="2775461">
            <a:off x="5822362" y="2182772"/>
            <a:ext cx="2262158" cy="646331"/>
          </a:xfrm>
          <a:prstGeom prst="rect">
            <a:avLst/>
          </a:prstGeom>
          <a:noFill/>
        </p:spPr>
        <p:txBody>
          <a:bodyPr wrap="none" rtlCol="0">
            <a:spAutoFit/>
          </a:bodyPr>
          <a:lstStyle/>
          <a:p>
            <a:pPr algn="ctr"/>
            <a:r>
              <a:rPr lang="en-US" sz="1800" dirty="0">
                <a:solidFill>
                  <a:schemeClr val="bg1"/>
                </a:solidFill>
                <a:latin typeface="Century Gothic" panose="020B0502020202020204" pitchFamily="34" charset="0"/>
              </a:rPr>
              <a:t>2,709 </a:t>
            </a:r>
            <a:r>
              <a:rPr lang="en-US" sz="1800" dirty="0" err="1">
                <a:solidFill>
                  <a:schemeClr val="bg1"/>
                </a:solidFill>
                <a:latin typeface="Century Gothic" panose="020B0502020202020204" pitchFamily="34" charset="0"/>
              </a:rPr>
              <a:t>sq</a:t>
            </a:r>
            <a:r>
              <a:rPr lang="en-US" sz="1800" dirty="0">
                <a:solidFill>
                  <a:schemeClr val="bg1"/>
                </a:solidFill>
                <a:latin typeface="Century Gothic" panose="020B0502020202020204" pitchFamily="34" charset="0"/>
              </a:rPr>
              <a:t> </a:t>
            </a:r>
            <a:r>
              <a:rPr lang="en-US" sz="1800" dirty="0" err="1">
                <a:solidFill>
                  <a:schemeClr val="bg1"/>
                </a:solidFill>
                <a:latin typeface="Century Gothic" panose="020B0502020202020204" pitchFamily="34" charset="0"/>
              </a:rPr>
              <a:t>ft</a:t>
            </a:r>
            <a:r>
              <a:rPr lang="en-US" sz="1800" dirty="0">
                <a:solidFill>
                  <a:schemeClr val="bg1"/>
                </a:solidFill>
                <a:latin typeface="Century Gothic" panose="020B0502020202020204" pitchFamily="34" charset="0"/>
              </a:rPr>
              <a:t> </a:t>
            </a:r>
          </a:p>
          <a:p>
            <a:pPr algn="ctr"/>
            <a:r>
              <a:rPr lang="en-US" sz="1800" dirty="0">
                <a:solidFill>
                  <a:schemeClr val="bg1"/>
                </a:solidFill>
                <a:latin typeface="Century Gothic" panose="020B0502020202020204" pitchFamily="34" charset="0"/>
              </a:rPr>
              <a:t>4 beds</a:t>
            </a:r>
            <a:r>
              <a:rPr lang="en-US" sz="1800" i="1" dirty="0">
                <a:solidFill>
                  <a:schemeClr val="bg1"/>
                </a:solidFill>
                <a:effectLst>
                  <a:outerShdw blurRad="38100" dist="38100" dir="2700000" algn="tl">
                    <a:srgbClr val="000000">
                      <a:alpha val="43137"/>
                    </a:srgbClr>
                  </a:outerShdw>
                </a:effectLst>
                <a:latin typeface="Century Gothic" panose="020B0502020202020204" pitchFamily="34" charset="0"/>
              </a:rPr>
              <a:t> · </a:t>
            </a:r>
            <a:r>
              <a:rPr lang="en-US" sz="1800" dirty="0">
                <a:solidFill>
                  <a:schemeClr val="bg1"/>
                </a:solidFill>
                <a:latin typeface="Century Gothic" panose="020B0502020202020204" pitchFamily="34" charset="0"/>
              </a:rPr>
              <a:t>2½  baths</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237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2017-10-11T13:54:02Z</dcterms:modified>
</cp:coreProperties>
</file>