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178" y="3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12/13/2019</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10524"/>
          <a:stretch/>
        </p:blipFill>
        <p:spPr bwMode="auto">
          <a:xfrm>
            <a:off x="0" y="1"/>
            <a:ext cx="8229600" cy="4138736"/>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3451680"/>
            <a:ext cx="8229600" cy="687056"/>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lang="en-US" sz="1886" dirty="0">
              <a:solidFill>
                <a:schemeClr val="bg2">
                  <a:lumMod val="50000"/>
                </a:schemeClr>
              </a:solidFill>
              <a:latin typeface="Palatino Linotype" panose="02040502050505030304" pitchFamily="18" charset="0"/>
            </a:endParaRPr>
          </a:p>
          <a:p>
            <a:pPr algn="ctr"/>
            <a:r>
              <a:rPr lang="en-US" sz="1886" dirty="0">
                <a:solidFill>
                  <a:schemeClr val="bg2">
                    <a:lumMod val="50000"/>
                  </a:schemeClr>
                </a:solidFill>
                <a:latin typeface="Palatino Linotype" panose="02040502050505030304" pitchFamily="18" charset="0"/>
              </a:rPr>
              <a:t>3010 Old Bridgeview Lane</a:t>
            </a:r>
          </a:p>
          <a:p>
            <a:pPr algn="ctr"/>
            <a:r>
              <a:rPr lang="en-US" sz="1414" dirty="0">
                <a:solidFill>
                  <a:schemeClr val="bg2">
                    <a:lumMod val="50000"/>
                  </a:schemeClr>
                </a:solidFill>
                <a:latin typeface="Palatino Linotype" panose="02040502050505030304" pitchFamily="18" charset="0"/>
              </a:rPr>
              <a:t>The Bristol ~ Charleston, SC 29403 ~ MLS# 19025188 ~ </a:t>
            </a:r>
            <a:r>
              <a:rPr lang="en-US" sz="1414" b="1" dirty="0">
                <a:solidFill>
                  <a:srgbClr val="C00000"/>
                </a:solidFill>
                <a:latin typeface="Palatino Linotype" panose="02040502050505030304" pitchFamily="18" charset="0"/>
              </a:rPr>
              <a:t>AMAZING PRICE! $599,000</a:t>
            </a:r>
          </a:p>
        </p:txBody>
      </p:sp>
      <p:sp>
        <p:nvSpPr>
          <p:cNvPr id="8" name="Double Brace 7"/>
          <p:cNvSpPr/>
          <p:nvPr/>
        </p:nvSpPr>
        <p:spPr>
          <a:xfrm rot="5400000">
            <a:off x="-4492930" y="5238750"/>
            <a:ext cx="5867400" cy="2574471"/>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3" name="Subtitle 2"/>
          <p:cNvSpPr>
            <a:spLocks noGrp="1"/>
          </p:cNvSpPr>
          <p:nvPr>
            <p:ph type="subTitle" idx="1"/>
          </p:nvPr>
        </p:nvSpPr>
        <p:spPr>
          <a:xfrm>
            <a:off x="1371600" y="4236677"/>
            <a:ext cx="5486400" cy="5325544"/>
          </a:xfrm>
        </p:spPr>
        <p:txBody>
          <a:bodyPr anchor="ctr">
            <a:noAutofit/>
          </a:bodyPr>
          <a:lstStyle/>
          <a:p>
            <a:r>
              <a:rPr lang="en-US" sz="1000" dirty="0">
                <a:solidFill>
                  <a:schemeClr val="bg2">
                    <a:lumMod val="25000"/>
                  </a:schemeClr>
                </a:solidFill>
                <a:latin typeface="Palatino Linotype" panose="02040502050505030304" pitchFamily="18" charset="0"/>
                <a:cs typeface="Times New Roman" panose="02020603050405020304" pitchFamily="18" charset="0"/>
              </a:rPr>
              <a:t>This luxurious and beautifully renovated 2 bed, 2bath condo on the Ashley River offers a true Charleston lifestyle to the discriminating buyer. Two deeded, covered garage parking spaces, golf cart, kayak and bike storage, along with a "state of the art" exercise facility, pool, sauna, clubroom and kitchen are some of the amenities to enjoy at the </a:t>
            </a:r>
            <a:r>
              <a:rPr lang="en-US" sz="1000" dirty="0" err="1">
                <a:solidFill>
                  <a:schemeClr val="bg2">
                    <a:lumMod val="25000"/>
                  </a:schemeClr>
                </a:solidFill>
                <a:latin typeface="Palatino Linotype" panose="02040502050505030304" pitchFamily="18" charset="0"/>
                <a:cs typeface="Times New Roman" panose="02020603050405020304" pitchFamily="18" charset="0"/>
              </a:rPr>
              <a:t>The</a:t>
            </a:r>
            <a:r>
              <a:rPr lang="en-US" sz="1000" dirty="0">
                <a:solidFill>
                  <a:schemeClr val="bg2">
                    <a:lumMod val="25000"/>
                  </a:schemeClr>
                </a:solidFill>
                <a:latin typeface="Palatino Linotype" panose="02040502050505030304" pitchFamily="18" charset="0"/>
                <a:cs typeface="Times New Roman" panose="02020603050405020304" pitchFamily="18" charset="0"/>
              </a:rPr>
              <a:t> Bristol. This private, gated community is located riverfront at the Bristol Marina, with private dock access, giving homeowners the perfect location to enjoy all that Charleston offers. Watch fireworks at Joe Riley Stadium from your private balcony, walk thru Brittlebank and local parks, restaurants and Publix grocery, golf cart down King St, take the boat for a ride, or simply relax at home or by the pool.</a:t>
            </a:r>
          </a:p>
          <a:p>
            <a:r>
              <a:rPr lang="en-US" sz="1000" dirty="0">
                <a:solidFill>
                  <a:schemeClr val="bg2">
                    <a:lumMod val="25000"/>
                  </a:schemeClr>
                </a:solidFill>
                <a:latin typeface="Palatino Linotype" panose="02040502050505030304" pitchFamily="18" charset="0"/>
                <a:cs typeface="Times New Roman" panose="02020603050405020304" pitchFamily="18" charset="0"/>
              </a:rPr>
              <a:t>Dual masters are separated by an open floor plan, including custom built ins, fireplace, wine cooler, kitchen with stainless appliances, granite and tile backsplash. Lots of cabinet and closet storage; guest parking. No transfer fee; flood insurance, cable and water included.</a:t>
            </a:r>
          </a:p>
          <a:p>
            <a:endParaRPr lang="en-US" sz="1000" b="1" u="sng" dirty="0">
              <a:solidFill>
                <a:schemeClr val="bg2">
                  <a:lumMod val="25000"/>
                </a:schemeClr>
              </a:solidFill>
              <a:latin typeface="Palatino Linotype" panose="02040502050505030304" pitchFamily="18" charset="0"/>
              <a:cs typeface="Times New Roman" panose="02020603050405020304" pitchFamily="18" charset="0"/>
            </a:endParaRPr>
          </a:p>
          <a:p>
            <a:r>
              <a:rPr lang="en-US" sz="1000" b="1"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a:p>
            <a:pPr marL="134708" indent="-134708" algn="l">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New hardwood floors</a:t>
            </a:r>
          </a:p>
          <a:p>
            <a:pPr marL="134708" indent="-134708" algn="l">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New paint throughout</a:t>
            </a:r>
          </a:p>
          <a:p>
            <a:pPr marL="134708" indent="-134708" algn="l">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Crown molding</a:t>
            </a:r>
          </a:p>
          <a:p>
            <a:pPr marL="134708" indent="-134708" algn="l">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Great storage</a:t>
            </a:r>
          </a:p>
          <a:p>
            <a:pPr marL="134708" indent="-134708" algn="l">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Private access to Bristol Marina</a:t>
            </a:r>
          </a:p>
          <a:p>
            <a:pPr marL="134708" indent="-134708" algn="l">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Community room available for rent</a:t>
            </a:r>
          </a:p>
          <a:p>
            <a:pPr marL="134708" indent="-134708" algn="l">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Walking distance to new West Edge development (with Publix), MUSC and Roper</a:t>
            </a:r>
          </a:p>
          <a:p>
            <a:pPr marL="134708" indent="-134708" algn="l">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Next door to Brittlebank Park</a:t>
            </a:r>
          </a:p>
          <a:p>
            <a:pPr marL="134708" indent="-134708" algn="l">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Custom furnishings, washer &amp; dryer, window treatments are negotiable.</a:t>
            </a:r>
          </a:p>
          <a:p>
            <a:pPr marL="134708" indent="-134708" algn="l">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Recycling Available</a:t>
            </a:r>
          </a:p>
          <a:p>
            <a:pPr marL="134708" indent="-134708" algn="l">
              <a:buFont typeface="Arial" panose="020B0604020202020204" pitchFamily="34" charset="0"/>
              <a:buChar char="•"/>
            </a:pPr>
            <a:r>
              <a:rPr lang="en-US" sz="1000" dirty="0">
                <a:solidFill>
                  <a:schemeClr val="bg2">
                    <a:lumMod val="25000"/>
                  </a:schemeClr>
                </a:solidFill>
                <a:latin typeface="Palatino Linotype" panose="02040502050505030304" pitchFamily="18" charset="0"/>
                <a:cs typeface="Times New Roman" panose="02020603050405020304" pitchFamily="18" charset="0"/>
              </a:rPr>
              <a:t>Monthly/yearly dues include cable, water, full-time maintenance on-site property manager, ground maintenance, swimming pool, gym, flood insurance, building insurance, capital reserves, landscaping, two dedicated parking spots, ground level storage, bike/kayak storage, golf cart parking, 24/7 gated, and security cameras</a:t>
            </a:r>
            <a:endParaRPr lang="en-US" sz="1000" i="1" dirty="0">
              <a:solidFill>
                <a:schemeClr val="bg2">
                  <a:lumMod val="25000"/>
                </a:schemeClr>
              </a:solidFill>
              <a:latin typeface="Palatino Linotype" panose="02040502050505030304" pitchFamily="18" charset="0"/>
              <a:cs typeface="Times New Roman" panose="02020603050405020304" pitchFamily="18" charset="0"/>
            </a:endParaRPr>
          </a:p>
          <a:p>
            <a:endParaRPr lang="en-US" sz="1000" i="1" dirty="0">
              <a:solidFill>
                <a:schemeClr val="bg2">
                  <a:lumMod val="25000"/>
                </a:schemeClr>
              </a:solidFill>
              <a:latin typeface="Palatino Linotype" panose="02040502050505030304" pitchFamily="18" charset="0"/>
              <a:cs typeface="Times New Roman" panose="02020603050405020304" pitchFamily="18" charset="0"/>
            </a:endParaRPr>
          </a:p>
          <a:p>
            <a:r>
              <a:rPr lang="en-US" sz="1000" i="1" dirty="0">
                <a:solidFill>
                  <a:schemeClr val="bg2">
                    <a:lumMod val="25000"/>
                  </a:schemeClr>
                </a:solidFill>
                <a:latin typeface="Palatino Linotype" panose="02040502050505030304" pitchFamily="18" charset="0"/>
                <a:cs typeface="Times New Roman" panose="02020603050405020304" pitchFamily="18" charset="0"/>
              </a:rPr>
              <a:t>Book your viewing today!</a:t>
            </a:r>
          </a:p>
        </p:txBody>
      </p:sp>
      <p:sp>
        <p:nvSpPr>
          <p:cNvPr id="5" name="Rectangle 4"/>
          <p:cNvSpPr/>
          <p:nvPr/>
        </p:nvSpPr>
        <p:spPr>
          <a:xfrm>
            <a:off x="-2" y="0"/>
            <a:ext cx="8229599" cy="707886"/>
          </a:xfrm>
          <a:prstGeom prst="rect">
            <a:avLst/>
          </a:prstGeom>
        </p:spPr>
        <p:txBody>
          <a:bodyPr wrap="square">
            <a:spAutoFit/>
          </a:bodyPr>
          <a:lstStyle/>
          <a:p>
            <a:r>
              <a:rPr lang="en-US" sz="4000" b="1" dirty="0">
                <a:ln w="3175">
                  <a:solidFill>
                    <a:schemeClr val="bg2">
                      <a:lumMod val="75000"/>
                    </a:schemeClr>
                  </a:solidFill>
                </a:ln>
                <a:solidFill>
                  <a:srgbClr val="FFFF00"/>
                </a:solidFill>
                <a:effectLst>
                  <a:outerShdw blurRad="38100" dist="38100" dir="2700000" algn="tl">
                    <a:srgbClr val="000000">
                      <a:alpha val="43137"/>
                    </a:srgbClr>
                  </a:outerShdw>
                </a:effectLst>
                <a:latin typeface="Great Vibes" panose="02000507080000020002" pitchFamily="2" charset="0"/>
                <a:cs typeface="Times New Roman" panose="02020603050405020304" pitchFamily="18" charset="0"/>
              </a:rPr>
              <a:t>$599k in The Bristol!</a:t>
            </a:r>
            <a:endParaRPr lang="en-US" sz="4000" b="1" dirty="0">
              <a:ln w="3175">
                <a:solidFill>
                  <a:schemeClr val="bg2">
                    <a:lumMod val="75000"/>
                  </a:schemeClr>
                </a:solidFill>
              </a:ln>
              <a:solidFill>
                <a:srgbClr val="FFFF00"/>
              </a:solidFill>
              <a:effectLst>
                <a:outerShdw blurRad="38100" dist="38100" dir="2700000" algn="tl">
                  <a:srgbClr val="000000">
                    <a:alpha val="43137"/>
                  </a:srgbClr>
                </a:outerShdw>
              </a:effectLst>
              <a:latin typeface="Great Vibes" panose="02000507080000020002" pitchFamily="2" charset="0"/>
            </a:endParaRPr>
          </a:p>
        </p:txBody>
      </p:sp>
      <p:pic>
        <p:nvPicPr>
          <p:cNvPr id="6" name="Picture 5"/>
          <p:cNvPicPr>
            <a:picLocks noChangeAspect="1"/>
          </p:cNvPicPr>
          <p:nvPr/>
        </p:nvPicPr>
        <p:blipFill>
          <a:blip r:embed="rId3" cstate="print">
            <a:lum bright="70000" contrast="-70000"/>
            <a:extLst>
              <a:ext uri="{28A0092B-C50C-407E-A947-70E740481C1C}">
                <a14:useLocalDpi xmlns:a14="http://schemas.microsoft.com/office/drawing/2010/main" val="0"/>
              </a:ext>
            </a:extLst>
          </a:blip>
          <a:srcRect/>
          <a:stretch/>
        </p:blipFill>
        <p:spPr>
          <a:xfrm>
            <a:off x="6629400" y="2658363"/>
            <a:ext cx="1496786" cy="744347"/>
          </a:xfrm>
          <a:prstGeom prst="rect">
            <a:avLst/>
          </a:prstGeom>
          <a:ln w="63500" cap="rnd">
            <a:noFill/>
          </a:ln>
          <a:effectLst/>
        </p:spPr>
      </p:pic>
      <p:sp>
        <p:nvSpPr>
          <p:cNvPr id="7" name="Right Brace 6"/>
          <p:cNvSpPr/>
          <p:nvPr/>
        </p:nvSpPr>
        <p:spPr>
          <a:xfrm rot="16200000">
            <a:off x="-1557083" y="1979607"/>
            <a:ext cx="179614" cy="2686514"/>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9" name="Rectangle 8"/>
          <p:cNvSpPr/>
          <p:nvPr/>
        </p:nvSpPr>
        <p:spPr>
          <a:xfrm>
            <a:off x="0" y="9699171"/>
            <a:ext cx="8229600" cy="359229"/>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14" dirty="0">
                <a:solidFill>
                  <a:schemeClr val="tx1"/>
                </a:solidFill>
                <a:latin typeface="Palatino Linotype" panose="02040502050505030304" pitchFamily="18" charset="0"/>
              </a:rPr>
              <a:t>Missy Reid     Missy@MattOneillTeam.com     (864) 934-5447</a:t>
            </a:r>
          </a:p>
        </p:txBody>
      </p:sp>
      <p:pic>
        <p:nvPicPr>
          <p:cNvPr id="10" name="Picture 9"/>
          <p:cNvPicPr>
            <a:picLocks/>
          </p:cNvPicPr>
          <p:nvPr/>
        </p:nvPicPr>
        <p:blipFill>
          <a:blip r:embed="rId5" cstate="print">
            <a:extLst>
              <a:ext uri="{28A0092B-C50C-407E-A947-70E740481C1C}">
                <a14:useLocalDpi xmlns:a14="http://schemas.microsoft.com/office/drawing/2010/main" val="0"/>
              </a:ext>
            </a:extLst>
          </a:blip>
          <a:srcRect/>
          <a:stretch/>
        </p:blipFill>
        <p:spPr>
          <a:xfrm>
            <a:off x="0" y="5382615"/>
            <a:ext cx="1371600" cy="914400"/>
          </a:xfrm>
          <a:prstGeom prst="rect">
            <a:avLst/>
          </a:prstGeom>
        </p:spPr>
      </p:pic>
      <p:pic>
        <p:nvPicPr>
          <p:cNvPr id="11" name="Picture 10"/>
          <p:cNvPicPr>
            <a:picLocks/>
          </p:cNvPicPr>
          <p:nvPr/>
        </p:nvPicPr>
        <p:blipFill>
          <a:blip r:embed="rId6" cstate="print">
            <a:extLst>
              <a:ext uri="{28A0092B-C50C-407E-A947-70E740481C1C}">
                <a14:useLocalDpi xmlns:a14="http://schemas.microsoft.com/office/drawing/2010/main" val="0"/>
              </a:ext>
            </a:extLst>
          </a:blip>
          <a:srcRect/>
          <a:stretch/>
        </p:blipFill>
        <p:spPr>
          <a:xfrm>
            <a:off x="0" y="4303476"/>
            <a:ext cx="1371600" cy="914400"/>
          </a:xfrm>
          <a:prstGeom prst="rect">
            <a:avLst/>
          </a:prstGeom>
        </p:spPr>
      </p:pic>
      <p:pic>
        <p:nvPicPr>
          <p:cNvPr id="14" name="Picture 13"/>
          <p:cNvPicPr>
            <a:picLocks/>
          </p:cNvPicPr>
          <p:nvPr/>
        </p:nvPicPr>
        <p:blipFill>
          <a:blip r:embed="rId7" cstate="print">
            <a:extLst>
              <a:ext uri="{28A0092B-C50C-407E-A947-70E740481C1C}">
                <a14:useLocalDpi xmlns:a14="http://schemas.microsoft.com/office/drawing/2010/main" val="0"/>
              </a:ext>
            </a:extLst>
          </a:blip>
          <a:srcRect/>
          <a:stretch/>
        </p:blipFill>
        <p:spPr>
          <a:xfrm>
            <a:off x="0" y="8620032"/>
            <a:ext cx="1371600" cy="914400"/>
          </a:xfrm>
          <a:prstGeom prst="rect">
            <a:avLst/>
          </a:prstGeom>
        </p:spPr>
      </p:pic>
      <p:sp>
        <p:nvSpPr>
          <p:cNvPr id="2" name="Rectangle 1"/>
          <p:cNvSpPr/>
          <p:nvPr/>
        </p:nvSpPr>
        <p:spPr>
          <a:xfrm>
            <a:off x="-3173186" y="20409"/>
            <a:ext cx="3049166" cy="479234"/>
          </a:xfrm>
          <a:prstGeom prst="rect">
            <a:avLst/>
          </a:prstGeom>
        </p:spPr>
        <p:txBody>
          <a:bodyPr wrap="square">
            <a:spAutoFit/>
          </a:bodyPr>
          <a:lstStyle/>
          <a:p>
            <a:r>
              <a:rPr lang="en-US" sz="2514"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2514" b="1" dirty="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2514"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2200" dirty="0">
              <a:ln>
                <a:solidFill>
                  <a:srgbClr val="C00000"/>
                </a:solidFill>
              </a:ln>
              <a:solidFill>
                <a:srgbClr val="C00000"/>
              </a:solidFill>
            </a:endParaRPr>
          </a:p>
        </p:txBody>
      </p:sp>
      <p:pic>
        <p:nvPicPr>
          <p:cNvPr id="18" name="Picture 17"/>
          <p:cNvPicPr>
            <a:picLocks/>
          </p:cNvPicPr>
          <p:nvPr/>
        </p:nvPicPr>
        <p:blipFill>
          <a:blip r:embed="rId8" cstate="print">
            <a:extLst>
              <a:ext uri="{28A0092B-C50C-407E-A947-70E740481C1C}">
                <a14:useLocalDpi xmlns:a14="http://schemas.microsoft.com/office/drawing/2010/main" val="0"/>
              </a:ext>
            </a:extLst>
          </a:blip>
          <a:srcRect/>
          <a:stretch/>
        </p:blipFill>
        <p:spPr>
          <a:xfrm>
            <a:off x="0" y="6461754"/>
            <a:ext cx="1371600" cy="914400"/>
          </a:xfrm>
          <a:prstGeom prst="rect">
            <a:avLst/>
          </a:prstGeom>
        </p:spPr>
      </p:pic>
      <p:pic>
        <p:nvPicPr>
          <p:cNvPr id="21" name="Picture 20"/>
          <p:cNvPicPr>
            <a:picLocks/>
          </p:cNvPicPr>
          <p:nvPr/>
        </p:nvPicPr>
        <p:blipFill>
          <a:blip r:embed="rId9" cstate="print">
            <a:extLst>
              <a:ext uri="{28A0092B-C50C-407E-A947-70E740481C1C}">
                <a14:useLocalDpi xmlns:a14="http://schemas.microsoft.com/office/drawing/2010/main" val="0"/>
              </a:ext>
            </a:extLst>
          </a:blip>
          <a:srcRect/>
          <a:stretch/>
        </p:blipFill>
        <p:spPr>
          <a:xfrm>
            <a:off x="0" y="7540893"/>
            <a:ext cx="1371600" cy="914400"/>
          </a:xfrm>
          <a:prstGeom prst="rect">
            <a:avLst/>
          </a:prstGeom>
        </p:spPr>
      </p:pic>
      <p:pic>
        <p:nvPicPr>
          <p:cNvPr id="22" name="Picture 21"/>
          <p:cNvPicPr>
            <a:picLocks/>
          </p:cNvPicPr>
          <p:nvPr/>
        </p:nvPicPr>
        <p:blipFill>
          <a:blip r:embed="rId10" cstate="print">
            <a:extLst>
              <a:ext uri="{28A0092B-C50C-407E-A947-70E740481C1C}">
                <a14:useLocalDpi xmlns:a14="http://schemas.microsoft.com/office/drawing/2010/main" val="0"/>
              </a:ext>
            </a:extLst>
          </a:blip>
          <a:srcRect/>
          <a:stretch/>
        </p:blipFill>
        <p:spPr>
          <a:xfrm>
            <a:off x="6858000" y="5382615"/>
            <a:ext cx="1371600" cy="914400"/>
          </a:xfrm>
          <a:prstGeom prst="rect">
            <a:avLst/>
          </a:prstGeom>
        </p:spPr>
      </p:pic>
      <p:pic>
        <p:nvPicPr>
          <p:cNvPr id="23" name="Picture 22"/>
          <p:cNvPicPr>
            <a:picLocks/>
          </p:cNvPicPr>
          <p:nvPr/>
        </p:nvPicPr>
        <p:blipFill>
          <a:blip r:embed="rId11" cstate="print">
            <a:extLst>
              <a:ext uri="{28A0092B-C50C-407E-A947-70E740481C1C}">
                <a14:useLocalDpi xmlns:a14="http://schemas.microsoft.com/office/drawing/2010/main" val="0"/>
              </a:ext>
            </a:extLst>
          </a:blip>
          <a:srcRect/>
          <a:stretch/>
        </p:blipFill>
        <p:spPr>
          <a:xfrm>
            <a:off x="6858000" y="4303476"/>
            <a:ext cx="1371600" cy="914400"/>
          </a:xfrm>
          <a:prstGeom prst="rect">
            <a:avLst/>
          </a:prstGeom>
        </p:spPr>
      </p:pic>
      <p:pic>
        <p:nvPicPr>
          <p:cNvPr id="24" name="Picture 23"/>
          <p:cNvPicPr>
            <a:picLocks/>
          </p:cNvPicPr>
          <p:nvPr/>
        </p:nvPicPr>
        <p:blipFill>
          <a:blip r:embed="rId12" cstate="print">
            <a:extLst>
              <a:ext uri="{28A0092B-C50C-407E-A947-70E740481C1C}">
                <a14:useLocalDpi xmlns:a14="http://schemas.microsoft.com/office/drawing/2010/main" val="0"/>
              </a:ext>
            </a:extLst>
          </a:blip>
          <a:srcRect/>
          <a:stretch/>
        </p:blipFill>
        <p:spPr>
          <a:xfrm>
            <a:off x="6858000" y="7540893"/>
            <a:ext cx="1371600" cy="914400"/>
          </a:xfrm>
          <a:prstGeom prst="rect">
            <a:avLst/>
          </a:prstGeom>
        </p:spPr>
      </p:pic>
      <p:pic>
        <p:nvPicPr>
          <p:cNvPr id="25" name="Picture 24"/>
          <p:cNvPicPr>
            <a:picLocks/>
          </p:cNvPicPr>
          <p:nvPr/>
        </p:nvPicPr>
        <p:blipFill>
          <a:blip r:embed="rId13" cstate="print">
            <a:extLst>
              <a:ext uri="{28A0092B-C50C-407E-A947-70E740481C1C}">
                <a14:useLocalDpi xmlns:a14="http://schemas.microsoft.com/office/drawing/2010/main" val="0"/>
              </a:ext>
            </a:extLst>
          </a:blip>
          <a:srcRect/>
          <a:stretch/>
        </p:blipFill>
        <p:spPr>
          <a:xfrm>
            <a:off x="6858000" y="6461754"/>
            <a:ext cx="1371600" cy="914400"/>
          </a:xfrm>
          <a:prstGeom prst="rect">
            <a:avLst/>
          </a:prstGeom>
        </p:spPr>
      </p:pic>
      <p:pic>
        <p:nvPicPr>
          <p:cNvPr id="26" name="Picture 25"/>
          <p:cNvPicPr>
            <a:picLocks/>
          </p:cNvPicPr>
          <p:nvPr/>
        </p:nvPicPr>
        <p:blipFill>
          <a:blip r:embed="rId14" cstate="print">
            <a:extLst>
              <a:ext uri="{28A0092B-C50C-407E-A947-70E740481C1C}">
                <a14:useLocalDpi xmlns:a14="http://schemas.microsoft.com/office/drawing/2010/main" val="0"/>
              </a:ext>
            </a:extLst>
          </a:blip>
          <a:srcRect/>
          <a:stretch/>
        </p:blipFill>
        <p:spPr>
          <a:xfrm>
            <a:off x="6858000" y="8620032"/>
            <a:ext cx="1371600" cy="914400"/>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239</TotalTime>
  <Words>359</Words>
  <Application>Microsoft Office PowerPoint</Application>
  <PresentationFormat>Custom</PresentationFormat>
  <Paragraphs>23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Edwardian Script ITC</vt:lpstr>
      <vt:lpstr>Great Vibes</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42</cp:revision>
  <dcterms:created xsi:type="dcterms:W3CDTF">2006-08-16T00:00:00Z</dcterms:created>
  <dcterms:modified xsi:type="dcterms:W3CDTF">2019-12-13T16:46:22Z</dcterms:modified>
</cp:coreProperties>
</file>