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2244" y="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p:cNvSpPr>
            <a:spLocks noGrp="1"/>
          </p:cNvSpPr>
          <p:nvPr>
            <p:ph type="dt" sz="half" idx="10"/>
          </p:nvPr>
        </p:nvSpPr>
        <p:spPr/>
        <p:txBody>
          <a:bodyPr/>
          <a:lstStyle/>
          <a:p>
            <a:fld id="{1DEE1867-B3D7-4709-9A5D-B88D860BAE96}" type="datetimeFigureOut">
              <a:rPr lang="en-US" smtClean="0"/>
              <a:t>4/26/2019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90338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4/26/2019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483100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171593" y="535517"/>
            <a:ext cx="1256943"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00765" y="535517"/>
            <a:ext cx="3673674"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4/26/2019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3716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4/26/2019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706012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3825"/>
            </a:lvl1pPr>
          </a:lstStyle>
          <a:p>
            <a:r>
              <a:rPr lang="en-US"/>
              <a:t>Click to edit Master title style</a:t>
            </a:r>
          </a:p>
        </p:txBody>
      </p:sp>
      <p:sp>
        <p:nvSpPr>
          <p:cNvPr id="3" name="Text Placeholder 2"/>
          <p:cNvSpPr>
            <a:spLocks noGrp="1"/>
          </p:cNvSpPr>
          <p:nvPr>
            <p:ph type="body" idx="1"/>
          </p:nvPr>
        </p:nvSpPr>
        <p:spPr>
          <a:xfrm>
            <a:off x="530305" y="6731215"/>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4/26/2019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846529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00764"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963228"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EE1867-B3D7-4709-9A5D-B88D860BAE96}" type="datetimeFigureOut">
              <a:rPr lang="en-US" smtClean="0"/>
              <a:t>4/26/2019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554747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EE1867-B3D7-4709-9A5D-B88D860BAE96}" type="datetimeFigureOut">
              <a:rPr lang="en-US" smtClean="0"/>
              <a:t>4/26/2019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255829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EE1867-B3D7-4709-9A5D-B88D860BAE96}" type="datetimeFigureOut">
              <a:rPr lang="en-US" smtClean="0"/>
              <a:t>4/26/2019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385385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4/26/2019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255171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p:cNvSpPr>
            <a:spLocks noGrp="1"/>
          </p:cNvSpPr>
          <p:nvPr>
            <p:ph idx="1"/>
          </p:nvPr>
        </p:nvSpPr>
        <p:spPr>
          <a:xfrm>
            <a:off x="3304282" y="1448226"/>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4/26/2019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33515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p:cNvSpPr>
            <a:spLocks noGrp="1"/>
          </p:cNvSpPr>
          <p:nvPr>
            <p:ph type="pic" idx="1"/>
          </p:nvPr>
        </p:nvSpPr>
        <p:spPr>
          <a:xfrm>
            <a:off x="3304282" y="1448226"/>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4/26/2019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525274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1DEE1867-B3D7-4709-9A5D-B88D860BAE96}" type="datetimeFigureOut">
              <a:rPr lang="en-US" smtClean="0"/>
              <a:t>4/26/2019</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33805943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0.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9.jpeg"/><Relationship Id="rId2" Type="http://schemas.openxmlformats.org/officeDocument/2006/relationships/image" Target="../media/image1.jpg"/><Relationship Id="rId16" Type="http://schemas.openxmlformats.org/officeDocument/2006/relationships/image" Target="../media/image13.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hyperlink" Target="mailto:conniesross@aol.com" TargetMode="External"/><Relationship Id="rId5" Type="http://schemas.openxmlformats.org/officeDocument/2006/relationships/image" Target="../media/image4.jpeg"/><Relationship Id="rId15" Type="http://schemas.openxmlformats.org/officeDocument/2006/relationships/image" Target="../media/image12.jpeg"/><Relationship Id="rId10" Type="http://schemas.openxmlformats.org/officeDocument/2006/relationships/hyperlink" Target="mailto:dctidewater@yahoo.com" TargetMode="External"/><Relationship Id="rId4" Type="http://schemas.openxmlformats.org/officeDocument/2006/relationships/image" Target="../media/image3.jpeg"/><Relationship Id="rId9" Type="http://schemas.openxmlformats.org/officeDocument/2006/relationships/image" Target="../media/image8.jp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84358" y="0"/>
            <a:ext cx="6404474" cy="4313013"/>
          </a:xfrm>
          <a:prstGeom prst="rect">
            <a:avLst/>
          </a:prstGeom>
          <a:ln>
            <a:solidFill>
              <a:schemeClr val="bg1"/>
            </a:solidFill>
          </a:ln>
        </p:spPr>
      </p:pic>
      <p:sp>
        <p:nvSpPr>
          <p:cNvPr id="25" name="Rectangle 24"/>
          <p:cNvSpPr/>
          <p:nvPr/>
        </p:nvSpPr>
        <p:spPr>
          <a:xfrm>
            <a:off x="1360008" y="3379072"/>
            <a:ext cx="6412392" cy="933941"/>
          </a:xfrm>
          <a:prstGeom prst="rect">
            <a:avLst/>
          </a:prstGeom>
          <a:gradFill>
            <a:gsLst>
              <a:gs pos="0">
                <a:schemeClr val="accent1">
                  <a:lumMod val="5000"/>
                  <a:lumOff val="95000"/>
                  <a:alpha val="0"/>
                </a:schemeClr>
              </a:gs>
              <a:gs pos="82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preferRelativeResize="0">
            <a:picLocks/>
          </p:cNvPicPr>
          <p:nvPr/>
        </p:nvPicPr>
        <p:blipFill>
          <a:blip r:embed="rId3" cstate="print">
            <a:extLst>
              <a:ext uri="{28A0092B-C50C-407E-A947-70E740481C1C}">
                <a14:useLocalDpi xmlns:a14="http://schemas.microsoft.com/office/drawing/2010/main" val="0"/>
              </a:ext>
            </a:extLst>
          </a:blip>
          <a:stretch>
            <a:fillRect/>
          </a:stretch>
        </p:blipFill>
        <p:spPr>
          <a:xfrm>
            <a:off x="-1" y="0"/>
            <a:ext cx="1371600" cy="914400"/>
          </a:xfrm>
          <a:prstGeom prst="rect">
            <a:avLst/>
          </a:prstGeom>
          <a:ln>
            <a:solidFill>
              <a:schemeClr val="bg1"/>
            </a:solidFill>
          </a:ln>
          <a:effectLst/>
        </p:spPr>
      </p:pic>
      <p:pic>
        <p:nvPicPr>
          <p:cNvPr id="13" name="Picture 12"/>
          <p:cNvPicPr preferRelativeResize="0">
            <a:picLocks/>
          </p:cNvPicPr>
          <p:nvPr/>
        </p:nvPicPr>
        <p:blipFill>
          <a:blip r:embed="rId4" cstate="print">
            <a:extLst>
              <a:ext uri="{28A0092B-C50C-407E-A947-70E740481C1C}">
                <a14:useLocalDpi xmlns:a14="http://schemas.microsoft.com/office/drawing/2010/main" val="0"/>
              </a:ext>
            </a:extLst>
          </a:blip>
          <a:stretch>
            <a:fillRect/>
          </a:stretch>
        </p:blipFill>
        <p:spPr>
          <a:xfrm>
            <a:off x="-1" y="5445588"/>
            <a:ext cx="1371600" cy="914400"/>
          </a:xfrm>
          <a:prstGeom prst="rect">
            <a:avLst/>
          </a:prstGeom>
          <a:ln>
            <a:solidFill>
              <a:schemeClr val="bg1"/>
            </a:solidFill>
          </a:ln>
          <a:effectLst/>
        </p:spPr>
      </p:pic>
      <p:pic>
        <p:nvPicPr>
          <p:cNvPr id="15" name="Picture 14"/>
          <p:cNvPicPr preferRelativeResize="0">
            <a:picLocks/>
          </p:cNvPicPr>
          <p:nvPr/>
        </p:nvPicPr>
        <p:blipFill>
          <a:blip r:embed="rId5" cstate="print">
            <a:extLst>
              <a:ext uri="{28A0092B-C50C-407E-A947-70E740481C1C}">
                <a14:useLocalDpi xmlns:a14="http://schemas.microsoft.com/office/drawing/2010/main" val="0"/>
              </a:ext>
            </a:extLst>
          </a:blip>
          <a:stretch>
            <a:fillRect/>
          </a:stretch>
        </p:blipFill>
        <p:spPr>
          <a:xfrm>
            <a:off x="-1" y="4537990"/>
            <a:ext cx="1371600" cy="914400"/>
          </a:xfrm>
          <a:prstGeom prst="rect">
            <a:avLst/>
          </a:prstGeom>
          <a:ln>
            <a:solidFill>
              <a:schemeClr val="bg1"/>
            </a:solidFill>
          </a:ln>
          <a:effectLst/>
        </p:spPr>
      </p:pic>
      <p:pic>
        <p:nvPicPr>
          <p:cNvPr id="16" name="Picture 15"/>
          <p:cNvPicPr preferRelativeResize="0">
            <a:picLocks/>
          </p:cNvPicPr>
          <p:nvPr/>
        </p:nvPicPr>
        <p:blipFill>
          <a:blip r:embed="rId6" cstate="print">
            <a:extLst>
              <a:ext uri="{28A0092B-C50C-407E-A947-70E740481C1C}">
                <a14:useLocalDpi xmlns:a14="http://schemas.microsoft.com/office/drawing/2010/main" val="0"/>
              </a:ext>
            </a:extLst>
          </a:blip>
          <a:stretch>
            <a:fillRect/>
          </a:stretch>
        </p:blipFill>
        <p:spPr>
          <a:xfrm>
            <a:off x="-1" y="1815196"/>
            <a:ext cx="1371600" cy="914400"/>
          </a:xfrm>
          <a:prstGeom prst="rect">
            <a:avLst/>
          </a:prstGeom>
          <a:ln>
            <a:solidFill>
              <a:schemeClr val="bg1"/>
            </a:solidFill>
          </a:ln>
          <a:effectLst/>
        </p:spPr>
      </p:pic>
      <p:pic>
        <p:nvPicPr>
          <p:cNvPr id="27" name="Picture 26"/>
          <p:cNvPicPr preferRelativeResize="0">
            <a:picLocks/>
          </p:cNvPicPr>
          <p:nvPr/>
        </p:nvPicPr>
        <p:blipFill>
          <a:blip r:embed="rId7" cstate="print">
            <a:extLst>
              <a:ext uri="{28A0092B-C50C-407E-A947-70E740481C1C}">
                <a14:useLocalDpi xmlns:a14="http://schemas.microsoft.com/office/drawing/2010/main" val="0"/>
              </a:ext>
            </a:extLst>
          </a:blip>
          <a:stretch>
            <a:fillRect/>
          </a:stretch>
        </p:blipFill>
        <p:spPr>
          <a:xfrm>
            <a:off x="-1" y="3630392"/>
            <a:ext cx="1371600" cy="914400"/>
          </a:xfrm>
          <a:prstGeom prst="rect">
            <a:avLst/>
          </a:prstGeom>
          <a:ln>
            <a:solidFill>
              <a:schemeClr val="bg1"/>
            </a:solidFill>
          </a:ln>
          <a:effectLst/>
        </p:spPr>
      </p:pic>
      <p:pic>
        <p:nvPicPr>
          <p:cNvPr id="22" name="Picture 2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33363" y="9227540"/>
            <a:ext cx="904875" cy="682162"/>
          </a:xfrm>
          <a:prstGeom prst="rect">
            <a:avLst/>
          </a:prstGeom>
        </p:spPr>
      </p:pic>
      <p:pic>
        <p:nvPicPr>
          <p:cNvPr id="28" name="Picture 27"/>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6672269" y="9224361"/>
            <a:ext cx="838198" cy="688520"/>
          </a:xfrm>
          <a:prstGeom prst="rect">
            <a:avLst/>
          </a:prstGeom>
        </p:spPr>
      </p:pic>
      <p:sp>
        <p:nvSpPr>
          <p:cNvPr id="30" name="Rectangle 29"/>
          <p:cNvSpPr/>
          <p:nvPr/>
        </p:nvSpPr>
        <p:spPr>
          <a:xfrm>
            <a:off x="1701205" y="9245456"/>
            <a:ext cx="1931374"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Deborah Collins</a:t>
            </a:r>
          </a:p>
          <a:p>
            <a:pPr algn="ctr"/>
            <a:r>
              <a:rPr lang="en-US" sz="1100" dirty="0">
                <a:solidFill>
                  <a:srgbClr val="000000"/>
                </a:solidFill>
                <a:latin typeface="Arial" panose="020B0604020202020204" pitchFamily="34" charset="0"/>
              </a:rPr>
              <a:t>843-424-9013</a:t>
            </a:r>
          </a:p>
          <a:p>
            <a:pPr algn="ctr"/>
            <a:r>
              <a:rPr lang="en-US" sz="1100" dirty="0">
                <a:solidFill>
                  <a:srgbClr val="093E6E"/>
                </a:solidFill>
                <a:latin typeface="Arial" panose="020B0604020202020204" pitchFamily="34" charset="0"/>
                <a:hlinkClick r:id="rId10"/>
              </a:rPr>
              <a:t>dctidewater@yahoo.com</a:t>
            </a:r>
            <a:endParaRPr lang="en-US" sz="1100" b="0" i="0" dirty="0">
              <a:solidFill>
                <a:srgbClr val="000000"/>
              </a:solidFill>
              <a:effectLst/>
              <a:latin typeface="Arial" panose="020B0604020202020204" pitchFamily="34" charset="0"/>
            </a:endParaRPr>
          </a:p>
        </p:txBody>
      </p:sp>
      <p:sp>
        <p:nvSpPr>
          <p:cNvPr id="34" name="Rectangle 33"/>
          <p:cNvSpPr/>
          <p:nvPr/>
        </p:nvSpPr>
        <p:spPr>
          <a:xfrm>
            <a:off x="4195546" y="9245456"/>
            <a:ext cx="1913756"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Connie Ross-Karl</a:t>
            </a:r>
          </a:p>
          <a:p>
            <a:pPr algn="ctr"/>
            <a:r>
              <a:rPr lang="en-US" sz="1100" dirty="0">
                <a:solidFill>
                  <a:srgbClr val="000000"/>
                </a:solidFill>
                <a:latin typeface="Arial" panose="020B0604020202020204" pitchFamily="34" charset="0"/>
              </a:rPr>
              <a:t>702-306-2643</a:t>
            </a:r>
          </a:p>
          <a:p>
            <a:pPr algn="ctr"/>
            <a:r>
              <a:rPr lang="en-US" sz="1100" dirty="0">
                <a:solidFill>
                  <a:srgbClr val="093E6E"/>
                </a:solidFill>
                <a:latin typeface="Arial" panose="020B0604020202020204" pitchFamily="34" charset="0"/>
                <a:hlinkClick r:id="rId11"/>
              </a:rPr>
              <a:t>conniesross@aol.com</a:t>
            </a:r>
            <a:endParaRPr lang="en-US" sz="1100" b="0" i="0" dirty="0">
              <a:solidFill>
                <a:srgbClr val="000000"/>
              </a:solidFill>
              <a:effectLst/>
              <a:latin typeface="Arial" panose="020B0604020202020204" pitchFamily="34" charset="0"/>
            </a:endParaRPr>
          </a:p>
        </p:txBody>
      </p:sp>
      <p:sp>
        <p:nvSpPr>
          <p:cNvPr id="35" name="Rectangle 34"/>
          <p:cNvSpPr/>
          <p:nvPr/>
        </p:nvSpPr>
        <p:spPr>
          <a:xfrm>
            <a:off x="0" y="9837384"/>
            <a:ext cx="7772400" cy="215444"/>
          </a:xfrm>
          <a:prstGeom prst="rect">
            <a:avLst/>
          </a:prstGeom>
        </p:spPr>
        <p:txBody>
          <a:bodyPr wrap="square">
            <a:spAutoFit/>
          </a:bodyPr>
          <a:lstStyle/>
          <a:p>
            <a:pPr algn="ctr"/>
            <a:r>
              <a:rPr lang="en-US" sz="800" dirty="0">
                <a:solidFill>
                  <a:srgbClr val="000000"/>
                </a:solidFill>
                <a:latin typeface="Arial" panose="020B0604020202020204" pitchFamily="34" charset="0"/>
              </a:rPr>
              <a:t>NEW WAY PROPERTIES MYRTLE BEACH</a:t>
            </a:r>
            <a:r>
              <a:rPr lang="en-US" sz="800" dirty="0">
                <a:solidFill>
                  <a:srgbClr val="093E6E"/>
                </a:solidFill>
                <a:latin typeface="Arial" panose="020B0604020202020204" pitchFamily="34" charset="0"/>
              </a:rPr>
              <a:t> </a:t>
            </a:r>
            <a:endParaRPr lang="en-US" sz="800" dirty="0"/>
          </a:p>
        </p:txBody>
      </p:sp>
      <p:pic>
        <p:nvPicPr>
          <p:cNvPr id="37" name="Picture 36"/>
          <p:cNvPicPr preferRelativeResize="0">
            <a:picLocks/>
          </p:cNvPicPr>
          <p:nvPr/>
        </p:nvPicPr>
        <p:blipFill>
          <a:blip r:embed="rId12" cstate="print">
            <a:extLst>
              <a:ext uri="{28A0092B-C50C-407E-A947-70E740481C1C}">
                <a14:useLocalDpi xmlns:a14="http://schemas.microsoft.com/office/drawing/2010/main" val="0"/>
              </a:ext>
            </a:extLst>
          </a:blip>
          <a:stretch>
            <a:fillRect/>
          </a:stretch>
        </p:blipFill>
        <p:spPr>
          <a:xfrm>
            <a:off x="-1" y="6353186"/>
            <a:ext cx="1371600" cy="914400"/>
          </a:xfrm>
          <a:prstGeom prst="rect">
            <a:avLst/>
          </a:prstGeom>
          <a:ln>
            <a:solidFill>
              <a:schemeClr val="bg1"/>
            </a:solidFill>
          </a:ln>
          <a:effectLst/>
        </p:spPr>
      </p:pic>
      <p:pic>
        <p:nvPicPr>
          <p:cNvPr id="38" name="Picture 37"/>
          <p:cNvPicPr preferRelativeResize="0">
            <a:picLocks/>
          </p:cNvPicPr>
          <p:nvPr/>
        </p:nvPicPr>
        <p:blipFill>
          <a:blip r:embed="rId13" cstate="print">
            <a:extLst>
              <a:ext uri="{28A0092B-C50C-407E-A947-70E740481C1C}">
                <a14:useLocalDpi xmlns:a14="http://schemas.microsoft.com/office/drawing/2010/main" val="0"/>
              </a:ext>
            </a:extLst>
          </a:blip>
          <a:stretch>
            <a:fillRect/>
          </a:stretch>
        </p:blipFill>
        <p:spPr>
          <a:xfrm>
            <a:off x="-1" y="8168380"/>
            <a:ext cx="1371600" cy="914400"/>
          </a:xfrm>
          <a:prstGeom prst="rect">
            <a:avLst/>
          </a:prstGeom>
          <a:ln>
            <a:solidFill>
              <a:schemeClr val="bg1"/>
            </a:solidFill>
          </a:ln>
          <a:effectLst/>
        </p:spPr>
      </p:pic>
      <p:pic>
        <p:nvPicPr>
          <p:cNvPr id="40" name="Picture 39"/>
          <p:cNvPicPr preferRelativeResize="0">
            <a:picLocks/>
          </p:cNvPicPr>
          <p:nvPr/>
        </p:nvPicPr>
        <p:blipFill>
          <a:blip r:embed="rId14" cstate="print">
            <a:extLst>
              <a:ext uri="{28A0092B-C50C-407E-A947-70E740481C1C}">
                <a14:useLocalDpi xmlns:a14="http://schemas.microsoft.com/office/drawing/2010/main" val="0"/>
              </a:ext>
            </a:extLst>
          </a:blip>
          <a:stretch>
            <a:fillRect/>
          </a:stretch>
        </p:blipFill>
        <p:spPr>
          <a:xfrm>
            <a:off x="-1" y="7260784"/>
            <a:ext cx="1371600" cy="914400"/>
          </a:xfrm>
          <a:prstGeom prst="rect">
            <a:avLst/>
          </a:prstGeom>
          <a:ln>
            <a:solidFill>
              <a:schemeClr val="bg1"/>
            </a:solidFill>
          </a:ln>
          <a:effectLst/>
        </p:spPr>
      </p:pic>
      <p:pic>
        <p:nvPicPr>
          <p:cNvPr id="41" name="Picture 40"/>
          <p:cNvPicPr preferRelativeResize="0">
            <a:picLocks/>
          </p:cNvPicPr>
          <p:nvPr/>
        </p:nvPicPr>
        <p:blipFill>
          <a:blip r:embed="rId15" cstate="print">
            <a:extLst>
              <a:ext uri="{28A0092B-C50C-407E-A947-70E740481C1C}">
                <a14:useLocalDpi xmlns:a14="http://schemas.microsoft.com/office/drawing/2010/main" val="0"/>
              </a:ext>
            </a:extLst>
          </a:blip>
          <a:stretch>
            <a:fillRect/>
          </a:stretch>
        </p:blipFill>
        <p:spPr>
          <a:xfrm>
            <a:off x="0" y="2722794"/>
            <a:ext cx="1371600" cy="914400"/>
          </a:xfrm>
          <a:prstGeom prst="rect">
            <a:avLst/>
          </a:prstGeom>
          <a:ln>
            <a:solidFill>
              <a:schemeClr val="bg1"/>
            </a:solidFill>
          </a:ln>
          <a:effectLst/>
        </p:spPr>
      </p:pic>
      <p:pic>
        <p:nvPicPr>
          <p:cNvPr id="20" name="Picture 19"/>
          <p:cNvPicPr preferRelativeResize="0">
            <a:picLocks/>
          </p:cNvPicPr>
          <p:nvPr/>
        </p:nvPicPr>
        <p:blipFill>
          <a:blip r:embed="rId16" cstate="print">
            <a:extLst>
              <a:ext uri="{28A0092B-C50C-407E-A947-70E740481C1C}">
                <a14:useLocalDpi xmlns:a14="http://schemas.microsoft.com/office/drawing/2010/main" val="0"/>
              </a:ext>
            </a:extLst>
          </a:blip>
          <a:stretch>
            <a:fillRect/>
          </a:stretch>
        </p:blipFill>
        <p:spPr>
          <a:xfrm>
            <a:off x="-1" y="907598"/>
            <a:ext cx="1371600" cy="914400"/>
          </a:xfrm>
          <a:prstGeom prst="rect">
            <a:avLst/>
          </a:prstGeom>
          <a:ln>
            <a:solidFill>
              <a:schemeClr val="bg1"/>
            </a:solidFill>
          </a:ln>
          <a:effectLst/>
        </p:spPr>
      </p:pic>
      <p:sp>
        <p:nvSpPr>
          <p:cNvPr id="23" name="Rectangle 22"/>
          <p:cNvSpPr/>
          <p:nvPr/>
        </p:nvSpPr>
        <p:spPr>
          <a:xfrm>
            <a:off x="1377979" y="0"/>
            <a:ext cx="6404474" cy="861774"/>
          </a:xfrm>
          <a:prstGeom prst="rect">
            <a:avLst/>
          </a:prstGeom>
          <a:noFill/>
        </p:spPr>
        <p:txBody>
          <a:bodyPr wrap="square" anchor="b">
            <a:spAutoFit/>
          </a:bodyPr>
          <a:lstStyle/>
          <a:p>
            <a:pPr algn="ctr"/>
            <a:r>
              <a:rPr lang="en-US" dirty="0">
                <a:ln w="3175">
                  <a:noFill/>
                </a:ln>
                <a:solidFill>
                  <a:schemeClr val="bg1"/>
                </a:solidFill>
                <a:effectLst>
                  <a:outerShdw blurRad="50800" dist="38100" dir="2700000" algn="tl" rotWithShape="0">
                    <a:prstClr val="black">
                      <a:alpha val="40000"/>
                    </a:prstClr>
                  </a:outerShdw>
                </a:effectLst>
                <a:latin typeface="Adobe Caslon Pro Bold" panose="0205070206050A020403" pitchFamily="18" charset="0"/>
              </a:rPr>
              <a:t>301 Shorehaven Dr #14C</a:t>
            </a:r>
          </a:p>
          <a:p>
            <a:pPr algn="ctr"/>
            <a:r>
              <a:rPr lang="en-US" sz="1600">
                <a:ln w="3175">
                  <a:noFill/>
                </a:ln>
                <a:solidFill>
                  <a:schemeClr val="bg1"/>
                </a:solidFill>
                <a:effectLst>
                  <a:outerShdw blurRad="50800" dist="38100" dir="2700000" algn="tl" rotWithShape="0">
                    <a:prstClr val="black">
                      <a:alpha val="40000"/>
                    </a:prstClr>
                  </a:outerShdw>
                </a:effectLst>
                <a:latin typeface="Adobe Caslon Pro" panose="0205050205050A020403" pitchFamily="18" charset="0"/>
              </a:rPr>
              <a:t>Shorehaven 2 </a:t>
            </a:r>
            <a:r>
              <a:rPr lang="en-US" sz="1600" dirty="0">
                <a:ln w="3175">
                  <a:noFill/>
                </a:ln>
                <a:solidFill>
                  <a:schemeClr val="bg1"/>
                </a:solidFill>
                <a:effectLst>
                  <a:outerShdw blurRad="50800" dist="38100" dir="2700000" algn="tl" rotWithShape="0">
                    <a:prstClr val="black">
                      <a:alpha val="40000"/>
                    </a:prstClr>
                  </a:outerShdw>
                </a:effectLst>
                <a:latin typeface="Adobe Caslon Pro" panose="0205050205050A020403" pitchFamily="18" charset="0"/>
              </a:rPr>
              <a:t>~ North Myrtle Beach, SC 29582</a:t>
            </a:r>
          </a:p>
          <a:p>
            <a:pPr algn="ctr"/>
            <a:r>
              <a:rPr lang="en-US" sz="1600" dirty="0">
                <a:ln w="3175">
                  <a:noFill/>
                </a:ln>
                <a:solidFill>
                  <a:schemeClr val="bg1"/>
                </a:solidFill>
                <a:effectLst>
                  <a:outerShdw blurRad="50800" dist="38100" dir="2700000" algn="tl" rotWithShape="0">
                    <a:prstClr val="black">
                      <a:alpha val="40000"/>
                    </a:prstClr>
                  </a:outerShdw>
                </a:effectLst>
                <a:latin typeface="Adobe Caslon Pro" panose="0205050205050A020403" pitchFamily="18" charset="0"/>
              </a:rPr>
              <a:t>MLS# 1908475 ~ $224,990</a:t>
            </a:r>
          </a:p>
        </p:txBody>
      </p:sp>
      <p:sp>
        <p:nvSpPr>
          <p:cNvPr id="5" name="Rectangle 4"/>
          <p:cNvSpPr/>
          <p:nvPr/>
        </p:nvSpPr>
        <p:spPr>
          <a:xfrm>
            <a:off x="1370343" y="4302763"/>
            <a:ext cx="6394138" cy="4778231"/>
          </a:xfrm>
          <a:prstGeom prst="rect">
            <a:avLst/>
          </a:prstGeom>
        </p:spPr>
        <p:txBody>
          <a:bodyPr wrap="square">
            <a:spAutoFit/>
          </a:bodyPr>
          <a:lstStyle/>
          <a:p>
            <a:pPr algn="ctr"/>
            <a:r>
              <a:rPr lang="en-US" sz="1050" dirty="0">
                <a:latin typeface="Adobe Caslon Pro" panose="0205050205050A020403" pitchFamily="18" charset="0"/>
              </a:rPr>
              <a:t>It is all about the Beach! Nestled in a quiet lakefront, golf-course-view location in the Cherry Grove Beach section of popular North Myrtle Beach, Shorehaven 2 is a well-known, proven-value home, second home or investment community. It is across the street from the beach, just named one of the nation's best; and a safe designated walkway provides direct access -- important for families. The wide, white sand beach is truly just a few minutes stroll from this lovely, well maintained 2-bedroom/2-bath treasure. Wonderful wrap-around balconies invite leisure time listening to the waves and watching the golfers, as the balconies also overlook the prestigious Surf Golf Club from the 10th hole as well as its tranquil meandering lakes. This small, private enclave of mid-rise thoughtfully designed condominiums has the Atlantic Ocean at its front entrance and the upscale amenities of a luxurious resort easily accessed within the complex -- a fabulous pool with hot tub &amp; outdoor shower; grill; ample parking, only 4 units per quad; and a beautiful, peaceful environment. No motorcycles or trailers here. This spacious unit is perfect for a romantic getaway or a group, a family or a foursome. This particular building has no current rentals, and many residents are full-time. Its placement in the complex is preferred, too, for privacy and extraordinary views. It is on the second floor so has a grand expanse of those Surf Club vistas. It is well and tastefully furnished throughout, even an electric fireplace in the living room...Enter into the great room and an upgraded open kitchen with granite counter tops, new dishwasher and pantry, and roomy breakfast bar with overhead recessed lighting. The dining room seats six; and the living area is large, cozy and lives comfortably. New Berber carpet adds to the well-planned decor, featuring a nautical/beach theme. The unit is being sold furnished. The big bedrooms are particularly wonderful! There are two fabulous masters with </a:t>
            </a:r>
            <a:r>
              <a:rPr lang="en-US" sz="1050" dirty="0" err="1">
                <a:latin typeface="Adobe Caslon Pro" panose="0205050205050A020403" pitchFamily="18" charset="0"/>
              </a:rPr>
              <a:t>en</a:t>
            </a:r>
            <a:r>
              <a:rPr lang="en-US" sz="1050" dirty="0">
                <a:latin typeface="Adobe Caslon Pro" panose="0205050205050A020403" pitchFamily="18" charset="0"/>
              </a:rPr>
              <a:t> suites, and they both open to the hallway for guest use. The baths are uniquely functional with sinks separate from the main bathroom tub and showers at the entry to the bedroom. There is ample closet space, and an additional closet has been added to the first master, along with a double-sink vanity. The owners lockout is in the second master. The balcony is splendid and boasts breath-taking views, quiet enjoyment and complete relaxation, conveniently accessed from both bedrooms and off of the main living room. There is a washer/dryer, ceiling fans, and many other features, including an upgraded hot water heater tank for accommodating the company that is bound to visit when you live at the beach. So you may never want to leave. But, if you do, there is lots to do, much of the activities are walk-able -- restaurants, shopping, Shagging, parks and recreation, entertainment and main roads to major highways to experience all that the Grand Strand has to offer. But, ultimately, it is ALL ABOUT THE BEACH. OH, AND DON'T FORGET THAT MIDNIGHT WALK ON ONE OF THE NATION'S BEST BEACHES. THEN SHOREHAVEN 2 IS CALLING YOU BACK HOME...</a:t>
            </a:r>
          </a:p>
        </p:txBody>
      </p:sp>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157</TotalTime>
  <Words>632</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Adobe Caslon Pro</vt:lpstr>
      <vt:lpstr>Adobe Caslon Pro Bold</vt: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34</cp:revision>
  <dcterms:created xsi:type="dcterms:W3CDTF">2016-01-18T21:52:04Z</dcterms:created>
  <dcterms:modified xsi:type="dcterms:W3CDTF">2019-04-26T14:53:02Z</dcterms:modified>
</cp:coreProperties>
</file>