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2138" y="50"/>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828800"/>
            <a:ext cx="822960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6/3/2024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4442264"/>
            <a:ext cx="6400800" cy="23368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6185"/>
            <a:ext cx="2057400" cy="780203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66185"/>
            <a:ext cx="6019800" cy="780203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812800"/>
            <a:ext cx="708660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3343715"/>
            <a:ext cx="7086600" cy="2012949"/>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8555568"/>
            <a:ext cx="762000" cy="486833"/>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4067"/>
            <a:ext cx="822960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2046817"/>
            <a:ext cx="4040188"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2046817"/>
            <a:ext cx="4041775"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3149601"/>
            <a:ext cx="4040188"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3149601"/>
            <a:ext cx="4041775"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6/3/2024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64067"/>
            <a:ext cx="3008313" cy="154940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1" y="2032001"/>
            <a:ext cx="3008313" cy="6136217"/>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364067"/>
            <a:ext cx="5111750" cy="7804151"/>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812800"/>
            <a:ext cx="5486400" cy="696384"/>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2442633"/>
            <a:ext cx="548640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555716"/>
            <a:ext cx="5486400" cy="707136"/>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366184"/>
            <a:ext cx="822960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2133600"/>
            <a:ext cx="822960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8555568"/>
            <a:ext cx="2133600" cy="486833"/>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6/3/2024</a:t>
            </a:fld>
            <a:endParaRPr lang="en-US"/>
          </a:p>
        </p:txBody>
      </p:sp>
      <p:sp>
        <p:nvSpPr>
          <p:cNvPr id="3" name="Footer Placeholder 2"/>
          <p:cNvSpPr>
            <a:spLocks noGrp="1"/>
          </p:cNvSpPr>
          <p:nvPr>
            <p:ph type="ftr" sz="quarter" idx="3"/>
          </p:nvPr>
        </p:nvSpPr>
        <p:spPr>
          <a:xfrm>
            <a:off x="3124200" y="8555568"/>
            <a:ext cx="2895600" cy="486833"/>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8555568"/>
            <a:ext cx="762000" cy="486833"/>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noChangeShapeType="1"/>
          </p:cNvSpPr>
          <p:nvPr/>
        </p:nvSpPr>
        <p:spPr bwMode="auto">
          <a:xfrm>
            <a:off x="0" y="149528"/>
            <a:ext cx="9144000" cy="6886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3600" b="1" dirty="0">
                <a:solidFill>
                  <a:srgbClr val="FFFF00"/>
                </a:solidFill>
                <a:effectLst>
                  <a:outerShdw blurRad="50800" dist="38100" dir="5400000" algn="t" rotWithShape="0">
                    <a:prstClr val="black">
                      <a:alpha val="40000"/>
                    </a:prstClr>
                  </a:outerShdw>
                </a:effectLst>
                <a:latin typeface="Tw Cen MT" panose="020B0602020104020603" pitchFamily="34" charset="0"/>
                <a:cs typeface="Arial" pitchFamily="34" charset="0"/>
              </a:rPr>
              <a:t>Open House Wednesday June 5</a:t>
            </a:r>
            <a:r>
              <a:rPr lang="en-US" sz="3600" b="1" baseline="30000" dirty="0">
                <a:solidFill>
                  <a:srgbClr val="FFFF00"/>
                </a:solidFill>
                <a:effectLst>
                  <a:outerShdw blurRad="50800" dist="38100" dir="5400000" algn="t" rotWithShape="0">
                    <a:prstClr val="black">
                      <a:alpha val="40000"/>
                    </a:prstClr>
                  </a:outerShdw>
                </a:effectLst>
                <a:latin typeface="Tw Cen MT" panose="020B0602020104020603" pitchFamily="34" charset="0"/>
                <a:cs typeface="Arial" pitchFamily="34" charset="0"/>
              </a:rPr>
              <a:t>th</a:t>
            </a:r>
            <a:r>
              <a:rPr lang="en-US" sz="3600" b="1" dirty="0">
                <a:solidFill>
                  <a:srgbClr val="FFFF00"/>
                </a:solidFill>
                <a:effectLst>
                  <a:outerShdw blurRad="50800" dist="38100" dir="5400000" algn="t" rotWithShape="0">
                    <a:prstClr val="black">
                      <a:alpha val="40000"/>
                    </a:prstClr>
                  </a:outerShdw>
                </a:effectLst>
                <a:latin typeface="Tw Cen MT" panose="020B0602020104020603" pitchFamily="34" charset="0"/>
                <a:cs typeface="Arial" pitchFamily="34" charset="0"/>
              </a:rPr>
              <a:t> from 1-5</a:t>
            </a:r>
          </a:p>
        </p:txBody>
      </p:sp>
      <p:sp>
        <p:nvSpPr>
          <p:cNvPr id="6" name="Rectangle 4"/>
          <p:cNvSpPr>
            <a:spLocks noChangeArrowheads="1"/>
          </p:cNvSpPr>
          <p:nvPr/>
        </p:nvSpPr>
        <p:spPr bwMode="auto">
          <a:xfrm>
            <a:off x="76200" y="7467600"/>
            <a:ext cx="5675869" cy="159592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 name="Text Box 9"/>
          <p:cNvSpPr txBox="1">
            <a:spLocks noChangeArrowheads="1"/>
          </p:cNvSpPr>
          <p:nvPr/>
        </p:nvSpPr>
        <p:spPr bwMode="auto">
          <a:xfrm>
            <a:off x="106679" y="5432217"/>
            <a:ext cx="6816296" cy="361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fontAlgn="base">
              <a:spcBef>
                <a:spcPct val="0"/>
              </a:spcBef>
              <a:spcAft>
                <a:spcPct val="0"/>
              </a:spcAft>
            </a:pPr>
            <a:r>
              <a:rPr lang="en-US" sz="1150" dirty="0">
                <a:latin typeface="Tw Cen MT" pitchFamily="34" charset="0"/>
                <a:cs typeface="Arial" pitchFamily="34" charset="0"/>
              </a:rPr>
              <a:t>STUNNING CUSTOM BUILT SIMONINI 4 BEDROOM 3.5 BATH HOME TUCKED BACK IN DANIEL ISLANDS CENTER PARK NEIGHBORHOOD. THIS HOME IS SITUATED ON A CORNER LOT, ACROSS FROM 'TURTLE' POND. ENTER UPON THE INVITING LARGE FRONT PORCH. PERFECT FOR RELAXING AND ENJOYING THE POND VIEWS AND WILDLIFE. BEAUTIFUL HEART PINE FLOORS THROUGHOUT THE HOUSE AND PLANTATION SHUTTERS. THE LIVING ROOM FEATURES A GAS LOG FIREPLACE. THE DINING ROOM OPENS TO THE KITCHEN WHICH INCLUDES STAINLESS STEEL APPLIANCES, GRANITE COUNTERTOPS, AND TILE BACKSPLASH. THE GAS COOKTOP IS PERFECTLY SITUATED IN THE OVER SIZED ISLAND. THE DOWNSTAIRS INCLUDES A HALF BATH, MUD AREA AND UTILITY/LAUNDRY ROOM AS WELL AS THE MASTER SUITE. THE MASTER BEDROOM FEATURES A WALK IN CLOSET AND LARGE BATHROOM WITH DOUBLE SINKS, LARGE OVAL TUB AND WALK IN TILE SHOWER. THE SCREENED IN PORCHED WAS ENCLOSED AND IS PERFECT FOR AN OFFICE, PLAYROOM, OR FORMAL LIVING ROOM. THERE ARE 3 ADDITIONAL BEDROOMS UPSTAIRS. 2 BEDROOMS WITH A JACK AND JILL BATH AND ANOTHER WITH BATHROOM ATTACHED. THERE IS A SIGNIFICANT AMOUNT OF CLOSET STORAGE SPACE AND AN ATTIC ABOVE THE HOUSE AND ONE ABOVE THE GARAGE. THE PAVER PATIO IS A PERFECT ENTERTAINING SPACE WITH A NEW ALUMINUM FENCE ENCLOSED YARD. ADORABLE PLAYHOUSE/STORAGE IS ALSO INCLUDED. DETACHED 2 CAR GARAGE WITH ALLEY ACCESS AS WELL AS PLENTY OF OFF STREET PARKING IN FRONT AND ON THE SIDE OF HOME. THIS BEAUTIFUL HOME PUTS YOU IN THE PERFECT LOCATION TO SCHOOLS, PARKS, TRAILS, ACCESS TO 3 POOLS AND DOWNTOWN!</a:t>
            </a:r>
          </a:p>
        </p:txBody>
      </p:sp>
      <p:sp>
        <p:nvSpPr>
          <p:cNvPr id="9" name="Text Box 11"/>
          <p:cNvSpPr txBox="1">
            <a:spLocks noChangeArrowheads="1" noChangeShapeType="1"/>
          </p:cNvSpPr>
          <p:nvPr/>
        </p:nvSpPr>
        <p:spPr bwMode="auto">
          <a:xfrm>
            <a:off x="7158290" y="4678392"/>
            <a:ext cx="1909510" cy="1065416"/>
          </a:xfrm>
          <a:prstGeom prst="rect">
            <a:avLst/>
          </a:prstGeom>
          <a:noFill/>
          <a:ln w="0" algn="in">
            <a:noFill/>
            <a:miter lim="800000"/>
            <a:headEnd/>
            <a:tailEnd/>
          </a:ln>
          <a:effectLst/>
        </p:spPr>
        <p:txBody>
          <a:bodyPr vert="horz" wrap="square" lIns="36195" tIns="36195" rIns="36195" bIns="36195" numCol="1" anchor="t" anchorCtr="0" compatLnSpc="1">
            <a:prstTxWarp prst="textNoShape">
              <a:avLst/>
            </a:prstTxWarp>
          </a:bodyPr>
          <a:lstStyle/>
          <a:p>
            <a:pPr lvl="0" algn="ctr" fontAlgn="base">
              <a:spcBef>
                <a:spcPct val="0"/>
              </a:spcBef>
              <a:spcAft>
                <a:spcPct val="0"/>
              </a:spcAft>
            </a:pPr>
            <a:r>
              <a:rPr lang="en-US" sz="1600" b="1" dirty="0">
                <a:latin typeface="Tw Cen MT" pitchFamily="34" charset="0"/>
                <a:cs typeface="Arial" pitchFamily="34" charset="0"/>
              </a:rPr>
              <a:t>Michael Dew</a:t>
            </a:r>
            <a:endParaRPr lang="en-US" sz="1100" dirty="0">
              <a:latin typeface="Tw Cen MT" pitchFamily="34" charset="0"/>
              <a:cs typeface="Arial" pitchFamily="34" charset="0"/>
            </a:endParaRPr>
          </a:p>
          <a:p>
            <a:pPr lvl="0" algn="ctr" fontAlgn="base">
              <a:spcBef>
                <a:spcPct val="0"/>
              </a:spcBef>
              <a:spcAft>
                <a:spcPct val="0"/>
              </a:spcAft>
            </a:pPr>
            <a:r>
              <a:rPr lang="pt-BR" sz="1100" dirty="0">
                <a:latin typeface="Tw Cen MT" pitchFamily="34" charset="0"/>
                <a:cs typeface="Arial" pitchFamily="34" charset="0"/>
              </a:rPr>
              <a:t>O 843-769-5100</a:t>
            </a:r>
          </a:p>
          <a:p>
            <a:pPr lvl="0" algn="ctr" fontAlgn="base">
              <a:spcBef>
                <a:spcPct val="0"/>
              </a:spcBef>
              <a:spcAft>
                <a:spcPct val="0"/>
              </a:spcAft>
            </a:pPr>
            <a:r>
              <a:rPr lang="pt-BR" sz="1100" dirty="0">
                <a:latin typeface="Tw Cen MT" pitchFamily="34" charset="0"/>
                <a:cs typeface="Arial" pitchFamily="34" charset="0"/>
              </a:rPr>
              <a:t>M 843-870-7000</a:t>
            </a:r>
          </a:p>
          <a:p>
            <a:pPr lvl="0" algn="ctr" fontAlgn="base">
              <a:spcBef>
                <a:spcPct val="0"/>
              </a:spcBef>
              <a:spcAft>
                <a:spcPct val="0"/>
              </a:spcAft>
            </a:pPr>
            <a:r>
              <a:rPr lang="pt-BR" sz="1100" dirty="0">
                <a:latin typeface="Tw Cen MT" pitchFamily="34" charset="0"/>
                <a:cs typeface="Arial" pitchFamily="34" charset="0"/>
              </a:rPr>
              <a:t>michaeledew@gmail.com</a:t>
            </a:r>
          </a:p>
          <a:p>
            <a:pPr lvl="0" algn="ctr" fontAlgn="base">
              <a:spcBef>
                <a:spcPct val="0"/>
              </a:spcBef>
              <a:spcAft>
                <a:spcPct val="0"/>
              </a:spcAft>
            </a:pPr>
            <a:r>
              <a:rPr lang="pt-BR" sz="1100" dirty="0">
                <a:latin typeface="Tw Cen MT" pitchFamily="34" charset="0"/>
                <a:cs typeface="Arial" pitchFamily="34" charset="0"/>
              </a:rPr>
              <a:t>www.michaeldewrealestate.com</a:t>
            </a:r>
            <a:endParaRPr kumimoji="0" lang="en-US" sz="1050" b="0" u="none" strike="noStrike" cap="none" normalizeH="0" baseline="0" dirty="0">
              <a:ln>
                <a:noFill/>
              </a:ln>
              <a:effectLst/>
              <a:latin typeface="Arial" pitchFamily="34" charset="0"/>
              <a:cs typeface="Arial" pitchFamily="34" charset="0"/>
            </a:endParaRPr>
          </a:p>
        </p:txBody>
      </p:sp>
      <p:sp>
        <p:nvSpPr>
          <p:cNvPr id="12" name="Text Box 18"/>
          <p:cNvSpPr txBox="1">
            <a:spLocks noChangeArrowheads="1"/>
          </p:cNvSpPr>
          <p:nvPr/>
        </p:nvSpPr>
        <p:spPr bwMode="auto">
          <a:xfrm>
            <a:off x="7158290" y="7943473"/>
            <a:ext cx="1909510" cy="9829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fontAlgn="base">
              <a:spcBef>
                <a:spcPct val="0"/>
              </a:spcBef>
              <a:spcAft>
                <a:spcPct val="0"/>
              </a:spcAft>
            </a:pPr>
            <a:r>
              <a:rPr lang="en-US" sz="1100" dirty="0" err="1">
                <a:effectLst>
                  <a:outerShdw blurRad="38100" dist="38100" dir="2700000" algn="tl">
                    <a:srgbClr val="000000">
                      <a:alpha val="43137"/>
                    </a:srgbClr>
                  </a:outerShdw>
                </a:effectLst>
                <a:latin typeface="Tw Cen MT" pitchFamily="34" charset="0"/>
                <a:cs typeface="Arial" pitchFamily="34" charset="0"/>
              </a:rPr>
              <a:t>AgentOwned</a:t>
            </a:r>
            <a:r>
              <a:rPr lang="en-US" sz="1100" dirty="0">
                <a:effectLst>
                  <a:outerShdw blurRad="38100" dist="38100" dir="2700000" algn="tl">
                    <a:srgbClr val="000000">
                      <a:alpha val="43137"/>
                    </a:srgbClr>
                  </a:outerShdw>
                </a:effectLst>
                <a:latin typeface="Tw Cen MT" pitchFamily="34" charset="0"/>
                <a:cs typeface="Arial" pitchFamily="34" charset="0"/>
              </a:rPr>
              <a:t> Charleston Group</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902 Savannah Hwy</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Charleston, SC 29407</a:t>
            </a:r>
          </a:p>
          <a:p>
            <a:pPr lvl="0" algn="ctr" fontAlgn="base">
              <a:spcBef>
                <a:spcPct val="0"/>
              </a:spcBef>
              <a:spcAft>
                <a:spcPct val="0"/>
              </a:spcAft>
            </a:pPr>
            <a:r>
              <a:rPr lang="en-US" sz="900" dirty="0">
                <a:effectLst>
                  <a:outerShdw blurRad="38100" dist="38100" dir="2700000" algn="tl">
                    <a:srgbClr val="000000">
                      <a:alpha val="43137"/>
                    </a:srgbClr>
                  </a:outerShdw>
                </a:effectLst>
                <a:latin typeface="Tw Cen MT" pitchFamily="34" charset="0"/>
                <a:cs typeface="Arial" pitchFamily="34" charset="0"/>
              </a:rPr>
              <a:t>Real </a:t>
            </a: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Estate ● Mortgage</a:t>
            </a:r>
            <a:b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b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Insurance ● Business Brokerage</a:t>
            </a:r>
            <a:endParaRPr kumimoji="0" lang="en-US" sz="12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1043" name="Picture 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00788" y="8953632"/>
            <a:ext cx="139417" cy="190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1" name="Text Box 3"/>
          <p:cNvSpPr txBox="1">
            <a:spLocks noChangeArrowheads="1" noChangeShapeType="1"/>
          </p:cNvSpPr>
          <p:nvPr/>
        </p:nvSpPr>
        <p:spPr bwMode="auto">
          <a:xfrm>
            <a:off x="106679" y="4311234"/>
            <a:ext cx="6816296" cy="8923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3200" b="1" dirty="0">
                <a:effectLst>
                  <a:outerShdw blurRad="38100" dist="38100" dir="2700000" algn="tl">
                    <a:srgbClr val="000000">
                      <a:alpha val="43137"/>
                    </a:srgbClr>
                  </a:outerShdw>
                </a:effectLst>
                <a:latin typeface="Tw Cen MT" pitchFamily="34" charset="0"/>
                <a:cs typeface="Arial" pitchFamily="34" charset="0"/>
              </a:rPr>
              <a:t>3027 Viscount Street</a:t>
            </a:r>
          </a:p>
          <a:p>
            <a:pPr lvl="0" algn="ctr" fontAlgn="base">
              <a:spcBef>
                <a:spcPct val="0"/>
              </a:spcBef>
              <a:spcAft>
                <a:spcPct val="0"/>
              </a:spcAft>
            </a:pPr>
            <a:r>
              <a:rPr lang="en-US" sz="2000" b="1" dirty="0">
                <a:effectLst>
                  <a:outerShdw blurRad="38100" dist="38100" dir="2700000" algn="tl">
                    <a:srgbClr val="000000">
                      <a:alpha val="43137"/>
                    </a:srgbClr>
                  </a:outerShdw>
                </a:effectLst>
                <a:latin typeface="Tw Cen MT" pitchFamily="34" charset="0"/>
                <a:cs typeface="Arial" pitchFamily="34" charset="0"/>
              </a:rPr>
              <a:t>Daniel Island, SC 29492 </a:t>
            </a:r>
            <a:r>
              <a:rPr lang="en-US" sz="2000" b="1" dirty="0">
                <a:effectLst>
                  <a:outerShdw blurRad="38100" dist="38100" dir="2700000" algn="tl">
                    <a:srgbClr val="000000">
                      <a:alpha val="43137"/>
                    </a:srgbClr>
                  </a:outerShdw>
                </a:effectLst>
                <a:latin typeface="Trebuchet MS" panose="020B0603020202020204" pitchFamily="34" charset="0"/>
                <a:cs typeface="Arial" pitchFamily="34" charset="0"/>
              </a:rPr>
              <a:t>·</a:t>
            </a:r>
            <a:r>
              <a:rPr lang="en-US" sz="2000" b="1" dirty="0">
                <a:effectLst>
                  <a:outerShdw blurRad="38100" dist="38100" dir="2700000" algn="tl">
                    <a:srgbClr val="000000">
                      <a:alpha val="43137"/>
                    </a:srgbClr>
                  </a:outerShdw>
                </a:effectLst>
                <a:latin typeface="Tw Cen MT" pitchFamily="34" charset="0"/>
                <a:cs typeface="Arial" pitchFamily="34" charset="0"/>
              </a:rPr>
              <a:t> MLS# 24011799 </a:t>
            </a:r>
            <a:r>
              <a:rPr lang="en-US" sz="2000" b="1" dirty="0">
                <a:effectLst>
                  <a:outerShdw blurRad="38100" dist="38100" dir="2700000" algn="tl">
                    <a:srgbClr val="000000">
                      <a:alpha val="43137"/>
                    </a:srgbClr>
                  </a:outerShdw>
                </a:effectLst>
                <a:latin typeface="Trebuchet MS" panose="020B0603020202020204" pitchFamily="34" charset="0"/>
                <a:cs typeface="Arial" pitchFamily="34" charset="0"/>
              </a:rPr>
              <a:t>·</a:t>
            </a:r>
            <a:r>
              <a:rPr lang="en-US" sz="2000" b="1" dirty="0">
                <a:effectLst>
                  <a:outerShdw blurRad="38100" dist="38100" dir="2700000" algn="tl">
                    <a:srgbClr val="000000">
                      <a:alpha val="43137"/>
                    </a:srgbClr>
                  </a:outerShdw>
                </a:effectLst>
                <a:latin typeface="Tw Cen MT" pitchFamily="34" charset="0"/>
                <a:cs typeface="Arial" pitchFamily="34" charset="0"/>
              </a:rPr>
              <a:t> $1,600,000</a:t>
            </a:r>
          </a:p>
        </p:txBody>
      </p:sp>
      <p:pic>
        <p:nvPicPr>
          <p:cNvPr id="11" name="Picture 10">
            <a:extLst>
              <a:ext uri="{FF2B5EF4-FFF2-40B4-BE49-F238E27FC236}">
                <a16:creationId xmlns:a16="http://schemas.microsoft.com/office/drawing/2014/main" id="{9E0E9A05-38AC-4ED6-A2C9-8CF926E2F064}"/>
              </a:ext>
            </a:extLst>
          </p:cNvPr>
          <p:cNvPicPr>
            <a:picLocks/>
          </p:cNvPicPr>
          <p:nvPr/>
        </p:nvPicPr>
        <p:blipFill>
          <a:blip r:embed="rId3" cstate="print">
            <a:extLst>
              <a:ext uri="{28A0092B-C50C-407E-A947-70E740481C1C}">
                <a14:useLocalDpi xmlns:a14="http://schemas.microsoft.com/office/drawing/2010/main" val="0"/>
              </a:ext>
            </a:extLst>
          </a:blip>
          <a:srcRect l="65" r="65"/>
          <a:stretch/>
        </p:blipFill>
        <p:spPr>
          <a:xfrm>
            <a:off x="4802112" y="1035950"/>
            <a:ext cx="2057400" cy="1371600"/>
          </a:xfrm>
          <a:prstGeom prst="rect">
            <a:avLst/>
          </a:prstGeom>
          <a:ln w="12700">
            <a:solidFill>
              <a:schemeClr val="tx1"/>
            </a:solidFill>
          </a:ln>
        </p:spPr>
      </p:pic>
      <p:pic>
        <p:nvPicPr>
          <p:cNvPr id="23" name="Picture 22">
            <a:extLst>
              <a:ext uri="{FF2B5EF4-FFF2-40B4-BE49-F238E27FC236}">
                <a16:creationId xmlns:a16="http://schemas.microsoft.com/office/drawing/2014/main" id="{2C1CC243-8FE8-4475-9C4A-8D723049E857}"/>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7090846" y="2710194"/>
            <a:ext cx="2057400" cy="1369816"/>
          </a:xfrm>
          <a:prstGeom prst="rect">
            <a:avLst/>
          </a:prstGeom>
          <a:ln w="12700">
            <a:solidFill>
              <a:schemeClr val="tx1"/>
            </a:solidFill>
          </a:ln>
        </p:spPr>
      </p:pic>
      <p:sp>
        <p:nvSpPr>
          <p:cNvPr id="3" name="Diagonal Stripe 2">
            <a:extLst>
              <a:ext uri="{FF2B5EF4-FFF2-40B4-BE49-F238E27FC236}">
                <a16:creationId xmlns:a16="http://schemas.microsoft.com/office/drawing/2014/main" id="{49A398AE-8470-4DBC-910B-D1C6CE5EBB53}"/>
              </a:ext>
            </a:extLst>
          </p:cNvPr>
          <p:cNvSpPr/>
          <p:nvPr/>
        </p:nvSpPr>
        <p:spPr>
          <a:xfrm>
            <a:off x="-2362200" y="838200"/>
            <a:ext cx="1752600" cy="1752600"/>
          </a:xfrm>
          <a:prstGeom prst="diagStripe">
            <a:avLst/>
          </a:prstGeom>
          <a:solidFill>
            <a:srgbClr val="FF0000"/>
          </a:solidFill>
          <a:ln>
            <a:solidFill>
              <a:srgbClr val="FF0000"/>
            </a:solid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a:extLst>
              <a:ext uri="{FF2B5EF4-FFF2-40B4-BE49-F238E27FC236}">
                <a16:creationId xmlns:a16="http://schemas.microsoft.com/office/drawing/2014/main" id="{D64CF78A-9730-43E8-BEAD-F9F307DCBBBB}"/>
              </a:ext>
            </a:extLst>
          </p:cNvPr>
          <p:cNvSpPr txBox="1"/>
          <p:nvPr/>
        </p:nvSpPr>
        <p:spPr>
          <a:xfrm rot="18934244">
            <a:off x="-2511585" y="1232697"/>
            <a:ext cx="1630575" cy="523220"/>
          </a:xfrm>
          <a:prstGeom prst="rect">
            <a:avLst/>
          </a:prstGeom>
          <a:noFill/>
        </p:spPr>
        <p:txBody>
          <a:bodyPr wrap="none" rtlCol="0">
            <a:spAutoFit/>
          </a:bodyPr>
          <a:lstStyle/>
          <a:p>
            <a:pPr algn="ctr"/>
            <a:r>
              <a:rPr lang="en-US" sz="2800" b="1" dirty="0">
                <a:effectLst>
                  <a:outerShdw blurRad="38100" dist="38100" dir="2700000" algn="tl">
                    <a:srgbClr val="000000">
                      <a:alpha val="43137"/>
                    </a:srgbClr>
                  </a:outerShdw>
                </a:effectLst>
                <a:latin typeface="Tw Cen MT" panose="020B0602020104020603" pitchFamily="34" charset="0"/>
              </a:rPr>
              <a:t>REDUCED</a:t>
            </a:r>
          </a:p>
        </p:txBody>
      </p:sp>
      <p:pic>
        <p:nvPicPr>
          <p:cNvPr id="13" name="Picture 12">
            <a:extLst>
              <a:ext uri="{FF2B5EF4-FFF2-40B4-BE49-F238E27FC236}">
                <a16:creationId xmlns:a16="http://schemas.microsoft.com/office/drawing/2014/main" id="{7EB20773-6168-CEDC-C2A3-B9430F8BD5A2}"/>
              </a:ext>
            </a:extLst>
          </p:cNvPr>
          <p:cNvPicPr>
            <a:picLocks/>
          </p:cNvPicPr>
          <p:nvPr/>
        </p:nvPicPr>
        <p:blipFill>
          <a:blip r:embed="rId5" cstate="print">
            <a:extLst>
              <a:ext uri="{28A0092B-C50C-407E-A947-70E740481C1C}">
                <a14:useLocalDpi xmlns:a14="http://schemas.microsoft.com/office/drawing/2010/main" val="0"/>
              </a:ext>
            </a:extLst>
          </a:blip>
          <a:srcRect/>
          <a:stretch/>
        </p:blipFill>
        <p:spPr>
          <a:xfrm>
            <a:off x="4802723" y="2710194"/>
            <a:ext cx="2057400" cy="1369816"/>
          </a:xfrm>
          <a:prstGeom prst="rect">
            <a:avLst/>
          </a:prstGeom>
          <a:ln w="12700">
            <a:solidFill>
              <a:schemeClr val="tx1"/>
            </a:solidFill>
          </a:ln>
        </p:spPr>
      </p:pic>
      <p:pic>
        <p:nvPicPr>
          <p:cNvPr id="14" name="Picture 13">
            <a:extLst>
              <a:ext uri="{FF2B5EF4-FFF2-40B4-BE49-F238E27FC236}">
                <a16:creationId xmlns:a16="http://schemas.microsoft.com/office/drawing/2014/main" id="{14D7086C-031F-915D-D727-C5EF7081A687}"/>
              </a:ext>
            </a:extLst>
          </p:cNvPr>
          <p:cNvPicPr>
            <a:picLocks/>
          </p:cNvPicPr>
          <p:nvPr/>
        </p:nvPicPr>
        <p:blipFill>
          <a:blip r:embed="rId6" cstate="print">
            <a:extLst>
              <a:ext uri="{28A0092B-C50C-407E-A947-70E740481C1C}">
                <a14:useLocalDpi xmlns:a14="http://schemas.microsoft.com/office/drawing/2010/main" val="0"/>
              </a:ext>
            </a:extLst>
          </a:blip>
          <a:srcRect/>
          <a:stretch/>
        </p:blipFill>
        <p:spPr>
          <a:xfrm>
            <a:off x="7090846" y="1037287"/>
            <a:ext cx="2057400" cy="1368926"/>
          </a:xfrm>
          <a:prstGeom prst="rect">
            <a:avLst/>
          </a:prstGeom>
          <a:ln w="12700">
            <a:solidFill>
              <a:schemeClr val="tx1"/>
            </a:solidFill>
          </a:ln>
        </p:spPr>
      </p:pic>
      <p:pic>
        <p:nvPicPr>
          <p:cNvPr id="15" name="Picture 14">
            <a:extLst>
              <a:ext uri="{FF2B5EF4-FFF2-40B4-BE49-F238E27FC236}">
                <a16:creationId xmlns:a16="http://schemas.microsoft.com/office/drawing/2014/main" id="{890A8733-4401-22BD-EC37-091F24BB3439}"/>
              </a:ext>
            </a:extLst>
          </p:cNvPr>
          <p:cNvPicPr>
            <a:picLocks/>
          </p:cNvPicPr>
          <p:nvPr/>
        </p:nvPicPr>
        <p:blipFill>
          <a:blip r:embed="rId7" cstate="print">
            <a:extLst>
              <a:ext uri="{28A0092B-C50C-407E-A947-70E740481C1C}">
                <a14:useLocalDpi xmlns:a14="http://schemas.microsoft.com/office/drawing/2010/main" val="0"/>
              </a:ext>
            </a:extLst>
          </a:blip>
          <a:srcRect/>
          <a:stretch/>
        </p:blipFill>
        <p:spPr>
          <a:xfrm>
            <a:off x="0" y="1037397"/>
            <a:ext cx="4572000" cy="3042058"/>
          </a:xfrm>
          <a:prstGeom prst="rect">
            <a:avLst/>
          </a:prstGeom>
          <a:ln w="12700">
            <a:solidFill>
              <a:schemeClr val="tx1"/>
            </a:solidFill>
          </a:ln>
        </p:spPr>
      </p:pic>
      <p:pic>
        <p:nvPicPr>
          <p:cNvPr id="8"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7464973" y="6495214"/>
            <a:ext cx="1296144" cy="696852"/>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8590167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491</TotalTime>
  <Words>340</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Book Antiqua</vt:lpstr>
      <vt:lpstr>Lucida Sans</vt:lpstr>
      <vt:lpstr>Trebuchet MS</vt:lpstr>
      <vt:lpstr>Tw Cen MT</vt:lpstr>
      <vt:lpstr>Wingdings</vt:lpstr>
      <vt:lpstr>Wingdings 2</vt:lpstr>
      <vt:lpstr>Wingdings 3</vt:lpstr>
      <vt:lpstr>Apex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135</cp:revision>
  <dcterms:created xsi:type="dcterms:W3CDTF">2006-08-16T00:00:00Z</dcterms:created>
  <dcterms:modified xsi:type="dcterms:W3CDTF">2024-06-03T19:03:24Z</dcterms:modified>
</cp:coreProperties>
</file>