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72" y="-12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9/30/2015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9/30/2015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rotWithShape="1">
          <a:blip r:embed="rId2">
            <a:extLst>
              <a:ext uri="{28A0092B-C50C-407E-A947-70E740481C1C}">
                <a14:useLocalDpi xmlns:a14="http://schemas.microsoft.com/office/drawing/2010/main" val="0"/>
              </a:ext>
            </a:extLst>
          </a:blip>
          <a:srcRect t="21259" b="25000"/>
          <a:stretch/>
        </p:blipFill>
        <p:spPr bwMode="auto">
          <a:xfrm>
            <a:off x="1" y="0"/>
            <a:ext cx="7315199" cy="29484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tangle 20"/>
          <p:cNvSpPr/>
          <p:nvPr/>
        </p:nvSpPr>
        <p:spPr>
          <a:xfrm>
            <a:off x="1" y="9070802"/>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3999" y="4802265"/>
            <a:ext cx="7177702" cy="2687689"/>
          </a:xfrm>
        </p:spPr>
        <p:txBody>
          <a:bodyPr anchor="ctr">
            <a:noAutofit/>
          </a:bodyPr>
          <a:lstStyle/>
          <a:p>
            <a:r>
              <a:rPr lang="en-US" sz="1050" dirty="0">
                <a:solidFill>
                  <a:schemeClr val="tx2">
                    <a:lumMod val="75000"/>
                  </a:schemeClr>
                </a:solidFill>
                <a:latin typeface="Trebuchet MS" panose="020B0603020202020204" pitchFamily="34" charset="0"/>
              </a:rPr>
              <a:t>Gorgeous custom built, deep water home with all the bells and whistles that a discriminating buyer is searching for. The waterfront home on Wagner Creek is surrounded by 5 plus acres of marsh and woods and overlooks the 9th and 18th holes of the Dunes West Golf Course. Also included is your own private dock with a 14X14 </a:t>
            </a:r>
            <a:r>
              <a:rPr lang="en-US" sz="1050" dirty="0" err="1">
                <a:solidFill>
                  <a:schemeClr val="tx2">
                    <a:lumMod val="75000"/>
                  </a:schemeClr>
                </a:solidFill>
                <a:latin typeface="Trebuchet MS" panose="020B0603020202020204" pitchFamily="34" charset="0"/>
              </a:rPr>
              <a:t>ft</a:t>
            </a:r>
            <a:r>
              <a:rPr lang="en-US" sz="1050" dirty="0">
                <a:solidFill>
                  <a:schemeClr val="tx2">
                    <a:lumMod val="75000"/>
                  </a:schemeClr>
                </a:solidFill>
                <a:latin typeface="Trebuchet MS" panose="020B0603020202020204" pitchFamily="34" charset="0"/>
              </a:rPr>
              <a:t> pier head with water and electricity and a 8X20 </a:t>
            </a:r>
            <a:r>
              <a:rPr lang="en-US" sz="1050" dirty="0" err="1">
                <a:solidFill>
                  <a:schemeClr val="tx2">
                    <a:lumMod val="75000"/>
                  </a:schemeClr>
                </a:solidFill>
                <a:latin typeface="Trebuchet MS" panose="020B0603020202020204" pitchFamily="34" charset="0"/>
              </a:rPr>
              <a:t>ft</a:t>
            </a:r>
            <a:r>
              <a:rPr lang="en-US" sz="1050" dirty="0">
                <a:solidFill>
                  <a:schemeClr val="tx2">
                    <a:lumMod val="75000"/>
                  </a:schemeClr>
                </a:solidFill>
                <a:latin typeface="Trebuchet MS" panose="020B0603020202020204" pitchFamily="34" charset="0"/>
              </a:rPr>
              <a:t> floater with 6 to 7 feet of water at low tide. The first floor of this magnificent home includes a spacious entry hall, formal living room, separate formal dining room, great room with fireplace with gas logs, chef's kitchen, master bedroom and bath, powder room, large laundry room, office with built in desk and shelves and a huge screened porch which is accessible from the master bedroom, the great room and the kitchen. The second floor includes 3 large bedrooms and 3 full baths a library with built in shelves and a media room which opens onto a cozy private deck, great for relaxing and enjoying the sunsets. The ground level includes a huge recreation room, a guest room and full bath, covered porch and tons of storage as well as a three car garage. This lovely executive brick home includes so many special features that it is difficult to mention them all. Some of these include an elevator to take you to each floor, beautiful deep moldings throughout, hardwood floors on both first and second levels, central vacuum, surround sound, plantation shutters, double ovens, 2 dishwashers, gorgeous custom cabinets, stainless appliances, gas stove, ice maker, whole house dehumidifier, 2X6 exterior walls, cement board </a:t>
            </a:r>
            <a:r>
              <a:rPr lang="en-US" sz="1050" dirty="0" err="1">
                <a:solidFill>
                  <a:schemeClr val="tx2">
                    <a:lumMod val="75000"/>
                  </a:schemeClr>
                </a:solidFill>
                <a:latin typeface="Trebuchet MS" panose="020B0603020202020204" pitchFamily="34" charset="0"/>
              </a:rPr>
              <a:t>soffets</a:t>
            </a:r>
            <a:r>
              <a:rPr lang="en-US" sz="1050" dirty="0">
                <a:solidFill>
                  <a:schemeClr val="tx2">
                    <a:lumMod val="75000"/>
                  </a:schemeClr>
                </a:solidFill>
                <a:latin typeface="Trebuchet MS" panose="020B0603020202020204" pitchFamily="34" charset="0"/>
              </a:rPr>
              <a:t> and gutters, whirlpool tub and water filter system. This beautiful home has it all and is located in the exclusive </a:t>
            </a:r>
            <a:r>
              <a:rPr lang="en-US" sz="1050" dirty="0" err="1">
                <a:solidFill>
                  <a:schemeClr val="tx2">
                    <a:lumMod val="75000"/>
                  </a:schemeClr>
                </a:solidFill>
                <a:latin typeface="Trebuchet MS" panose="020B0603020202020204" pitchFamily="34" charset="0"/>
              </a:rPr>
              <a:t>Harbour</a:t>
            </a:r>
            <a:r>
              <a:rPr lang="en-US" sz="1050" dirty="0">
                <a:solidFill>
                  <a:schemeClr val="tx2">
                    <a:lumMod val="75000"/>
                  </a:schemeClr>
                </a:solidFill>
                <a:latin typeface="Trebuchet MS" panose="020B0603020202020204" pitchFamily="34" charset="0"/>
              </a:rPr>
              <a:t> section of the gated Dunes West neighborhood.</a:t>
            </a:r>
          </a:p>
        </p:txBody>
      </p:sp>
      <p:sp>
        <p:nvSpPr>
          <p:cNvPr id="17" name="Rectangle 16"/>
          <p:cNvSpPr/>
          <p:nvPr/>
        </p:nvSpPr>
        <p:spPr>
          <a:xfrm>
            <a:off x="4267200" y="9155917"/>
            <a:ext cx="3048000" cy="815608"/>
          </a:xfrm>
          <a:prstGeom prst="rect">
            <a:avLst/>
          </a:prstGeom>
        </p:spPr>
        <p:txBody>
          <a:bodyPr wrap="square">
            <a:spAutoFit/>
          </a:bodyPr>
          <a:lstStyle/>
          <a:p>
            <a:pPr algn="r"/>
            <a:r>
              <a:rPr lang="en-US" sz="1200" u="sng" dirty="0" smtClean="0">
                <a:solidFill>
                  <a:schemeClr val="bg1"/>
                </a:solidFill>
                <a:effectLst>
                  <a:outerShdw blurRad="38100" dist="38100" dir="2700000" algn="tl">
                    <a:srgbClr val="000000">
                      <a:alpha val="43137"/>
                    </a:srgbClr>
                  </a:outerShdw>
                </a:effectLst>
                <a:latin typeface="Trebuchet MS" panose="020B0603020202020204" pitchFamily="34" charset="0"/>
              </a:rPr>
              <a:t>Hosted by</a:t>
            </a:r>
          </a:p>
          <a:p>
            <a:pPr algn="r"/>
            <a:r>
              <a:rPr lang="en-US" sz="1400" dirty="0" smtClean="0">
                <a:solidFill>
                  <a:schemeClr val="bg1"/>
                </a:solidFill>
                <a:effectLst>
                  <a:outerShdw blurRad="38100" dist="38100" dir="2700000" algn="tl">
                    <a:srgbClr val="000000">
                      <a:alpha val="43137"/>
                    </a:srgbClr>
                  </a:outerShdw>
                </a:effectLst>
                <a:latin typeface="Trebuchet MS" panose="020B0603020202020204" pitchFamily="34" charset="0"/>
              </a:rPr>
              <a:t>Renee </a:t>
            </a: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Meyer</a:t>
            </a:r>
            <a:r>
              <a:rPr lang="en-US" sz="14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4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843-991-0007 - M</a:t>
            </a:r>
          </a:p>
          <a:p>
            <a:pPr algn="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renee@carolinaoneplus.com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2492295" y="9685020"/>
            <a:ext cx="2330611" cy="369332"/>
          </a:xfrm>
          <a:prstGeom prst="rect">
            <a:avLst/>
          </a:prstGeom>
        </p:spPr>
        <p:txBody>
          <a:bodyPr wrap="square" anchor="ctr">
            <a:spAutoFit/>
          </a:bodyPr>
          <a:lstStyle/>
          <a:p>
            <a:pPr algn="ct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a:t>
            </a:r>
            <a: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t>Estate</a:t>
            </a:r>
            <a:b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t>1503 </a:t>
            </a: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Palm </a:t>
            </a:r>
            <a: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t>Blvd</a:t>
            </a:r>
            <a:b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t>Isle </a:t>
            </a: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of Palms, SC </a:t>
            </a:r>
            <a: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t>29451</a:t>
            </a:r>
            <a:endParaRPr lang="en-US" sz="6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23" name="Rectangle 22"/>
          <p:cNvSpPr/>
          <p:nvPr/>
        </p:nvSpPr>
        <p:spPr>
          <a:xfrm>
            <a:off x="0" y="0"/>
            <a:ext cx="7315200" cy="830997"/>
          </a:xfrm>
          <a:prstGeom prst="rect">
            <a:avLst/>
          </a:prstGeom>
        </p:spPr>
        <p:txBody>
          <a:bodyPr wrap="square">
            <a:spAutoFit/>
          </a:bodyPr>
          <a:lstStyle/>
          <a:p>
            <a:pPr algn="ctr"/>
            <a:r>
              <a:rPr lang="en-US" sz="2800"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Dunes West Open House</a:t>
            </a:r>
          </a:p>
          <a:p>
            <a:pPr algn="ctr"/>
            <a:r>
              <a:rPr lang="en-US"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Sunday October 4</a:t>
            </a:r>
            <a:r>
              <a:rPr lang="en-US" baseline="30000"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th</a:t>
            </a:r>
            <a:r>
              <a:rPr lang="en-US" smtClean="0">
                <a:solidFill>
                  <a:schemeClr val="tx2"/>
                </a:solidFill>
                <a:effectLst>
                  <a:outerShdw blurRad="50800" dist="38100" dir="5400000" algn="t" rotWithShape="0">
                    <a:prstClr val="black">
                      <a:alpha val="40000"/>
                    </a:prstClr>
                  </a:outerShdw>
                </a:effectLst>
                <a:latin typeface="Trebuchet MS" panose="020B0603020202020204" pitchFamily="34" charset="0"/>
              </a:rPr>
              <a:t>, </a:t>
            </a:r>
            <a:r>
              <a:rPr lang="en-US" smtClean="0">
                <a:solidFill>
                  <a:schemeClr val="tx2"/>
                </a:solidFill>
                <a:effectLst>
                  <a:outerShdw blurRad="50800" dist="38100" dir="5400000" algn="t" rotWithShape="0">
                    <a:prstClr val="black">
                      <a:alpha val="40000"/>
                    </a:prstClr>
                  </a:outerShdw>
                </a:effectLst>
                <a:latin typeface="Trebuchet MS" panose="020B0603020202020204" pitchFamily="34" charset="0"/>
              </a:rPr>
              <a:t>2-5p</a:t>
            </a:r>
            <a:endParaRPr lang="en-US" sz="2800" dirty="0">
              <a:solidFill>
                <a:schemeClr val="tx2"/>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3344813" y="9098979"/>
            <a:ext cx="625575" cy="616168"/>
          </a:xfrm>
          <a:prstGeom prst="rect">
            <a:avLst/>
          </a:prstGeom>
        </p:spPr>
      </p:pic>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3425" y="3276600"/>
            <a:ext cx="2328945" cy="1527328"/>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12750"/>
          <a:stretch/>
        </p:blipFill>
        <p:spPr bwMode="auto">
          <a:xfrm>
            <a:off x="2492433" y="3276600"/>
            <a:ext cx="2328945" cy="1524001"/>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12750"/>
          <a:stretch/>
        </p:blipFill>
        <p:spPr bwMode="auto">
          <a:xfrm>
            <a:off x="4911442" y="3276600"/>
            <a:ext cx="2328945" cy="1524001"/>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 y="2538624"/>
            <a:ext cx="7315199" cy="740742"/>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3028 Yachtsman </a:t>
            </a:r>
            <a: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Drive</a:t>
            </a:r>
            <a:b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0" cap="none" dirty="0">
                <a:ln w="10541" cmpd="sng">
                  <a:noFill/>
                  <a:prstDash val="solid"/>
                </a:ln>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Mount Pleasant :: MLS# 1424532 :: $1,575,000</a:t>
            </a:r>
            <a:endParaRPr lang="en-US" sz="1100" b="0" cap="none" dirty="0">
              <a:ln w="10541" cmpd="sng">
                <a:noFill/>
                <a:prstDash val="solid"/>
              </a:ln>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6" name="Picture 3"/>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12854"/>
          <a:stretch/>
        </p:blipFill>
        <p:spPr bwMode="auto">
          <a:xfrm>
            <a:off x="73425" y="7467601"/>
            <a:ext cx="2331720" cy="151808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4"/>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12949"/>
          <a:stretch/>
        </p:blipFill>
        <p:spPr bwMode="auto">
          <a:xfrm>
            <a:off x="2491046" y="7467601"/>
            <a:ext cx="2331720" cy="151808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5"/>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13043"/>
          <a:stretch/>
        </p:blipFill>
        <p:spPr bwMode="auto">
          <a:xfrm>
            <a:off x="4908667" y="7467600"/>
            <a:ext cx="2331720" cy="151808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79" y="9155917"/>
            <a:ext cx="2895879" cy="815608"/>
          </a:xfrm>
          <a:prstGeom prst="rect">
            <a:avLst/>
          </a:prstGeom>
        </p:spPr>
        <p:txBody>
          <a:bodyPr wrap="square">
            <a:spAutoFit/>
          </a:bodyPr>
          <a:lstStyle/>
          <a:p>
            <a:r>
              <a:rPr lang="en-US" sz="1200" u="sng" dirty="0" smtClean="0">
                <a:solidFill>
                  <a:schemeClr val="bg1"/>
                </a:solidFill>
                <a:effectLst>
                  <a:outerShdw blurRad="38100" dist="38100" dir="2700000" algn="tl">
                    <a:srgbClr val="000000">
                      <a:alpha val="43137"/>
                    </a:srgbClr>
                  </a:outerShdw>
                </a:effectLst>
                <a:latin typeface="Trebuchet MS" panose="020B0603020202020204" pitchFamily="34" charset="0"/>
              </a:rPr>
              <a:t>Listed </a:t>
            </a:r>
            <a:r>
              <a:rPr lang="en-US" sz="1200" u="sng" dirty="0">
                <a:solidFill>
                  <a:schemeClr val="bg1"/>
                </a:solidFill>
                <a:effectLst>
                  <a:outerShdw blurRad="38100" dist="38100" dir="2700000" algn="tl">
                    <a:srgbClr val="000000">
                      <a:alpha val="43137"/>
                    </a:srgbClr>
                  </a:outerShdw>
                </a:effectLst>
                <a:latin typeface="Trebuchet MS" panose="020B0603020202020204" pitchFamily="34" charset="0"/>
              </a:rPr>
              <a:t>by</a:t>
            </a:r>
          </a:p>
          <a:p>
            <a:r>
              <a:rPr lang="en-US" sz="1400" dirty="0" smtClean="0">
                <a:solidFill>
                  <a:schemeClr val="bg1"/>
                </a:solidFill>
                <a:effectLst>
                  <a:outerShdw blurRad="38100" dist="38100" dir="2700000" algn="tl">
                    <a:srgbClr val="000000">
                      <a:alpha val="43137"/>
                    </a:srgbClr>
                  </a:outerShdw>
                </a:effectLst>
                <a:latin typeface="Trebuchet MS" panose="020B0603020202020204" pitchFamily="34" charset="0"/>
              </a:rPr>
              <a:t>Bill Donovan</a:t>
            </a: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843-991-0146</a:t>
            </a:r>
            <a:b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donovans@carolinaone.com</a:t>
            </a: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135</TotalTime>
  <Words>363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3028 Yachtsman Drive Mount Pleasant :: MLS# 1424532 :: $1,575,000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24</cp:revision>
  <dcterms:created xsi:type="dcterms:W3CDTF">2006-08-16T00:00:00Z</dcterms:created>
  <dcterms:modified xsi:type="dcterms:W3CDTF">2015-09-30T12:27:54Z</dcterms:modified>
</cp:coreProperties>
</file>