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11/10/2015</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836"/>
            <a:ext cx="7772400" cy="5137071"/>
          </a:xfrm>
          <a:prstGeom prst="rect">
            <a:avLst/>
          </a:prstGeom>
        </p:spPr>
      </p:pic>
      <p:sp>
        <p:nvSpPr>
          <p:cNvPr id="5" name="Rectangle 4"/>
          <p:cNvSpPr/>
          <p:nvPr/>
        </p:nvSpPr>
        <p:spPr>
          <a:xfrm>
            <a:off x="7840685" y="314342"/>
            <a:ext cx="1074715"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9446" y="5146682"/>
            <a:ext cx="7582107" cy="3755845"/>
          </a:xfrm>
        </p:spPr>
        <p:txBody>
          <a:bodyPr anchor="ctr">
            <a:noAutofit/>
          </a:bodyPr>
          <a:lstStyle/>
          <a:p>
            <a:r>
              <a:rPr lang="en-US" sz="1500" dirty="0">
                <a:solidFill>
                  <a:schemeClr val="tx2">
                    <a:lumMod val="75000"/>
                  </a:schemeClr>
                </a:solidFill>
                <a:latin typeface="Trebuchet MS" panose="020B0603020202020204" pitchFamily="34" charset="0"/>
              </a:rPr>
              <a:t>This sophisticated but charming beach home has been totally renovated with the finest materials. This street to street lot is 2nd row from Ocean Boulevard with convenient beach access. The complete transformation is truly spectacular, warm and inviting. From your walk through the main door you will see and feel the Classic Beach House touches, extensive crown moldings, gorgeous bamboo flooring</a:t>
            </a:r>
            <a:r>
              <a:rPr lang="en-US" sz="1500" dirty="0" smtClean="0">
                <a:solidFill>
                  <a:schemeClr val="tx2">
                    <a:lumMod val="75000"/>
                  </a:schemeClr>
                </a:solidFill>
                <a:latin typeface="Trebuchet MS" panose="020B0603020202020204" pitchFamily="34" charset="0"/>
              </a:rPr>
              <a:t>, original </a:t>
            </a:r>
            <a:r>
              <a:rPr lang="en-US" sz="1500" dirty="0">
                <a:solidFill>
                  <a:schemeClr val="tx2">
                    <a:lumMod val="75000"/>
                  </a:schemeClr>
                </a:solidFill>
                <a:latin typeface="Trebuchet MS" panose="020B0603020202020204" pitchFamily="34" charset="0"/>
              </a:rPr>
              <a:t>wainscoting, travertine tile, surround sound, and a saltwater pool with picturesque landscaping. This 5 bedroom, 3 bath home (with a bedroom and full bath on the lower level) is great for entertaining friends and family in the spacious family room, dining room, one of the three covered porches or the screen porch overlooking the saltwater pool. The hurricane resistant doors and windows are a great addition and you will feel totally comfortable with the new heating a cooling system, ductwork copper connecting wiring system, </a:t>
            </a:r>
            <a:r>
              <a:rPr lang="en-US" sz="1500" dirty="0" err="1">
                <a:solidFill>
                  <a:schemeClr val="tx2">
                    <a:lumMod val="75000"/>
                  </a:schemeClr>
                </a:solidFill>
                <a:latin typeface="Trebuchet MS" panose="020B0603020202020204" pitchFamily="34" charset="0"/>
              </a:rPr>
              <a:t>WiFi</a:t>
            </a:r>
            <a:r>
              <a:rPr lang="en-US" sz="1500" dirty="0">
                <a:solidFill>
                  <a:schemeClr val="tx2">
                    <a:lumMod val="75000"/>
                  </a:schemeClr>
                </a:solidFill>
                <a:latin typeface="Trebuchet MS" panose="020B0603020202020204" pitchFamily="34" charset="0"/>
              </a:rPr>
              <a:t> home security system, and landscaping and construction guarantees. This home has been meticulously maintained and re-constructed with no detail overlooked.</a:t>
            </a:r>
            <a:endParaRPr lang="en-US" sz="1500"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1" y="3936563"/>
            <a:ext cx="7772400" cy="1171424"/>
          </a:xfrm>
        </p:spPr>
        <p:txBody>
          <a:bodyPr anchor="ctr">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302 Charleston Boulevard</a:t>
            </a:r>
            <a: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
            </a:r>
            <a:b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MLS# 15008209</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$1,549,900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Trebuchet MS" panose="020B0603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Darlene Smith</a:t>
            </a: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Mobile - (843) 696-7824</a:t>
            </a: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darlenesmith@carolinaone.com</a:t>
            </a: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DarleneSmithTeam.com</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1503 Palm Blvd </a:t>
              </a:r>
              <a:r>
                <a:rPr lang="en-US" sz="700" dirty="0" err="1">
                  <a:solidFill>
                    <a:schemeClr val="bg1"/>
                  </a:solidFill>
                  <a:latin typeface="Trebuchet MS" panose="020B0603020202020204" pitchFamily="34" charset="0"/>
                </a:rPr>
                <a:t>Ste</a:t>
              </a:r>
              <a:endParaRPr lang="en-US" sz="700" dirty="0">
                <a:solidFill>
                  <a:schemeClr val="bg1"/>
                </a:solidFill>
                <a:latin typeface="Trebuchet MS" panose="020B0603020202020204" pitchFamily="34" charset="0"/>
              </a:endParaRPr>
            </a:p>
            <a:p>
              <a:pPr algn="ctr"/>
              <a:r>
                <a:rPr lang="en-US" sz="700" dirty="0">
                  <a:solidFill>
                    <a:schemeClr val="bg1"/>
                  </a:solidFill>
                  <a:latin typeface="Trebuchet MS" panose="020B0603020202020204" pitchFamily="34" charset="0"/>
                </a:rPr>
                <a:t>Isle of Palms, SC 29451</a:t>
              </a:r>
            </a:p>
          </p:txBody>
        </p:sp>
      </p:grpSp>
      <p:sp>
        <p:nvSpPr>
          <p:cNvPr id="23" name="Rectangle 22"/>
          <p:cNvSpPr/>
          <p:nvPr/>
        </p:nvSpPr>
        <p:spPr>
          <a:xfrm>
            <a:off x="0" y="95929"/>
            <a:ext cx="7772398" cy="769441"/>
          </a:xfrm>
          <a:prstGeom prst="rect">
            <a:avLst/>
          </a:prstGeom>
          <a:noFill/>
        </p:spPr>
        <p:txBody>
          <a:bodyPr wrap="square">
            <a:spAutoFit/>
          </a:bodyPr>
          <a:lstStyle/>
          <a:p>
            <a:pPr algn="ctr"/>
            <a:r>
              <a:rPr lang="en-US" sz="2400" i="1" dirty="0">
                <a:ln>
                  <a:solidFill>
                    <a:schemeClr val="tx2">
                      <a:lumMod val="75000"/>
                    </a:schemeClr>
                  </a:solidFill>
                </a:ln>
                <a:solidFill>
                  <a:schemeClr val="accent1"/>
                </a:solidFill>
                <a:effectLst>
                  <a:outerShdw blurRad="50800" dist="38100" dir="5400000" algn="t" rotWithShape="0">
                    <a:prstClr val="black">
                      <a:alpha val="40000"/>
                    </a:prstClr>
                  </a:outerShdw>
                </a:effectLst>
              </a:rPr>
              <a:t>Magnificent Beach </a:t>
            </a:r>
            <a:r>
              <a:rPr lang="en-US" sz="2400" i="1" dirty="0" smtClean="0">
                <a:ln>
                  <a:solidFill>
                    <a:schemeClr val="tx2">
                      <a:lumMod val="75000"/>
                    </a:schemeClr>
                  </a:solidFill>
                </a:ln>
                <a:solidFill>
                  <a:schemeClr val="accent1"/>
                </a:solidFill>
                <a:effectLst>
                  <a:outerShdw blurRad="50800" dist="38100" dir="5400000" algn="t" rotWithShape="0">
                    <a:prstClr val="black">
                      <a:alpha val="40000"/>
                    </a:prstClr>
                  </a:outerShdw>
                </a:effectLst>
              </a:rPr>
              <a:t>Home</a:t>
            </a:r>
            <a:br>
              <a:rPr lang="en-US" sz="2400" i="1" dirty="0" smtClean="0">
                <a:ln>
                  <a:solidFill>
                    <a:schemeClr val="tx2">
                      <a:lumMod val="75000"/>
                    </a:schemeClr>
                  </a:solidFill>
                </a:ln>
                <a:solidFill>
                  <a:schemeClr val="accent1"/>
                </a:solidFill>
                <a:effectLst>
                  <a:outerShdw blurRad="50800" dist="38100" dir="5400000" algn="t" rotWithShape="0">
                    <a:prstClr val="black">
                      <a:alpha val="40000"/>
                    </a:prstClr>
                  </a:outerShdw>
                </a:effectLst>
              </a:rPr>
            </a:br>
            <a:r>
              <a:rPr lang="en-US" i="1" dirty="0" smtClean="0">
                <a:ln>
                  <a:solidFill>
                    <a:schemeClr val="tx2">
                      <a:lumMod val="75000"/>
                    </a:schemeClr>
                  </a:solidFill>
                </a:ln>
                <a:solidFill>
                  <a:schemeClr val="accent1"/>
                </a:solidFill>
                <a:effectLst>
                  <a:outerShdw blurRad="50800" dist="38100" dir="5400000" algn="t" rotWithShape="0">
                    <a:prstClr val="black">
                      <a:alpha val="40000"/>
                    </a:prstClr>
                  </a:outerShdw>
                </a:effectLst>
              </a:rPr>
              <a:t>with Salt </a:t>
            </a:r>
            <a:r>
              <a:rPr lang="en-US" i="1" dirty="0">
                <a:ln>
                  <a:solidFill>
                    <a:schemeClr val="tx2">
                      <a:lumMod val="75000"/>
                    </a:schemeClr>
                  </a:solidFill>
                </a:ln>
                <a:solidFill>
                  <a:schemeClr val="accent1"/>
                </a:solidFill>
                <a:effectLst>
                  <a:outerShdw blurRad="50800" dist="38100" dir="5400000" algn="t" rotWithShape="0">
                    <a:prstClr val="black">
                      <a:alpha val="40000"/>
                    </a:prstClr>
                  </a:outerShdw>
                </a:effectLst>
              </a:rPr>
              <a:t>Water Pool</a:t>
            </a:r>
            <a:endParaRPr lang="en-US" i="1" dirty="0" smtClean="0">
              <a:ln>
                <a:solidFill>
                  <a:schemeClr val="tx2">
                    <a:lumMod val="75000"/>
                  </a:schemeClr>
                </a:solidFill>
              </a:ln>
              <a:solidFill>
                <a:schemeClr val="accent1"/>
              </a:solidFill>
              <a:effectLst>
                <a:outerShdw blurRad="50800" dist="38100" dir="5400000" algn="t" rotWithShape="0">
                  <a:prstClr val="black">
                    <a:alpha val="40000"/>
                  </a:prstClr>
                </a:outerShdw>
              </a:effectLst>
            </a:endParaRPr>
          </a:p>
        </p:txBody>
      </p:sp>
      <p:sp>
        <p:nvSpPr>
          <p:cNvPr id="30" name="Rectangle 29"/>
          <p:cNvSpPr/>
          <p:nvPr/>
        </p:nvSpPr>
        <p:spPr>
          <a:xfrm>
            <a:off x="8229600" y="2566717"/>
            <a:ext cx="2242303" cy="461665"/>
          </a:xfrm>
          <a:prstGeom prst="rect">
            <a:avLst/>
          </a:prstGeom>
          <a:noFill/>
        </p:spPr>
        <p:txBody>
          <a:bodyPr wrap="square">
            <a:spAutoFit/>
          </a:bodyPr>
          <a:lstStyle/>
          <a:p>
            <a:pPr algn="ctr"/>
            <a:r>
              <a:rPr lang="en-US" sz="2400" i="1" dirty="0" smtClean="0">
                <a:ln>
                  <a:solidFill>
                    <a:schemeClr val="bg1"/>
                  </a:solidFill>
                </a:ln>
                <a:solidFill>
                  <a:schemeClr val="bg1"/>
                </a:solidFill>
                <a:effectLst>
                  <a:outerShdw blurRad="50800" dist="38100" dir="5400000" algn="t" rotWithShape="0">
                    <a:schemeClr val="tx2">
                      <a:lumMod val="50000"/>
                      <a:alpha val="40000"/>
                    </a:schemeClr>
                  </a:outerShdw>
                </a:effectLst>
              </a:rPr>
              <a:t>New Price!</a:t>
            </a:r>
          </a:p>
        </p:txBody>
      </p:sp>
      <p:grpSp>
        <p:nvGrpSpPr>
          <p:cNvPr id="9" name="Group 8"/>
          <p:cNvGrpSpPr/>
          <p:nvPr/>
        </p:nvGrpSpPr>
        <p:grpSpPr>
          <a:xfrm>
            <a:off x="89446" y="117087"/>
            <a:ext cx="7584501" cy="4906569"/>
            <a:chOff x="89446" y="95929"/>
            <a:chExt cx="7584501" cy="4906569"/>
          </a:xfrm>
          <a:effectLst>
            <a:outerShdw blurRad="63500" sx="102000" sy="102000" algn="ctr" rotWithShape="0">
              <a:prstClr val="black">
                <a:alpha val="40000"/>
              </a:prstClr>
            </a:outerShdw>
          </a:effectLst>
        </p:grpSpPr>
        <p:pic>
          <p:nvPicPr>
            <p:cNvPr id="22" name="Picture 21"/>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6350182" y="1101771"/>
              <a:ext cx="1323765" cy="883199"/>
            </a:xfrm>
            <a:prstGeom prst="rect">
              <a:avLst/>
            </a:prstGeom>
            <a:ln w="12700">
              <a:noFill/>
            </a:ln>
            <a:effectLst/>
          </p:spPr>
        </p:pic>
        <p:pic>
          <p:nvPicPr>
            <p:cNvPr id="26" name="Picture 2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347082" y="95929"/>
              <a:ext cx="1326865" cy="885267"/>
            </a:xfrm>
            <a:prstGeom prst="rect">
              <a:avLst/>
            </a:prstGeom>
            <a:ln w="12700">
              <a:noFill/>
            </a:ln>
            <a:effectLst/>
          </p:spPr>
        </p:pic>
        <p:pic>
          <p:nvPicPr>
            <p:cNvPr id="6" name="Picture 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347082" y="2105545"/>
              <a:ext cx="1326865" cy="885267"/>
            </a:xfrm>
            <a:prstGeom prst="rect">
              <a:avLst/>
            </a:prstGeom>
            <a:ln w="12700">
              <a:noFill/>
            </a:ln>
            <a:effectLst/>
          </p:spPr>
        </p:pic>
        <p:pic>
          <p:nvPicPr>
            <p:cNvPr id="28" name="Picture 2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9446" y="95929"/>
              <a:ext cx="1326865" cy="885267"/>
            </a:xfrm>
            <a:prstGeom prst="rect">
              <a:avLst/>
            </a:prstGeom>
            <a:ln w="12700">
              <a:noFill/>
            </a:ln>
            <a:effectLst/>
          </p:spPr>
        </p:pic>
        <p:pic>
          <p:nvPicPr>
            <p:cNvPr id="29" name="Picture 28"/>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89446" y="2105546"/>
              <a:ext cx="1326865" cy="885267"/>
            </a:xfrm>
            <a:prstGeom prst="rect">
              <a:avLst/>
            </a:prstGeom>
            <a:ln w="12700">
              <a:noFill/>
            </a:ln>
            <a:effectLst/>
          </p:spPr>
        </p:pic>
        <p:pic>
          <p:nvPicPr>
            <p:cNvPr id="33" name="Picture 32"/>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89446" y="1102804"/>
              <a:ext cx="1320672" cy="881135"/>
            </a:xfrm>
            <a:prstGeom prst="rect">
              <a:avLst/>
            </a:prstGeom>
            <a:ln w="12700">
              <a:noFill/>
            </a:ln>
            <a:effectLst/>
          </p:spPr>
        </p:pic>
        <p:pic>
          <p:nvPicPr>
            <p:cNvPr id="25" name="Picture 24"/>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347082" y="4117231"/>
              <a:ext cx="1326865" cy="885267"/>
            </a:xfrm>
            <a:prstGeom prst="rect">
              <a:avLst/>
            </a:prstGeom>
            <a:ln w="12700">
              <a:noFill/>
            </a:ln>
            <a:effectLst/>
          </p:spPr>
        </p:pic>
        <p:pic>
          <p:nvPicPr>
            <p:cNvPr id="27" name="Picture 2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89446" y="4117231"/>
              <a:ext cx="1326865" cy="885267"/>
            </a:xfrm>
            <a:prstGeom prst="rect">
              <a:avLst/>
            </a:prstGeom>
            <a:ln w="12700">
              <a:noFill/>
            </a:ln>
            <a:effectLst/>
          </p:spPr>
        </p:pic>
        <p:pic>
          <p:nvPicPr>
            <p:cNvPr id="31" name="Picture 30"/>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6347082" y="3111387"/>
              <a:ext cx="1326865" cy="885267"/>
            </a:xfrm>
            <a:prstGeom prst="rect">
              <a:avLst/>
            </a:prstGeom>
            <a:ln w="12700">
              <a:noFill/>
            </a:ln>
            <a:effectLst/>
          </p:spPr>
        </p:pic>
        <p:pic>
          <p:nvPicPr>
            <p:cNvPr id="32" name="Picture 31"/>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89446" y="3111389"/>
              <a:ext cx="1326865" cy="885267"/>
            </a:xfrm>
            <a:prstGeom prst="rect">
              <a:avLst/>
            </a:prstGeom>
            <a:ln w="12700">
              <a:noFill/>
            </a:ln>
            <a:effectLst/>
          </p:spPr>
        </p:pic>
      </p:grpSp>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415</TotalTime>
  <Words>214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302 Charleston Boulevard Isle of Palms, SC 29451 MLS# 15008209 $1,549,900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38</cp:revision>
  <dcterms:created xsi:type="dcterms:W3CDTF">2006-08-16T00:00:00Z</dcterms:created>
  <dcterms:modified xsi:type="dcterms:W3CDTF">2015-11-11T01:54:56Z</dcterms:modified>
</cp:coreProperties>
</file>