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76" d="100"/>
          <a:sy n="76" d="100"/>
        </p:scale>
        <p:origin x="2886"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2/17/2026</a:t>
            </a:fld>
            <a:endParaRPr lang="en-US"/>
          </a:p>
        </p:txBody>
      </p:sp>
      <p:sp>
        <p:nvSpPr>
          <p:cNvPr id="4" name="Slide Image Placeholder 3"/>
          <p:cNvSpPr>
            <a:spLocks noGrp="1" noRot="1" noChangeAspect="1"/>
          </p:cNvSpPr>
          <p:nvPr>
            <p:ph type="sldImg" idx="2"/>
          </p:nvPr>
        </p:nvSpPr>
        <p:spPr>
          <a:xfrm>
            <a:off x="2027238" y="685800"/>
            <a:ext cx="2803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7238" y="685800"/>
            <a:ext cx="28035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2/17/2026</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hyperlink" Target="mailto:rwillisteam@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275F52F-A094-4FA0-A4AB-6DD794879AA6}"/>
              </a:ext>
            </a:extLst>
          </p:cNvPr>
          <p:cNvSpPr/>
          <p:nvPr/>
        </p:nvSpPr>
        <p:spPr>
          <a:xfrm>
            <a:off x="-5257800" y="6079628"/>
            <a:ext cx="5257800" cy="1384995"/>
          </a:xfrm>
          <a:prstGeom prst="rect">
            <a:avLst/>
          </a:prstGeom>
          <a:effectLst/>
        </p:spPr>
        <p:txBody>
          <a:bodyPr wrap="square">
            <a:spAutoFit/>
          </a:bodyPr>
          <a:lstStyle/>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Blocks from The Crosstown</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Blocks from The Citadel</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Blocks from MUSC</a:t>
            </a:r>
            <a:endParaRPr lang="en-US" sz="44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8572793" y="7714959"/>
            <a:ext cx="2055336" cy="1541502"/>
          </a:xfrm>
          <a:prstGeom prst="rect">
            <a:avLst/>
          </a:prstGeom>
        </p:spPr>
      </p:pic>
      <p:sp>
        <p:nvSpPr>
          <p:cNvPr id="18" name="Rectangle 17"/>
          <p:cNvSpPr/>
          <p:nvPr/>
        </p:nvSpPr>
        <p:spPr>
          <a:xfrm rot="10800000">
            <a:off x="-1066800" y="49500"/>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8600" y="9442848"/>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4"/>
              </a:rPr>
              <a:t>rwillisteam@gmail.com</a:t>
            </a:r>
            <a:r>
              <a:rPr lang="en-US" sz="1400" dirty="0"/>
              <a:t> The Group, LLC  </a:t>
            </a:r>
          </a:p>
        </p:txBody>
      </p:sp>
      <p:sp>
        <p:nvSpPr>
          <p:cNvPr id="17" name="Subtitle 2"/>
          <p:cNvSpPr txBox="1">
            <a:spLocks/>
          </p:cNvSpPr>
          <p:nvPr/>
        </p:nvSpPr>
        <p:spPr>
          <a:xfrm>
            <a:off x="0" y="8919592"/>
            <a:ext cx="8229600" cy="400228"/>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800" b="1" dirty="0">
                <a:solidFill>
                  <a:srgbClr val="FF0000"/>
                </a:solidFill>
              </a:rPr>
              <a:t>2.5% Buyer’s Agent Commission</a:t>
            </a:r>
          </a:p>
        </p:txBody>
      </p:sp>
      <p:grpSp>
        <p:nvGrpSpPr>
          <p:cNvPr id="20" name="Group 19"/>
          <p:cNvGrpSpPr/>
          <p:nvPr/>
        </p:nvGrpSpPr>
        <p:grpSpPr>
          <a:xfrm>
            <a:off x="-2669124" y="1182535"/>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6" name="Rectangle 5">
            <a:extLst>
              <a:ext uri="{FF2B5EF4-FFF2-40B4-BE49-F238E27FC236}">
                <a16:creationId xmlns:a16="http://schemas.microsoft.com/office/drawing/2014/main" id="{FA2FBEEA-E409-4609-BC17-9B686FB8DFA0}"/>
              </a:ext>
            </a:extLst>
          </p:cNvPr>
          <p:cNvSpPr/>
          <p:nvPr/>
        </p:nvSpPr>
        <p:spPr>
          <a:xfrm>
            <a:off x="8503160" y="166897"/>
            <a:ext cx="3928603" cy="894650"/>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0" y="0"/>
            <a:ext cx="8229600" cy="1846659"/>
          </a:xfrm>
          <a:prstGeom prst="rect">
            <a:avLst/>
          </a:prstGeom>
          <a:effectLst/>
        </p:spPr>
        <p:txBody>
          <a:bodyPr wrap="square">
            <a:spAutoFit/>
          </a:bodyPr>
          <a:lstStyle/>
          <a:p>
            <a:pPr algn="ctr"/>
            <a:r>
              <a:rPr lang="en-US" sz="4400" b="1" i="1" dirty="0">
                <a:ln w="3175">
                  <a:noFill/>
                </a:ln>
                <a:solidFill>
                  <a:srgbClr val="FF0000"/>
                </a:solidFill>
                <a:latin typeface="Arial" panose="020B0604020202020204" pitchFamily="34" charset="0"/>
                <a:cs typeface="Arial" panose="020B0604020202020204" pitchFamily="34" charset="0"/>
              </a:rPr>
              <a:t>2.6 ACRES</a:t>
            </a:r>
          </a:p>
          <a:p>
            <a:pPr algn="ctr"/>
            <a:r>
              <a:rPr lang="en-US" sz="4400" b="1" i="1" dirty="0">
                <a:ln w="3175">
                  <a:noFill/>
                </a:ln>
                <a:solidFill>
                  <a:srgbClr val="FF0000"/>
                </a:solidFill>
                <a:latin typeface="Arial" panose="020B0604020202020204" pitchFamily="34" charset="0"/>
                <a:cs typeface="Arial" panose="020B0604020202020204" pitchFamily="34" charset="0"/>
              </a:rPr>
              <a:t>100% USDA FINANCING</a:t>
            </a:r>
          </a:p>
          <a:p>
            <a:pPr algn="ctr"/>
            <a:r>
              <a:rPr lang="en-US" sz="2700" b="1" i="1" dirty="0">
                <a:ln w="3175">
                  <a:noFill/>
                </a:ln>
                <a:solidFill>
                  <a:srgbClr val="FF0000"/>
                </a:solidFill>
                <a:latin typeface="Arial" panose="020B0604020202020204" pitchFamily="34" charset="0"/>
                <a:cs typeface="Arial" panose="020B0604020202020204" pitchFamily="34" charset="0"/>
              </a:rPr>
              <a:t>2</a:t>
            </a:r>
            <a:r>
              <a:rPr lang="en-US" sz="2700" b="1" i="1" baseline="30000" dirty="0">
                <a:ln w="3175">
                  <a:noFill/>
                </a:ln>
                <a:solidFill>
                  <a:srgbClr val="FF0000"/>
                </a:solidFill>
                <a:latin typeface="Arial" panose="020B0604020202020204" pitchFamily="34" charset="0"/>
                <a:cs typeface="Arial" panose="020B0604020202020204" pitchFamily="34" charset="0"/>
              </a:rPr>
              <a:t>ND</a:t>
            </a:r>
            <a:r>
              <a:rPr lang="en-US" sz="2700" b="1" i="1" dirty="0">
                <a:ln w="3175">
                  <a:noFill/>
                </a:ln>
                <a:solidFill>
                  <a:srgbClr val="FF0000"/>
                </a:solidFill>
                <a:latin typeface="Arial" panose="020B0604020202020204" pitchFamily="34" charset="0"/>
                <a:cs typeface="Arial" panose="020B0604020202020204" pitchFamily="34" charset="0"/>
              </a:rPr>
              <a:t> HOME CAN BE ADDED TO PROPERTY (ADU)</a:t>
            </a:r>
          </a:p>
        </p:txBody>
      </p:sp>
      <p:sp>
        <p:nvSpPr>
          <p:cNvPr id="3" name="Rectangle 2"/>
          <p:cNvSpPr/>
          <p:nvPr/>
        </p:nvSpPr>
        <p:spPr>
          <a:xfrm>
            <a:off x="1608014" y="5407467"/>
            <a:ext cx="5013572" cy="1138773"/>
          </a:xfrm>
          <a:prstGeom prst="rect">
            <a:avLst/>
          </a:prstGeom>
          <a:solidFill>
            <a:schemeClr val="tx2">
              <a:lumMod val="60000"/>
              <a:lumOff val="40000"/>
            </a:schemeClr>
          </a:solidFill>
        </p:spPr>
        <p:txBody>
          <a:bodyPr wrap="square">
            <a:spAutoFit/>
          </a:bodyPr>
          <a:lstStyle/>
          <a:p>
            <a:pPr algn="ctr"/>
            <a:r>
              <a:rPr lang="en-US" sz="2800" b="1" i="1" dirty="0">
                <a:solidFill>
                  <a:schemeClr val="bg1"/>
                </a:solidFill>
                <a:latin typeface="Arial" panose="020B0604020202020204" pitchFamily="34" charset="0"/>
                <a:cs typeface="Arial" panose="020B0604020202020204" pitchFamily="34" charset="0"/>
              </a:rPr>
              <a:t>$455,000</a:t>
            </a:r>
          </a:p>
          <a:p>
            <a:pPr algn="ctr"/>
            <a:r>
              <a:rPr lang="en-US" sz="2400" b="1" i="1" dirty="0">
                <a:solidFill>
                  <a:schemeClr val="bg1"/>
                </a:solidFill>
                <a:latin typeface="Arial" panose="020B0604020202020204" pitchFamily="34" charset="0"/>
                <a:cs typeface="Arial" panose="020B0604020202020204" pitchFamily="34" charset="0"/>
              </a:rPr>
              <a:t>302 Summerset Lane</a:t>
            </a:r>
          </a:p>
          <a:p>
            <a:pPr algn="ctr"/>
            <a:r>
              <a:rPr lang="de-DE" sz="1600" b="1" dirty="0">
                <a:solidFill>
                  <a:schemeClr val="bg1"/>
                </a:solidFill>
                <a:latin typeface="Arial" panose="020B0604020202020204" pitchFamily="34" charset="0"/>
                <a:cs typeface="Arial" panose="020B0604020202020204" pitchFamily="34" charset="0"/>
              </a:rPr>
              <a:t>MLS# 25010988</a:t>
            </a:r>
          </a:p>
        </p:txBody>
      </p:sp>
      <p:pic>
        <p:nvPicPr>
          <p:cNvPr id="7" name="Picture 6">
            <a:extLst>
              <a:ext uri="{FF2B5EF4-FFF2-40B4-BE49-F238E27FC236}">
                <a16:creationId xmlns:a16="http://schemas.microsoft.com/office/drawing/2014/main" id="{84A8D665-800E-4BF8-A70F-19C28961CC67}"/>
              </a:ext>
            </a:extLst>
          </p:cNvPr>
          <p:cNvPicPr>
            <a:picLocks noChangeAspect="1"/>
          </p:cNvPicPr>
          <p:nvPr/>
        </p:nvPicPr>
        <p:blipFill>
          <a:blip r:embed="rId5">
            <a:extLst>
              <a:ext uri="{28A0092B-C50C-407E-A947-70E740481C1C}">
                <a14:useLocalDpi xmlns:a14="http://schemas.microsoft.com/office/drawing/2010/main" val="0"/>
              </a:ext>
            </a:extLst>
          </a:blip>
          <a:srcRect t="23156" b="24662"/>
          <a:stretch>
            <a:fillRect/>
          </a:stretch>
        </p:blipFill>
        <p:spPr>
          <a:xfrm>
            <a:off x="1204057" y="2246687"/>
            <a:ext cx="5821486" cy="3037751"/>
          </a:xfrm>
          <a:prstGeom prst="rect">
            <a:avLst/>
          </a:prstGeom>
        </p:spPr>
      </p:pic>
      <p:sp>
        <p:nvSpPr>
          <p:cNvPr id="9" name="TextBox 8">
            <a:extLst>
              <a:ext uri="{FF2B5EF4-FFF2-40B4-BE49-F238E27FC236}">
                <a16:creationId xmlns:a16="http://schemas.microsoft.com/office/drawing/2014/main" id="{ECB96BE4-C6BC-9DD6-8E8D-158129B30F5A}"/>
              </a:ext>
            </a:extLst>
          </p:cNvPr>
          <p:cNvSpPr txBox="1"/>
          <p:nvPr/>
        </p:nvSpPr>
        <p:spPr>
          <a:xfrm rot="19086026">
            <a:off x="8238684" y="3326706"/>
            <a:ext cx="5480989" cy="2400657"/>
          </a:xfrm>
          <a:prstGeom prst="rect">
            <a:avLst/>
          </a:prstGeom>
          <a:noFill/>
        </p:spPr>
        <p:txBody>
          <a:bodyPr wrap="none" rtlCol="0">
            <a:spAutoFit/>
          </a:bodyPr>
          <a:lstStyle/>
          <a:p>
            <a:pPr algn="ctr"/>
            <a:r>
              <a:rPr lang="en-US" sz="15000" b="1" i="1" dirty="0">
                <a:ln>
                  <a:solidFill>
                    <a:srgbClr val="FF0000">
                      <a:alpha val="50000"/>
                    </a:srgbClr>
                  </a:solidFill>
                </a:ln>
                <a:noFill/>
                <a:effectLst>
                  <a:outerShdw blurRad="38100" dist="38100" dir="2700000" algn="tl">
                    <a:srgbClr val="000000">
                      <a:alpha val="43137"/>
                    </a:srgbClr>
                  </a:outerShdw>
                </a:effectLst>
              </a:rPr>
              <a:t>DRAFT</a:t>
            </a:r>
          </a:p>
        </p:txBody>
      </p:sp>
      <p:sp>
        <p:nvSpPr>
          <p:cNvPr id="8" name="Subtitle 2">
            <a:extLst>
              <a:ext uri="{FF2B5EF4-FFF2-40B4-BE49-F238E27FC236}">
                <a16:creationId xmlns:a16="http://schemas.microsoft.com/office/drawing/2014/main" id="{F3F9B18D-CECF-CD55-5141-74450228421F}"/>
              </a:ext>
            </a:extLst>
          </p:cNvPr>
          <p:cNvSpPr txBox="1">
            <a:spLocks/>
          </p:cNvSpPr>
          <p:nvPr/>
        </p:nvSpPr>
        <p:spPr>
          <a:xfrm>
            <a:off x="160215" y="6669269"/>
            <a:ext cx="7909170" cy="2127294"/>
          </a:xfrm>
          <a:prstGeom prst="rect">
            <a:avLst/>
          </a:prstGeom>
        </p:spPr>
        <p:txBody>
          <a:bodyPr vert="horz" lIns="91440" tIns="45720" rIns="91440" bIns="45720" numCol="1" rtlCol="0" anchor="t">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a:solidFill>
                  <a:schemeClr val="tx1"/>
                </a:solidFill>
              </a:rPr>
              <a:t>This home is on 2.59 Acres of high land with the ability to build another home on the property (Accessory Dwelling Unit) and the house next to this is also for sale with 1.83 additional acres (298 Summerset). This property is just 15 minutes to downtown historic Summerville and also the I-26 at </a:t>
            </a:r>
            <a:r>
              <a:rPr lang="en-US" sz="1400" dirty="0" err="1">
                <a:solidFill>
                  <a:schemeClr val="tx1"/>
                </a:solidFill>
              </a:rPr>
              <a:t>Jedburg</a:t>
            </a:r>
            <a:r>
              <a:rPr lang="en-US" sz="1400" dirty="0">
                <a:solidFill>
                  <a:schemeClr val="tx1"/>
                </a:solidFill>
              </a:rPr>
              <a:t> Road. The home sits back off of the paved Road and you will feel like you are in a park-like setting This home has been updated and upgraded in every way and includes a brick wood burning fire place and even a whole house Generac generator The square footage includes a portion of the garage area that can be converted to finished heat and air interior square footage. Public sewer is avail + public water is close by.</a:t>
            </a:r>
          </a:p>
          <a:p>
            <a:endParaRPr lang="en-US" sz="1400" dirty="0">
              <a:solidFill>
                <a:schemeClr val="tx1"/>
              </a:solidFill>
            </a:endParaRPr>
          </a:p>
          <a:p>
            <a:r>
              <a:rPr lang="en-US" sz="1400" dirty="0">
                <a:solidFill>
                  <a:schemeClr val="tx1"/>
                </a:solidFill>
              </a:rPr>
              <a:t>Separate driveway can be added to the left side of the lot. Plat is under documents</a:t>
            </a: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5987</TotalTime>
  <Words>218</Words>
  <Application>Microsoft Office PowerPoint</Application>
  <PresentationFormat>Custom</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169</cp:revision>
  <dcterms:created xsi:type="dcterms:W3CDTF">2006-08-16T00:00:00Z</dcterms:created>
  <dcterms:modified xsi:type="dcterms:W3CDTF">2026-02-18T01:23:10Z</dcterms:modified>
</cp:coreProperties>
</file>