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2B51"/>
    <a:srgbClr val="329F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5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06184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24603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216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38641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09099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3/24/2023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13352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3/24/2023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16568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3/24/2023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75408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74358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39845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74926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8BD707-D9CF-40AE-B4C6-C98DA3205C09}" type="datetimeFigureOut">
              <a:rPr lang="en-US" smtClean="0"/>
              <a:pPr/>
              <a:t>3/24/2023</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82918397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png"/><Relationship Id="rId18" Type="http://schemas.openxmlformats.org/officeDocument/2006/relationships/image" Target="../media/image17.svg"/><Relationship Id="rId3" Type="http://schemas.openxmlformats.org/officeDocument/2006/relationships/image" Target="../media/image2.jpg"/><Relationship Id="rId21" Type="http://schemas.openxmlformats.org/officeDocument/2006/relationships/image" Target="../media/image20.jpeg"/><Relationship Id="rId7" Type="http://schemas.openxmlformats.org/officeDocument/2006/relationships/image" Target="../media/image6.jpeg"/><Relationship Id="rId12" Type="http://schemas.openxmlformats.org/officeDocument/2006/relationships/image" Target="../media/image11.svg"/><Relationship Id="rId17" Type="http://schemas.openxmlformats.org/officeDocument/2006/relationships/image" Target="../media/image16.png"/><Relationship Id="rId2" Type="http://schemas.openxmlformats.org/officeDocument/2006/relationships/image" Target="../media/image1.png"/><Relationship Id="rId16" Type="http://schemas.openxmlformats.org/officeDocument/2006/relationships/image" Target="../media/image15.svg"/><Relationship Id="rId20" Type="http://schemas.openxmlformats.org/officeDocument/2006/relationships/image" Target="../media/image19.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24" Type="http://schemas.openxmlformats.org/officeDocument/2006/relationships/image" Target="../media/image23.jpeg"/><Relationship Id="rId5" Type="http://schemas.openxmlformats.org/officeDocument/2006/relationships/image" Target="../media/image4.jpeg"/><Relationship Id="rId15" Type="http://schemas.openxmlformats.org/officeDocument/2006/relationships/image" Target="../media/image14.png"/><Relationship Id="rId23" Type="http://schemas.openxmlformats.org/officeDocument/2006/relationships/image" Target="../media/image22.jpeg"/><Relationship Id="rId10" Type="http://schemas.openxmlformats.org/officeDocument/2006/relationships/image" Target="../media/image9.svg"/><Relationship Id="rId19" Type="http://schemas.openxmlformats.org/officeDocument/2006/relationships/image" Target="../media/image18.jpeg"/><Relationship Id="rId4" Type="http://schemas.openxmlformats.org/officeDocument/2006/relationships/image" Target="../media/image3.jpeg"/><Relationship Id="rId9" Type="http://schemas.openxmlformats.org/officeDocument/2006/relationships/image" Target="../media/image8.png"/><Relationship Id="rId14" Type="http://schemas.openxmlformats.org/officeDocument/2006/relationships/image" Target="../media/image13.svg"/><Relationship Id="rId22" Type="http://schemas.openxmlformats.org/officeDocument/2006/relationships/image" Target="../media/image21.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4E0CFE29-825E-4073-B33D-6DFBA098F673}"/>
              </a:ext>
            </a:extLst>
          </p:cNvPr>
          <p:cNvSpPr/>
          <p:nvPr/>
        </p:nvSpPr>
        <p:spPr>
          <a:xfrm>
            <a:off x="10081148" y="659356"/>
            <a:ext cx="45719" cy="4223434"/>
          </a:xfrm>
          <a:prstGeom prst="rect">
            <a:avLst/>
          </a:prstGeom>
          <a:solidFill>
            <a:srgbClr val="329F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8D16A90-743F-4783-930C-A315DD94EBD7}"/>
              </a:ext>
            </a:extLst>
          </p:cNvPr>
          <p:cNvSpPr/>
          <p:nvPr/>
        </p:nvSpPr>
        <p:spPr>
          <a:xfrm>
            <a:off x="0" y="3726100"/>
            <a:ext cx="8229600" cy="4487071"/>
          </a:xfrm>
          <a:prstGeom prst="rect">
            <a:avLst/>
          </a:prstGeom>
          <a:solidFill>
            <a:srgbClr val="132B51">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1" name="Rectangle 20"/>
          <p:cNvSpPr/>
          <p:nvPr/>
        </p:nvSpPr>
        <p:spPr>
          <a:xfrm>
            <a:off x="457201" y="9075883"/>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p:cNvSpPr>
            <a:spLocks noGrp="1"/>
          </p:cNvSpPr>
          <p:nvPr>
            <p:ph type="ctrTitle"/>
          </p:nvPr>
        </p:nvSpPr>
        <p:spPr>
          <a:xfrm>
            <a:off x="5143500" y="4431791"/>
            <a:ext cx="1371600" cy="365760"/>
          </a:xfrm>
        </p:spPr>
        <p:txBody>
          <a:bodyPr anchor="ctr">
            <a:noAutofit/>
            <a:scene3d>
              <a:camera prst="orthographicFront"/>
              <a:lightRig rig="soft" dir="t">
                <a:rot lat="0" lon="0" rev="17220000"/>
              </a:lightRig>
            </a:scene3d>
            <a:sp3d prstMaterial="softEdge"/>
          </a:bodyPr>
          <a:lstStyle/>
          <a:p>
            <a:r>
              <a:rPr lang="en-US" sz="1800" dirty="0">
                <a:ln w="10541" cmpd="sng">
                  <a:noFill/>
                  <a:prstDash val="solid"/>
                </a:ln>
                <a:solidFill>
                  <a:srgbClr val="132B51"/>
                </a:solidFill>
                <a:latin typeface="Century Gothic" panose="020B0502020202020204" pitchFamily="34" charset="0"/>
              </a:rPr>
              <a:t>#23006232</a:t>
            </a:r>
            <a:endParaRPr lang="en-US" sz="1600" dirty="0">
              <a:ln w="10541" cmpd="sng">
                <a:noFill/>
                <a:prstDash val="solid"/>
              </a:ln>
              <a:solidFill>
                <a:srgbClr val="132B51"/>
              </a:solidFill>
              <a:latin typeface="Century Gothic" panose="020B0502020202020204" pitchFamily="34" charset="0"/>
            </a:endParaRPr>
          </a:p>
        </p:txBody>
      </p:sp>
      <p:sp>
        <p:nvSpPr>
          <p:cNvPr id="3" name="Subtitle 2"/>
          <p:cNvSpPr>
            <a:spLocks noGrp="1"/>
          </p:cNvSpPr>
          <p:nvPr>
            <p:ph type="subTitle" idx="1"/>
          </p:nvPr>
        </p:nvSpPr>
        <p:spPr>
          <a:xfrm>
            <a:off x="-1" y="4879820"/>
            <a:ext cx="6194943" cy="3333351"/>
          </a:xfrm>
        </p:spPr>
        <p:txBody>
          <a:bodyPr anchor="ctr">
            <a:noAutofit/>
          </a:bodyPr>
          <a:lstStyle/>
          <a:p>
            <a:r>
              <a:rPr lang="en-US" sz="1050" dirty="0">
                <a:solidFill>
                  <a:schemeClr val="tx2"/>
                </a:solidFill>
                <a:latin typeface="Century Gothic" panose="020B0502020202020204" pitchFamily="34" charset="0"/>
              </a:rPr>
              <a:t>Brand new construction in the heart of James Island only steps away from the Municipal Golf Course, Azul, The Pour House, Charleston Sports Pub, Terrace Theater, Maybank Public House, Millers All Day and more! This gorgeous home has **FIVE** bedrooms and **THREE** bathrooms! Every upgrade one could hope for is included with waterproof LVP flooring throughout the first floor, a designer craftsman style trim package with two-piece crown molding, chair rail and wainscoting, window casings, shiplap on the oversized kitchen island and more! You'll love the stunning 42'' white cabinets in the kitchen as well as the quartz countertops and custom backsplash! This home is equipped with gas cooking and gas heat as well! There's a large guest bedroom/office/playroom on the first floor accompanied by a full bathroom with tile flooring, a tiled shower and a raised vanity. The staircase is an open wood tread style with modern pickets leading up to the landing where the LVP continues to the bedrooms. The owners' suite is huge with vaulted ceilings and overlooks the twin hundred-year-old oak trees! The bathroom has a raised double vanity with white cabinets and upgraded tiling throughout plus an 80" frameless shower door for the ultimate custom look! There are three additional secondary bedrooms, all of which are enormous, plus another full bathroom! The screen porch takes advantage of the breathtaking views that this unique lot has to offer! It's also located in an X flood zone and the fiber cement siding is a natural insulator! There is a public boat landing across Maybank, just moments from this incredible home, and the County has committed to adding a sidewalk in front of the home that leads all the way from Maybank Highway down to Riverland Drive!</a:t>
            </a:r>
          </a:p>
        </p:txBody>
      </p:sp>
      <p:sp>
        <p:nvSpPr>
          <p:cNvPr id="23" name="Rectangle 22"/>
          <p:cNvSpPr/>
          <p:nvPr/>
        </p:nvSpPr>
        <p:spPr>
          <a:xfrm>
            <a:off x="0" y="71735"/>
            <a:ext cx="4069079" cy="923330"/>
          </a:xfrm>
          <a:prstGeom prst="rect">
            <a:avLst/>
          </a:prstGeom>
          <a:noFill/>
        </p:spPr>
        <p:txBody>
          <a:bodyPr wrap="square">
            <a:spAutoFit/>
          </a:bodyPr>
          <a:lstStyle/>
          <a:p>
            <a:pPr algn="ctr"/>
            <a:r>
              <a:rPr lang="en-US" sz="5400" b="1" dirty="0">
                <a:ln w="3175">
                  <a:noFill/>
                </a:ln>
                <a:solidFill>
                  <a:srgbClr val="132B51"/>
                </a:solidFill>
                <a:latin typeface="Cochocib Script Latin Pro" panose="02000503000000020003" pitchFamily="2" charset="0"/>
              </a:rPr>
              <a:t>For Sale</a:t>
            </a:r>
          </a:p>
        </p:txBody>
      </p:sp>
      <p:grpSp>
        <p:nvGrpSpPr>
          <p:cNvPr id="6" name="Group 5">
            <a:extLst>
              <a:ext uri="{FF2B5EF4-FFF2-40B4-BE49-F238E27FC236}">
                <a16:creationId xmlns:a16="http://schemas.microsoft.com/office/drawing/2014/main" id="{A98F47A6-9892-F61B-305C-7CB88A8AE7FD}"/>
              </a:ext>
            </a:extLst>
          </p:cNvPr>
          <p:cNvGrpSpPr/>
          <p:nvPr/>
        </p:nvGrpSpPr>
        <p:grpSpPr>
          <a:xfrm>
            <a:off x="6194942" y="5591763"/>
            <a:ext cx="2017176" cy="1909465"/>
            <a:chOff x="6194942" y="5029200"/>
            <a:chExt cx="2017176" cy="1909465"/>
          </a:xfrm>
        </p:grpSpPr>
        <p:sp>
          <p:nvSpPr>
            <p:cNvPr id="17" name="Rectangle 16"/>
            <p:cNvSpPr/>
            <p:nvPr/>
          </p:nvSpPr>
          <p:spPr>
            <a:xfrm>
              <a:off x="6194942" y="5029200"/>
              <a:ext cx="2017176" cy="1257011"/>
            </a:xfrm>
            <a:prstGeom prst="rect">
              <a:avLst/>
            </a:prstGeom>
            <a:ln>
              <a:noFill/>
            </a:ln>
          </p:spPr>
          <p:txBody>
            <a:bodyPr wrap="square">
              <a:spAutoFit/>
            </a:bodyPr>
            <a:lstStyle/>
            <a:p>
              <a:pPr algn="ctr">
                <a:lnSpc>
                  <a:spcPct val="150000"/>
                </a:lnSpc>
              </a:pPr>
              <a:r>
                <a:rPr lang="en-US" sz="1600" b="1" dirty="0">
                  <a:solidFill>
                    <a:schemeClr val="tx2"/>
                  </a:solidFill>
                  <a:latin typeface="Century Gothic" panose="020B0502020202020204" pitchFamily="34" charset="0"/>
                </a:rPr>
                <a:t>Meg H. Kandik</a:t>
              </a:r>
            </a:p>
            <a:p>
              <a:pPr algn="ctr">
                <a:lnSpc>
                  <a:spcPct val="150000"/>
                </a:lnSpc>
              </a:pPr>
              <a:r>
                <a:rPr lang="pt-BR" sz="1200" b="1" dirty="0">
                  <a:solidFill>
                    <a:schemeClr val="tx2"/>
                  </a:solidFill>
                  <a:latin typeface="Century Gothic" panose="020B0502020202020204" pitchFamily="34" charset="0"/>
                </a:rPr>
                <a:t>843-814-5137</a:t>
              </a:r>
            </a:p>
            <a:p>
              <a:pPr algn="ctr">
                <a:lnSpc>
                  <a:spcPct val="150000"/>
                </a:lnSpc>
              </a:pPr>
              <a:r>
                <a:rPr lang="pt-BR" sz="1200" b="1" dirty="0">
                  <a:solidFill>
                    <a:schemeClr val="tx2"/>
                  </a:solidFill>
                  <a:latin typeface="Century Gothic" panose="020B0502020202020204" pitchFamily="34" charset="0"/>
                </a:rPr>
                <a:t>Meg@HolyCityRE.com</a:t>
              </a:r>
            </a:p>
            <a:p>
              <a:pPr algn="ctr">
                <a:lnSpc>
                  <a:spcPct val="150000"/>
                </a:lnSpc>
              </a:pPr>
              <a:r>
                <a:rPr lang="en-US" sz="1200" b="1" dirty="0">
                  <a:solidFill>
                    <a:schemeClr val="tx2"/>
                  </a:solidFill>
                  <a:latin typeface="Century Gothic" panose="020B0502020202020204" pitchFamily="34" charset="0"/>
                </a:rPr>
                <a:t>www.holycityre.com </a:t>
              </a:r>
            </a:p>
          </p:txBody>
        </p:sp>
        <p:sp>
          <p:nvSpPr>
            <p:cNvPr id="18" name="Rectangle 17"/>
            <p:cNvSpPr/>
            <p:nvPr/>
          </p:nvSpPr>
          <p:spPr>
            <a:xfrm>
              <a:off x="6327230" y="6477000"/>
              <a:ext cx="1752600" cy="461665"/>
            </a:xfrm>
            <a:prstGeom prst="rect">
              <a:avLst/>
            </a:prstGeom>
            <a:ln>
              <a:noFill/>
            </a:ln>
          </p:spPr>
          <p:txBody>
            <a:bodyPr wrap="square" anchor="ctr">
              <a:spAutoFit/>
            </a:bodyPr>
            <a:lstStyle/>
            <a:p>
              <a:pPr algn="ctr"/>
              <a:r>
                <a:rPr lang="en-US" sz="800" b="1" dirty="0">
                  <a:solidFill>
                    <a:schemeClr val="tx2"/>
                  </a:solidFill>
                  <a:latin typeface="Century Gothic" panose="020B0502020202020204" pitchFamily="34" charset="0"/>
                </a:rPr>
                <a:t>Brand Name Real Estate</a:t>
              </a:r>
            </a:p>
            <a:p>
              <a:pPr algn="ctr"/>
              <a:r>
                <a:rPr lang="en-US" sz="800" b="1" dirty="0">
                  <a:solidFill>
                    <a:schemeClr val="tx2"/>
                  </a:solidFill>
                  <a:latin typeface="Century Gothic" panose="020B0502020202020204" pitchFamily="34" charset="0"/>
                </a:rPr>
                <a:t>4 Carriage Ln</a:t>
              </a:r>
            </a:p>
            <a:p>
              <a:pPr algn="ctr"/>
              <a:r>
                <a:rPr lang="en-US" sz="800" b="1" dirty="0">
                  <a:solidFill>
                    <a:schemeClr val="tx2"/>
                  </a:solidFill>
                  <a:latin typeface="Century Gothic" panose="020B0502020202020204" pitchFamily="34" charset="0"/>
                </a:rPr>
                <a:t>Charleston 29407</a:t>
              </a:r>
              <a:endParaRPr lang="en-US" sz="600" b="1" dirty="0">
                <a:solidFill>
                  <a:schemeClr val="tx2"/>
                </a:solidFill>
                <a:latin typeface="Century Gothic" panose="020B0502020202020204" pitchFamily="34" charset="0"/>
              </a:endParaRPr>
            </a:p>
          </p:txBody>
        </p:sp>
      </p:grpSp>
      <p:pic>
        <p:nvPicPr>
          <p:cNvPr id="20" name="Picture 19"/>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0774905" y="5944194"/>
            <a:ext cx="1590562" cy="722554"/>
          </a:xfrm>
          <a:prstGeom prst="rect">
            <a:avLst/>
          </a:prstGeom>
          <a:ln w="12700">
            <a:noFill/>
          </a:ln>
          <a:effectLst/>
        </p:spPr>
      </p:pic>
      <p:pic>
        <p:nvPicPr>
          <p:cNvPr id="31" name="Picture 30"/>
          <p:cNvPicPr>
            <a:picLocks noChangeAspect="1"/>
          </p:cNvPicPr>
          <p:nvPr/>
        </p:nvPicPr>
        <p:blipFill rotWithShape="1">
          <a:blip r:embed="rId3">
            <a:extLst>
              <a:ext uri="{28A0092B-C50C-407E-A947-70E740481C1C}">
                <a14:useLocalDpi xmlns:a14="http://schemas.microsoft.com/office/drawing/2010/main" val="0"/>
              </a:ext>
            </a:extLst>
          </a:blip>
          <a:srcRect b="25998"/>
          <a:stretch/>
        </p:blipFill>
        <p:spPr>
          <a:xfrm>
            <a:off x="10824181" y="2925652"/>
            <a:ext cx="1492010" cy="1505616"/>
          </a:xfrm>
          <a:prstGeom prst="flowChartConnector">
            <a:avLst/>
          </a:prstGeom>
          <a:ln w="63500" cap="rnd">
            <a:noFill/>
          </a:ln>
          <a:effectLst/>
          <a:scene3d>
            <a:camera prst="orthographicFront"/>
            <a:lightRig rig="contrasting" dir="t">
              <a:rot lat="0" lon="0" rev="3000000"/>
            </a:lightRig>
          </a:scene3d>
          <a:sp3d contourW="7620">
            <a:bevelT w="95250" h="31750"/>
            <a:contourClr>
              <a:srgbClr val="333333"/>
            </a:contourClr>
          </a:sp3d>
        </p:spPr>
      </p:pic>
      <p:pic>
        <p:nvPicPr>
          <p:cNvPr id="24" name="Picture 23"/>
          <p:cNvPicPr preferRelativeResize="0">
            <a:picLocks noChangeAspect="1"/>
          </p:cNvPicPr>
          <p:nvPr/>
        </p:nvPicPr>
        <p:blipFill>
          <a:blip r:embed="rId4" cstate="print">
            <a:extLst>
              <a:ext uri="{28A0092B-C50C-407E-A947-70E740481C1C}">
                <a14:useLocalDpi xmlns:a14="http://schemas.microsoft.com/office/drawing/2010/main" val="0"/>
              </a:ext>
            </a:extLst>
          </a:blip>
          <a:srcRect/>
          <a:stretch/>
        </p:blipFill>
        <p:spPr>
          <a:xfrm>
            <a:off x="0" y="8292392"/>
            <a:ext cx="1324506" cy="1766008"/>
          </a:xfrm>
          <a:prstGeom prst="rect">
            <a:avLst/>
          </a:prstGeom>
          <a:ln w="12700">
            <a:solidFill>
              <a:schemeClr val="bg1"/>
            </a:solidFill>
          </a:ln>
          <a:effectLst/>
        </p:spPr>
      </p:pic>
      <p:pic>
        <p:nvPicPr>
          <p:cNvPr id="25" name="Picture 24"/>
          <p:cNvPicPr preferRelativeResize="0">
            <a:picLocks noChangeAspect="1"/>
          </p:cNvPicPr>
          <p:nvPr/>
        </p:nvPicPr>
        <p:blipFill>
          <a:blip r:embed="rId5" cstate="print">
            <a:extLst>
              <a:ext uri="{28A0092B-C50C-407E-A947-70E740481C1C}">
                <a14:useLocalDpi xmlns:a14="http://schemas.microsoft.com/office/drawing/2010/main" val="0"/>
              </a:ext>
            </a:extLst>
          </a:blip>
          <a:srcRect/>
          <a:stretch/>
        </p:blipFill>
        <p:spPr>
          <a:xfrm>
            <a:off x="1381019" y="8292392"/>
            <a:ext cx="1324506" cy="1766008"/>
          </a:xfrm>
          <a:prstGeom prst="rect">
            <a:avLst/>
          </a:prstGeom>
          <a:ln w="12700">
            <a:solidFill>
              <a:schemeClr val="bg1"/>
            </a:solidFill>
          </a:ln>
          <a:effectLst/>
        </p:spPr>
      </p:pic>
      <p:pic>
        <p:nvPicPr>
          <p:cNvPr id="1032" name="Picture 8"/>
          <p:cNvPicPr preferRelativeResize="0">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0" y="1040585"/>
            <a:ext cx="1946176" cy="2594902"/>
          </a:xfrm>
          <a:prstGeom prst="rect">
            <a:avLst/>
          </a:prstGeom>
          <a:ln w="12700">
            <a:solidFill>
              <a:schemeClr val="bg1"/>
            </a:solidFill>
          </a:ln>
          <a:effectLst/>
          <a:extLst>
            <a:ext uri="{909E8E84-426E-40DD-AFC4-6F175D3DCCD1}">
              <a14:hiddenFill xmlns:a14="http://schemas.microsoft.com/office/drawing/2010/main">
                <a:solidFill>
                  <a:schemeClr val="accent1"/>
                </a:solidFill>
              </a14:hiddenFill>
            </a:ext>
          </a:extLst>
        </p:spPr>
      </p:pic>
      <p:pic>
        <p:nvPicPr>
          <p:cNvPr id="28" name="Picture 27"/>
          <p:cNvPicPr preferRelativeResize="0">
            <a:picLocks noChangeAspect="1"/>
          </p:cNvPicPr>
          <p:nvPr/>
        </p:nvPicPr>
        <p:blipFill>
          <a:blip r:embed="rId7" cstate="print">
            <a:extLst>
              <a:ext uri="{28A0092B-C50C-407E-A947-70E740481C1C}">
                <a14:useLocalDpi xmlns:a14="http://schemas.microsoft.com/office/drawing/2010/main" val="0"/>
              </a:ext>
            </a:extLst>
          </a:blip>
          <a:srcRect/>
          <a:stretch/>
        </p:blipFill>
        <p:spPr>
          <a:xfrm>
            <a:off x="2094475" y="1040585"/>
            <a:ext cx="1946176" cy="2594902"/>
          </a:xfrm>
          <a:prstGeom prst="rect">
            <a:avLst/>
          </a:prstGeom>
          <a:ln w="12700">
            <a:solidFill>
              <a:schemeClr val="bg1"/>
            </a:solidFill>
          </a:ln>
          <a:effectLst/>
        </p:spPr>
      </p:pic>
      <p:sp>
        <p:nvSpPr>
          <p:cNvPr id="36" name="Rectangle 35">
            <a:extLst>
              <a:ext uri="{FF2B5EF4-FFF2-40B4-BE49-F238E27FC236}">
                <a16:creationId xmlns:a16="http://schemas.microsoft.com/office/drawing/2014/main" id="{52D57ABD-AAC8-F952-61D0-C344E6762C77}"/>
              </a:ext>
            </a:extLst>
          </p:cNvPr>
          <p:cNvSpPr/>
          <p:nvPr/>
        </p:nvSpPr>
        <p:spPr>
          <a:xfrm>
            <a:off x="9123634" y="4495800"/>
            <a:ext cx="45998" cy="3165111"/>
          </a:xfrm>
          <a:prstGeom prst="rect">
            <a:avLst/>
          </a:prstGeom>
          <a:solidFill>
            <a:srgbClr val="329F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974DE84C-E31E-7FA4-F091-4F14E357FEEE}"/>
              </a:ext>
            </a:extLst>
          </p:cNvPr>
          <p:cNvPicPr>
            <a:picLocks noChangeAspect="1"/>
          </p:cNvPicPr>
          <p:nvPr/>
        </p:nvPicPr>
        <p:blipFill rotWithShape="1">
          <a:blip r:embed="rId8">
            <a:extLst>
              <a:ext uri="{28A0092B-C50C-407E-A947-70E740481C1C}">
                <a14:useLocalDpi xmlns:a14="http://schemas.microsoft.com/office/drawing/2010/main" val="0"/>
              </a:ext>
            </a:extLst>
          </a:blip>
          <a:srcRect l="24327" t="21041" r="25667" b="45352"/>
          <a:stretch/>
        </p:blipFill>
        <p:spPr>
          <a:xfrm>
            <a:off x="12039600" y="8306985"/>
            <a:ext cx="804672" cy="812010"/>
          </a:xfrm>
          <a:prstGeom prst="flowChartConnector">
            <a:avLst/>
          </a:prstGeom>
          <a:ln w="63500" cap="rnd">
            <a:no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26" name="Rectangle 25">
            <a:extLst>
              <a:ext uri="{FF2B5EF4-FFF2-40B4-BE49-F238E27FC236}">
                <a16:creationId xmlns:a16="http://schemas.microsoft.com/office/drawing/2014/main" id="{64783D91-640A-B49A-E896-5D6C1B1CCE4F}"/>
              </a:ext>
            </a:extLst>
          </p:cNvPr>
          <p:cNvSpPr/>
          <p:nvPr/>
        </p:nvSpPr>
        <p:spPr>
          <a:xfrm>
            <a:off x="8977743" y="8306985"/>
            <a:ext cx="3061856" cy="615553"/>
          </a:xfrm>
          <a:prstGeom prst="rect">
            <a:avLst/>
          </a:prstGeom>
          <a:ln>
            <a:noFill/>
          </a:ln>
        </p:spPr>
        <p:txBody>
          <a:bodyPr wrap="square">
            <a:spAutoFit/>
          </a:bodyPr>
          <a:lstStyle/>
          <a:p>
            <a:pPr algn="ctr"/>
            <a:r>
              <a:rPr lang="en-US" sz="1600" b="1" dirty="0">
                <a:solidFill>
                  <a:schemeClr val="bg1"/>
                </a:solidFill>
                <a:latin typeface="Century Gothic" panose="020B0502020202020204" pitchFamily="34" charset="0"/>
              </a:rPr>
              <a:t>Matt </a:t>
            </a:r>
            <a:r>
              <a:rPr lang="en-US" sz="1600" b="1" dirty="0" err="1">
                <a:solidFill>
                  <a:schemeClr val="bg1"/>
                </a:solidFill>
                <a:latin typeface="Century Gothic" panose="020B0502020202020204" pitchFamily="34" charset="0"/>
              </a:rPr>
              <a:t>Kimes</a:t>
            </a:r>
            <a:endParaRPr lang="en-US" sz="1600" b="1" dirty="0">
              <a:solidFill>
                <a:schemeClr val="bg1"/>
              </a:solidFill>
              <a:latin typeface="Century Gothic" panose="020B0502020202020204" pitchFamily="34" charset="0"/>
            </a:endParaRPr>
          </a:p>
          <a:p>
            <a:pPr algn="ctr"/>
            <a:r>
              <a:rPr lang="pt-BR" sz="900" b="1" dirty="0">
                <a:solidFill>
                  <a:schemeClr val="bg1"/>
                </a:solidFill>
                <a:latin typeface="Century Gothic" panose="020B0502020202020204" pitchFamily="34" charset="0"/>
              </a:rPr>
              <a:t>843-860-1669 | mattkimeshomes@gmail.com</a:t>
            </a:r>
          </a:p>
          <a:p>
            <a:pPr algn="ctr"/>
            <a:r>
              <a:rPr lang="pt-BR" sz="900" b="1" dirty="0">
                <a:solidFill>
                  <a:schemeClr val="bg1"/>
                </a:solidFill>
                <a:latin typeface="Century Gothic" panose="020B0502020202020204" pitchFamily="34" charset="0"/>
              </a:rPr>
              <a:t>www.mattkimeshomes.com</a:t>
            </a:r>
            <a:endParaRPr lang="en-US" sz="900" b="1" dirty="0">
              <a:solidFill>
                <a:schemeClr val="bg1"/>
              </a:solidFill>
              <a:latin typeface="Century Gothic" panose="020B0502020202020204" pitchFamily="34" charset="0"/>
            </a:endParaRPr>
          </a:p>
        </p:txBody>
      </p:sp>
      <p:sp>
        <p:nvSpPr>
          <p:cNvPr id="37" name="Title 1">
            <a:extLst>
              <a:ext uri="{FF2B5EF4-FFF2-40B4-BE49-F238E27FC236}">
                <a16:creationId xmlns:a16="http://schemas.microsoft.com/office/drawing/2014/main" id="{59901030-0892-379E-94A1-6A3E10379868}"/>
              </a:ext>
            </a:extLst>
          </p:cNvPr>
          <p:cNvSpPr txBox="1">
            <a:spLocks/>
          </p:cNvSpPr>
          <p:nvPr/>
        </p:nvSpPr>
        <p:spPr>
          <a:xfrm>
            <a:off x="4160521" y="0"/>
            <a:ext cx="4051598" cy="1066800"/>
          </a:xfrm>
          <a:prstGeom prst="rect">
            <a:avLst/>
          </a:prstGeom>
        </p:spPr>
        <p:txBody>
          <a:bodyPr vert="horz" lIns="91440" tIns="45720" rIns="91440" bIns="45720" rtlCol="0" anchor="ctr">
            <a:noAutofit/>
            <a:scene3d>
              <a:camera prst="orthographicFront"/>
              <a:lightRig rig="soft" dir="t">
                <a:rot lat="0" lon="0" rev="17220000"/>
              </a:lightRig>
            </a:scene3d>
            <a:sp3d prstMaterial="softEdge"/>
          </a:bodyPr>
          <a:lstStyle>
            <a:lvl1pPr algn="ctr" defTabSz="822960" rtl="0" eaLnBrk="1" latinLnBrk="0" hangingPunct="1">
              <a:lnSpc>
                <a:spcPct val="90000"/>
              </a:lnSpc>
              <a:spcBef>
                <a:spcPct val="0"/>
              </a:spcBef>
              <a:buNone/>
              <a:defRPr sz="5400" kern="1200">
                <a:solidFill>
                  <a:schemeClr val="tx1"/>
                </a:solidFill>
                <a:latin typeface="+mj-lt"/>
                <a:ea typeface="+mj-ea"/>
                <a:cs typeface="+mj-cs"/>
              </a:defRPr>
            </a:lvl1pPr>
          </a:lstStyle>
          <a:p>
            <a:r>
              <a:rPr lang="en-US" sz="1800" b="1" dirty="0">
                <a:ln w="10541" cmpd="sng">
                  <a:noFill/>
                  <a:prstDash val="solid"/>
                </a:ln>
                <a:solidFill>
                  <a:srgbClr val="132B51"/>
                </a:solidFill>
                <a:latin typeface="Century Gothic" panose="020B0502020202020204" pitchFamily="34" charset="0"/>
              </a:rPr>
              <a:t>302 Woodland Shores Road</a:t>
            </a:r>
            <a:br>
              <a:rPr lang="en-US" sz="1800" dirty="0">
                <a:ln w="10541" cmpd="sng">
                  <a:noFill/>
                  <a:prstDash val="solid"/>
                </a:ln>
                <a:solidFill>
                  <a:srgbClr val="132B51"/>
                </a:solidFill>
                <a:latin typeface="Century Gothic" panose="020B0502020202020204" pitchFamily="34" charset="0"/>
              </a:rPr>
            </a:br>
            <a:r>
              <a:rPr lang="en-US" sz="1800" dirty="0">
                <a:ln w="10541" cmpd="sng">
                  <a:noFill/>
                  <a:prstDash val="solid"/>
                </a:ln>
                <a:solidFill>
                  <a:srgbClr val="132B51"/>
                </a:solidFill>
                <a:latin typeface="Century Gothic" panose="020B0502020202020204" pitchFamily="34" charset="0"/>
              </a:rPr>
              <a:t>Woodland Shores</a:t>
            </a:r>
          </a:p>
          <a:p>
            <a:r>
              <a:rPr lang="en-US" sz="1800" dirty="0">
                <a:ln w="10541" cmpd="sng">
                  <a:noFill/>
                  <a:prstDash val="solid"/>
                </a:ln>
                <a:solidFill>
                  <a:srgbClr val="132B51"/>
                </a:solidFill>
                <a:latin typeface="Century Gothic" panose="020B0502020202020204" pitchFamily="34" charset="0"/>
              </a:rPr>
              <a:t>Charleston, SC 29412</a:t>
            </a:r>
            <a:endParaRPr lang="en-US" sz="1600" dirty="0">
              <a:ln w="10541" cmpd="sng">
                <a:noFill/>
                <a:prstDash val="solid"/>
              </a:ln>
              <a:solidFill>
                <a:srgbClr val="132B51"/>
              </a:solidFill>
              <a:latin typeface="Century Gothic" panose="020B0502020202020204" pitchFamily="34" charset="0"/>
            </a:endParaRPr>
          </a:p>
        </p:txBody>
      </p:sp>
      <p:pic>
        <p:nvPicPr>
          <p:cNvPr id="14" name="Graphic 13" descr="House outline">
            <a:extLst>
              <a:ext uri="{FF2B5EF4-FFF2-40B4-BE49-F238E27FC236}">
                <a16:creationId xmlns:a16="http://schemas.microsoft.com/office/drawing/2014/main" id="{947B179B-DEFE-62A9-D0D2-868FE7F4397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418169" y="2057400"/>
            <a:ext cx="914400" cy="914400"/>
          </a:xfrm>
          <a:prstGeom prst="rect">
            <a:avLst/>
          </a:prstGeom>
        </p:spPr>
      </p:pic>
      <p:sp>
        <p:nvSpPr>
          <p:cNvPr id="22" name="TextBox 21">
            <a:extLst>
              <a:ext uri="{FF2B5EF4-FFF2-40B4-BE49-F238E27FC236}">
                <a16:creationId xmlns:a16="http://schemas.microsoft.com/office/drawing/2014/main" id="{0DC15555-7811-2481-EB66-437213A9A6D3}"/>
              </a:ext>
            </a:extLst>
          </p:cNvPr>
          <p:cNvSpPr txBox="1"/>
          <p:nvPr/>
        </p:nvSpPr>
        <p:spPr>
          <a:xfrm>
            <a:off x="0" y="4431268"/>
            <a:ext cx="1371600" cy="369332"/>
          </a:xfrm>
          <a:prstGeom prst="rect">
            <a:avLst/>
          </a:prstGeom>
          <a:noFill/>
        </p:spPr>
        <p:txBody>
          <a:bodyPr wrap="square">
            <a:spAutoFit/>
          </a:bodyPr>
          <a:lstStyle/>
          <a:p>
            <a:pPr algn="ctr"/>
            <a:r>
              <a:rPr lang="en-US" dirty="0">
                <a:ln w="10541" cmpd="sng">
                  <a:noFill/>
                  <a:prstDash val="solid"/>
                </a:ln>
                <a:solidFill>
                  <a:srgbClr val="132B51"/>
                </a:solidFill>
                <a:latin typeface="Century Gothic" panose="020B0502020202020204" pitchFamily="34" charset="0"/>
              </a:rPr>
              <a:t>5</a:t>
            </a:r>
            <a:r>
              <a:rPr lang="en-US" sz="1800" dirty="0">
                <a:ln w="10541" cmpd="sng">
                  <a:noFill/>
                  <a:prstDash val="solid"/>
                </a:ln>
                <a:solidFill>
                  <a:srgbClr val="132B51"/>
                </a:solidFill>
                <a:latin typeface="Century Gothic" panose="020B0502020202020204" pitchFamily="34" charset="0"/>
              </a:rPr>
              <a:t> BED</a:t>
            </a:r>
          </a:p>
        </p:txBody>
      </p:sp>
      <p:pic>
        <p:nvPicPr>
          <p:cNvPr id="11" name="Graphic 10" descr="Bed outline">
            <a:extLst>
              <a:ext uri="{FF2B5EF4-FFF2-40B4-BE49-F238E27FC236}">
                <a16:creationId xmlns:a16="http://schemas.microsoft.com/office/drawing/2014/main" id="{3648319F-E2C7-5E08-D5D3-32BCBC20C630}"/>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379476" y="3826276"/>
            <a:ext cx="612648" cy="612648"/>
          </a:xfrm>
          <a:prstGeom prst="rect">
            <a:avLst/>
          </a:prstGeom>
        </p:spPr>
      </p:pic>
      <p:sp>
        <p:nvSpPr>
          <p:cNvPr id="27" name="TextBox 26">
            <a:extLst>
              <a:ext uri="{FF2B5EF4-FFF2-40B4-BE49-F238E27FC236}">
                <a16:creationId xmlns:a16="http://schemas.microsoft.com/office/drawing/2014/main" id="{B784781E-6931-0A33-C868-46D42D87E573}"/>
              </a:ext>
            </a:extLst>
          </p:cNvPr>
          <p:cNvSpPr txBox="1"/>
          <p:nvPr/>
        </p:nvSpPr>
        <p:spPr>
          <a:xfrm>
            <a:off x="1714500" y="4431268"/>
            <a:ext cx="1371600" cy="369332"/>
          </a:xfrm>
          <a:prstGeom prst="rect">
            <a:avLst/>
          </a:prstGeom>
          <a:noFill/>
        </p:spPr>
        <p:txBody>
          <a:bodyPr wrap="square">
            <a:spAutoFit/>
          </a:bodyPr>
          <a:lstStyle/>
          <a:p>
            <a:pPr algn="ctr"/>
            <a:r>
              <a:rPr lang="en-US" sz="1800" dirty="0">
                <a:ln w="10541" cmpd="sng">
                  <a:noFill/>
                  <a:prstDash val="solid"/>
                </a:ln>
                <a:solidFill>
                  <a:srgbClr val="132B51"/>
                </a:solidFill>
                <a:latin typeface="Century Gothic" panose="020B0502020202020204" pitchFamily="34" charset="0"/>
              </a:rPr>
              <a:t>3 BATH</a:t>
            </a:r>
          </a:p>
        </p:txBody>
      </p:sp>
      <p:pic>
        <p:nvPicPr>
          <p:cNvPr id="13" name="Graphic 12" descr="Bathtub outline">
            <a:extLst>
              <a:ext uri="{FF2B5EF4-FFF2-40B4-BE49-F238E27FC236}">
                <a16:creationId xmlns:a16="http://schemas.microsoft.com/office/drawing/2014/main" id="{97855D56-DCC8-1EDF-C44E-8EAA55CD5E01}"/>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093976" y="3826276"/>
            <a:ext cx="612648" cy="612648"/>
          </a:xfrm>
          <a:prstGeom prst="rect">
            <a:avLst/>
          </a:prstGeom>
        </p:spPr>
      </p:pic>
      <p:pic>
        <p:nvPicPr>
          <p:cNvPr id="15" name="Graphic 14" descr="House outline">
            <a:extLst>
              <a:ext uri="{FF2B5EF4-FFF2-40B4-BE49-F238E27FC236}">
                <a16:creationId xmlns:a16="http://schemas.microsoft.com/office/drawing/2014/main" id="{F90703AE-6211-0097-43D8-4647ADA162B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522976" y="3826276"/>
            <a:ext cx="612648" cy="612648"/>
          </a:xfrm>
          <a:prstGeom prst="rect">
            <a:avLst/>
          </a:prstGeom>
        </p:spPr>
      </p:pic>
      <p:sp>
        <p:nvSpPr>
          <p:cNvPr id="4" name="Title 1">
            <a:extLst>
              <a:ext uri="{FF2B5EF4-FFF2-40B4-BE49-F238E27FC236}">
                <a16:creationId xmlns:a16="http://schemas.microsoft.com/office/drawing/2014/main" id="{7264C889-88F0-C99F-94F5-DDF12A5D8855}"/>
              </a:ext>
            </a:extLst>
          </p:cNvPr>
          <p:cNvSpPr txBox="1">
            <a:spLocks/>
          </p:cNvSpPr>
          <p:nvPr/>
        </p:nvSpPr>
        <p:spPr>
          <a:xfrm>
            <a:off x="6858000" y="4434840"/>
            <a:ext cx="1371600" cy="365760"/>
          </a:xfrm>
          <a:prstGeom prst="rect">
            <a:avLst/>
          </a:prstGeom>
        </p:spPr>
        <p:txBody>
          <a:bodyPr vert="horz" lIns="91440" tIns="45720" rIns="91440" bIns="45720" rtlCol="0" anchor="ctr">
            <a:noAutofit/>
            <a:scene3d>
              <a:camera prst="orthographicFront"/>
              <a:lightRig rig="soft" dir="t">
                <a:rot lat="0" lon="0" rev="17220000"/>
              </a:lightRig>
            </a:scene3d>
            <a:sp3d prstMaterial="softEdge"/>
          </a:bodyPr>
          <a:lstStyle>
            <a:lvl1pPr algn="ctr" defTabSz="822960" rtl="0" eaLnBrk="1" latinLnBrk="0" hangingPunct="1">
              <a:lnSpc>
                <a:spcPct val="90000"/>
              </a:lnSpc>
              <a:spcBef>
                <a:spcPct val="0"/>
              </a:spcBef>
              <a:buNone/>
              <a:defRPr sz="5400" kern="1200">
                <a:solidFill>
                  <a:schemeClr val="tx1"/>
                </a:solidFill>
                <a:latin typeface="+mj-lt"/>
                <a:ea typeface="+mj-ea"/>
                <a:cs typeface="+mj-cs"/>
              </a:defRPr>
            </a:lvl1pPr>
          </a:lstStyle>
          <a:p>
            <a:r>
              <a:rPr lang="en-US" sz="1800" dirty="0">
                <a:ln w="10541" cmpd="sng">
                  <a:noFill/>
                  <a:prstDash val="solid"/>
                </a:ln>
                <a:solidFill>
                  <a:srgbClr val="132B51"/>
                </a:solidFill>
                <a:latin typeface="Century Gothic" panose="020B0502020202020204" pitchFamily="34" charset="0"/>
              </a:rPr>
              <a:t>$739,000</a:t>
            </a:r>
            <a:endParaRPr lang="en-US" sz="1600" dirty="0">
              <a:ln w="10541" cmpd="sng">
                <a:noFill/>
                <a:prstDash val="solid"/>
              </a:ln>
              <a:solidFill>
                <a:srgbClr val="132B51"/>
              </a:solidFill>
              <a:latin typeface="Century Gothic" panose="020B0502020202020204" pitchFamily="34" charset="0"/>
            </a:endParaRPr>
          </a:p>
        </p:txBody>
      </p:sp>
      <p:pic>
        <p:nvPicPr>
          <p:cNvPr id="10" name="Graphic 9" descr="Money outline">
            <a:extLst>
              <a:ext uri="{FF2B5EF4-FFF2-40B4-BE49-F238E27FC236}">
                <a16:creationId xmlns:a16="http://schemas.microsoft.com/office/drawing/2014/main" id="{EF5F22F0-029B-80B0-70B8-43EE400743CB}"/>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7237476" y="3826276"/>
            <a:ext cx="612648" cy="612648"/>
          </a:xfrm>
          <a:prstGeom prst="rect">
            <a:avLst/>
          </a:prstGeom>
        </p:spPr>
      </p:pic>
      <p:sp>
        <p:nvSpPr>
          <p:cNvPr id="29" name="TextBox 28">
            <a:extLst>
              <a:ext uri="{FF2B5EF4-FFF2-40B4-BE49-F238E27FC236}">
                <a16:creationId xmlns:a16="http://schemas.microsoft.com/office/drawing/2014/main" id="{DD2F4026-C3EC-351D-7271-BBBCCD4A886F}"/>
              </a:ext>
            </a:extLst>
          </p:cNvPr>
          <p:cNvSpPr txBox="1"/>
          <p:nvPr/>
        </p:nvSpPr>
        <p:spPr>
          <a:xfrm>
            <a:off x="3429000" y="4431268"/>
            <a:ext cx="1371600" cy="369332"/>
          </a:xfrm>
          <a:prstGeom prst="rect">
            <a:avLst/>
          </a:prstGeom>
          <a:noFill/>
        </p:spPr>
        <p:txBody>
          <a:bodyPr wrap="square">
            <a:spAutoFit/>
          </a:bodyPr>
          <a:lstStyle/>
          <a:p>
            <a:pPr algn="ctr"/>
            <a:r>
              <a:rPr lang="en-US" sz="1800" dirty="0">
                <a:ln w="10541" cmpd="sng">
                  <a:noFill/>
                  <a:prstDash val="solid"/>
                </a:ln>
                <a:solidFill>
                  <a:srgbClr val="132B51"/>
                </a:solidFill>
                <a:latin typeface="Century Gothic" panose="020B0502020202020204" pitchFamily="34" charset="0"/>
              </a:rPr>
              <a:t>2,416 SF</a:t>
            </a:r>
          </a:p>
        </p:txBody>
      </p:sp>
      <p:pic>
        <p:nvPicPr>
          <p:cNvPr id="30" name="Graphic 29" descr="Blueprint outline">
            <a:extLst>
              <a:ext uri="{FF2B5EF4-FFF2-40B4-BE49-F238E27FC236}">
                <a16:creationId xmlns:a16="http://schemas.microsoft.com/office/drawing/2014/main" id="{88EA6266-BAD4-5E9E-2F90-4C31C6727FFB}"/>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3808476" y="3826276"/>
            <a:ext cx="612648" cy="612648"/>
          </a:xfrm>
          <a:prstGeom prst="rect">
            <a:avLst/>
          </a:prstGeom>
        </p:spPr>
      </p:pic>
      <p:sp>
        <p:nvSpPr>
          <p:cNvPr id="50" name="TextBox 49">
            <a:extLst>
              <a:ext uri="{FF2B5EF4-FFF2-40B4-BE49-F238E27FC236}">
                <a16:creationId xmlns:a16="http://schemas.microsoft.com/office/drawing/2014/main" id="{978C4103-F980-9415-8D0D-333BB973D8EB}"/>
              </a:ext>
            </a:extLst>
          </p:cNvPr>
          <p:cNvSpPr txBox="1"/>
          <p:nvPr/>
        </p:nvSpPr>
        <p:spPr>
          <a:xfrm>
            <a:off x="-4417740" y="3048000"/>
            <a:ext cx="4069081" cy="369332"/>
          </a:xfrm>
          <a:prstGeom prst="rect">
            <a:avLst/>
          </a:prstGeom>
          <a:noFill/>
        </p:spPr>
        <p:txBody>
          <a:bodyPr wrap="square">
            <a:spAutoFit/>
          </a:bodyPr>
          <a:lstStyle/>
          <a:p>
            <a:pPr algn="ctr"/>
            <a:r>
              <a:rPr lang="en-US" dirty="0">
                <a:solidFill>
                  <a:schemeClr val="bg1"/>
                </a:solidFill>
                <a:latin typeface="Century Gothic" panose="020B0502020202020204" pitchFamily="34" charset="0"/>
              </a:rPr>
              <a:t>Sat 10-12 &amp; Sun 10-12</a:t>
            </a:r>
          </a:p>
        </p:txBody>
      </p:sp>
      <p:sp>
        <p:nvSpPr>
          <p:cNvPr id="51" name="TextBox 50">
            <a:extLst>
              <a:ext uri="{FF2B5EF4-FFF2-40B4-BE49-F238E27FC236}">
                <a16:creationId xmlns:a16="http://schemas.microsoft.com/office/drawing/2014/main" id="{2592A8AE-A0B2-5194-E85C-1DF5BB4F6E00}"/>
              </a:ext>
            </a:extLst>
          </p:cNvPr>
          <p:cNvSpPr txBox="1"/>
          <p:nvPr/>
        </p:nvSpPr>
        <p:spPr>
          <a:xfrm>
            <a:off x="-4417741" y="2527611"/>
            <a:ext cx="4038604" cy="646331"/>
          </a:xfrm>
          <a:prstGeom prst="rect">
            <a:avLst/>
          </a:prstGeom>
          <a:noFill/>
        </p:spPr>
        <p:txBody>
          <a:bodyPr wrap="square">
            <a:spAutoFit/>
          </a:bodyPr>
          <a:lstStyle/>
          <a:p>
            <a:pPr algn="ctr"/>
            <a:r>
              <a:rPr lang="en-US" sz="3600" dirty="0">
                <a:solidFill>
                  <a:schemeClr val="bg1"/>
                </a:solidFill>
                <a:latin typeface="Cochocib Script Latin Pro" panose="02000503000000020003" pitchFamily="2" charset="0"/>
              </a:rPr>
              <a:t>Open House</a:t>
            </a:r>
            <a:endParaRPr lang="en-US" sz="3600" dirty="0">
              <a:solidFill>
                <a:schemeClr val="bg1"/>
              </a:solidFill>
              <a:latin typeface="Century Gothic" panose="020B0502020202020204" pitchFamily="34" charset="0"/>
            </a:endParaRPr>
          </a:p>
        </p:txBody>
      </p:sp>
      <p:pic>
        <p:nvPicPr>
          <p:cNvPr id="16" name="Picture 15">
            <a:extLst>
              <a:ext uri="{FF2B5EF4-FFF2-40B4-BE49-F238E27FC236}">
                <a16:creationId xmlns:a16="http://schemas.microsoft.com/office/drawing/2014/main" id="{9D5FC237-31A9-E056-8DE5-B1C1589D4888}"/>
              </a:ext>
            </a:extLst>
          </p:cNvPr>
          <p:cNvPicPr preferRelativeResize="0">
            <a:picLocks noChangeAspect="1"/>
          </p:cNvPicPr>
          <p:nvPr/>
        </p:nvPicPr>
        <p:blipFill>
          <a:blip r:embed="rId19" cstate="print">
            <a:extLst>
              <a:ext uri="{28A0092B-C50C-407E-A947-70E740481C1C}">
                <a14:useLocalDpi xmlns:a14="http://schemas.microsoft.com/office/drawing/2010/main" val="0"/>
              </a:ext>
            </a:extLst>
          </a:blip>
          <a:srcRect/>
          <a:stretch/>
        </p:blipFill>
        <p:spPr>
          <a:xfrm>
            <a:off x="4188950" y="1040585"/>
            <a:ext cx="1946176" cy="2594901"/>
          </a:xfrm>
          <a:prstGeom prst="rect">
            <a:avLst/>
          </a:prstGeom>
          <a:ln w="12700">
            <a:solidFill>
              <a:schemeClr val="bg1"/>
            </a:solidFill>
          </a:ln>
          <a:effectLst/>
        </p:spPr>
      </p:pic>
      <p:pic>
        <p:nvPicPr>
          <p:cNvPr id="33" name="Picture 32">
            <a:extLst>
              <a:ext uri="{FF2B5EF4-FFF2-40B4-BE49-F238E27FC236}">
                <a16:creationId xmlns:a16="http://schemas.microsoft.com/office/drawing/2014/main" id="{313C6CC6-657D-0454-E038-702E2B687D84}"/>
              </a:ext>
            </a:extLst>
          </p:cNvPr>
          <p:cNvPicPr preferRelativeResize="0">
            <a:picLocks noChangeAspect="1"/>
          </p:cNvPicPr>
          <p:nvPr/>
        </p:nvPicPr>
        <p:blipFill>
          <a:blip r:embed="rId20" cstate="print">
            <a:extLst>
              <a:ext uri="{28A0092B-C50C-407E-A947-70E740481C1C}">
                <a14:useLocalDpi xmlns:a14="http://schemas.microsoft.com/office/drawing/2010/main" val="0"/>
              </a:ext>
            </a:extLst>
          </a:blip>
          <a:srcRect/>
          <a:stretch/>
        </p:blipFill>
        <p:spPr>
          <a:xfrm>
            <a:off x="6283424" y="1040585"/>
            <a:ext cx="1946175" cy="2594901"/>
          </a:xfrm>
          <a:prstGeom prst="rect">
            <a:avLst/>
          </a:prstGeom>
          <a:ln w="12700">
            <a:solidFill>
              <a:schemeClr val="bg1"/>
            </a:solidFill>
          </a:ln>
          <a:effectLst/>
        </p:spPr>
      </p:pic>
      <p:pic>
        <p:nvPicPr>
          <p:cNvPr id="34" name="Picture 33">
            <a:extLst>
              <a:ext uri="{FF2B5EF4-FFF2-40B4-BE49-F238E27FC236}">
                <a16:creationId xmlns:a16="http://schemas.microsoft.com/office/drawing/2014/main" id="{F4724779-461A-18BD-1F12-8DAC8EB0E1F1}"/>
              </a:ext>
            </a:extLst>
          </p:cNvPr>
          <p:cNvPicPr preferRelativeResize="0">
            <a:picLocks noChangeAspect="1"/>
          </p:cNvPicPr>
          <p:nvPr/>
        </p:nvPicPr>
        <p:blipFill>
          <a:blip r:embed="rId21" cstate="print">
            <a:extLst>
              <a:ext uri="{28A0092B-C50C-407E-A947-70E740481C1C}">
                <a14:useLocalDpi xmlns:a14="http://schemas.microsoft.com/office/drawing/2010/main" val="0"/>
              </a:ext>
            </a:extLst>
          </a:blip>
          <a:srcRect/>
          <a:stretch/>
        </p:blipFill>
        <p:spPr>
          <a:xfrm>
            <a:off x="2762038" y="8292392"/>
            <a:ext cx="1324506" cy="1766008"/>
          </a:xfrm>
          <a:prstGeom prst="rect">
            <a:avLst/>
          </a:prstGeom>
          <a:ln w="12700">
            <a:solidFill>
              <a:schemeClr val="bg1"/>
            </a:solidFill>
          </a:ln>
          <a:effectLst/>
        </p:spPr>
      </p:pic>
      <p:pic>
        <p:nvPicPr>
          <p:cNvPr id="35" name="Picture 34">
            <a:extLst>
              <a:ext uri="{FF2B5EF4-FFF2-40B4-BE49-F238E27FC236}">
                <a16:creationId xmlns:a16="http://schemas.microsoft.com/office/drawing/2014/main" id="{DE093650-3310-AAE1-DAAC-03A9EF7B2AAE}"/>
              </a:ext>
            </a:extLst>
          </p:cNvPr>
          <p:cNvPicPr preferRelativeResize="0">
            <a:picLocks noChangeAspect="1"/>
          </p:cNvPicPr>
          <p:nvPr/>
        </p:nvPicPr>
        <p:blipFill>
          <a:blip r:embed="rId22" cstate="print">
            <a:extLst>
              <a:ext uri="{28A0092B-C50C-407E-A947-70E740481C1C}">
                <a14:useLocalDpi xmlns:a14="http://schemas.microsoft.com/office/drawing/2010/main" val="0"/>
              </a:ext>
            </a:extLst>
          </a:blip>
          <a:srcRect/>
          <a:stretch/>
        </p:blipFill>
        <p:spPr>
          <a:xfrm>
            <a:off x="4143057" y="8292392"/>
            <a:ext cx="1324506" cy="1766008"/>
          </a:xfrm>
          <a:prstGeom prst="rect">
            <a:avLst/>
          </a:prstGeom>
          <a:ln w="12700">
            <a:solidFill>
              <a:schemeClr val="bg1"/>
            </a:solidFill>
          </a:ln>
          <a:effectLst/>
        </p:spPr>
      </p:pic>
      <p:pic>
        <p:nvPicPr>
          <p:cNvPr id="38" name="Picture 37">
            <a:extLst>
              <a:ext uri="{FF2B5EF4-FFF2-40B4-BE49-F238E27FC236}">
                <a16:creationId xmlns:a16="http://schemas.microsoft.com/office/drawing/2014/main" id="{79ADB60B-0CDA-29AF-628D-3238F62B96D3}"/>
              </a:ext>
            </a:extLst>
          </p:cNvPr>
          <p:cNvPicPr preferRelativeResize="0">
            <a:picLocks noChangeAspect="1"/>
          </p:cNvPicPr>
          <p:nvPr/>
        </p:nvPicPr>
        <p:blipFill>
          <a:blip r:embed="rId23" cstate="print">
            <a:extLst>
              <a:ext uri="{28A0092B-C50C-407E-A947-70E740481C1C}">
                <a14:useLocalDpi xmlns:a14="http://schemas.microsoft.com/office/drawing/2010/main" val="0"/>
              </a:ext>
            </a:extLst>
          </a:blip>
          <a:srcRect/>
          <a:stretch/>
        </p:blipFill>
        <p:spPr>
          <a:xfrm>
            <a:off x="5524076" y="8292392"/>
            <a:ext cx="1324506" cy="1766008"/>
          </a:xfrm>
          <a:prstGeom prst="rect">
            <a:avLst/>
          </a:prstGeom>
          <a:ln w="12700">
            <a:solidFill>
              <a:schemeClr val="bg1"/>
            </a:solidFill>
          </a:ln>
          <a:effectLst/>
        </p:spPr>
      </p:pic>
      <p:pic>
        <p:nvPicPr>
          <p:cNvPr id="39" name="Picture 38">
            <a:extLst>
              <a:ext uri="{FF2B5EF4-FFF2-40B4-BE49-F238E27FC236}">
                <a16:creationId xmlns:a16="http://schemas.microsoft.com/office/drawing/2014/main" id="{546EC85C-5479-7359-3029-B30A60AC7A25}"/>
              </a:ext>
            </a:extLst>
          </p:cNvPr>
          <p:cNvPicPr preferRelativeResize="0">
            <a:picLocks noChangeAspect="1"/>
          </p:cNvPicPr>
          <p:nvPr/>
        </p:nvPicPr>
        <p:blipFill>
          <a:blip r:embed="rId24" cstate="print">
            <a:extLst>
              <a:ext uri="{28A0092B-C50C-407E-A947-70E740481C1C}">
                <a14:useLocalDpi xmlns:a14="http://schemas.microsoft.com/office/drawing/2010/main" val="0"/>
              </a:ext>
            </a:extLst>
          </a:blip>
          <a:srcRect/>
          <a:stretch/>
        </p:blipFill>
        <p:spPr>
          <a:xfrm>
            <a:off x="6905094" y="8292392"/>
            <a:ext cx="1324506" cy="1766008"/>
          </a:xfrm>
          <a:prstGeom prst="rect">
            <a:avLst/>
          </a:prstGeom>
          <a:ln w="12700">
            <a:solidFill>
              <a:schemeClr val="bg1"/>
            </a:solidFill>
          </a:ln>
          <a:effectLst/>
        </p:spPr>
      </p:pic>
    </p:spTree>
    <p:extLst>
      <p:ext uri="{BB962C8B-B14F-4D97-AF65-F5344CB8AC3E}">
        <p14:creationId xmlns:p14="http://schemas.microsoft.com/office/powerpoint/2010/main" val="412795034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1160</TotalTime>
  <Words>396</Words>
  <Application>Microsoft Office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Cochocib Script Latin Pro</vt:lpstr>
      <vt:lpstr>Office Theme</vt:lpstr>
      <vt:lpstr>#23006232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124</cp:revision>
  <dcterms:created xsi:type="dcterms:W3CDTF">2006-08-16T00:00:00Z</dcterms:created>
  <dcterms:modified xsi:type="dcterms:W3CDTF">2023-03-24T16:40:23Z</dcterms:modified>
</cp:coreProperties>
</file>