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8229600" cy="12801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B51"/>
    <a:srgbClr val="329F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2850" y="120"/>
      </p:cViewPr>
      <p:guideLst>
        <p:guide orient="horz" pos="4032"/>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2095078"/>
            <a:ext cx="6995160" cy="445685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6723804"/>
            <a:ext cx="6172200" cy="3090756"/>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8586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832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681567"/>
            <a:ext cx="1774508" cy="1084876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681567"/>
            <a:ext cx="5220653" cy="108487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0903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671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3191514"/>
            <a:ext cx="7098030" cy="5325109"/>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8567000"/>
            <a:ext cx="7098030" cy="2800349"/>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726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3407833"/>
            <a:ext cx="3497580" cy="8122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3407833"/>
            <a:ext cx="3497580" cy="8122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504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681570"/>
            <a:ext cx="7098030" cy="2474384"/>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3138171"/>
            <a:ext cx="3481506" cy="1537969"/>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4676140"/>
            <a:ext cx="3481506" cy="687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3138171"/>
            <a:ext cx="3498652" cy="1537969"/>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4676140"/>
            <a:ext cx="3498652" cy="687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93089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8074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462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853440"/>
            <a:ext cx="2654260" cy="298704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843196"/>
            <a:ext cx="4166235" cy="909743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840480"/>
            <a:ext cx="2654260" cy="7114964"/>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8266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853440"/>
            <a:ext cx="2654260" cy="298704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843196"/>
            <a:ext cx="4166235" cy="909743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840480"/>
            <a:ext cx="2654260" cy="7114964"/>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315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681570"/>
            <a:ext cx="7098030" cy="24743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3407833"/>
            <a:ext cx="7098030" cy="81224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11865189"/>
            <a:ext cx="1851660" cy="68156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10/22/2025</a:t>
            </a:fld>
            <a:endParaRPr lang="en-US"/>
          </a:p>
        </p:txBody>
      </p:sp>
      <p:sp>
        <p:nvSpPr>
          <p:cNvPr id="5" name="Footer Placeholder 4"/>
          <p:cNvSpPr>
            <a:spLocks noGrp="1"/>
          </p:cNvSpPr>
          <p:nvPr>
            <p:ph type="ftr" sz="quarter" idx="3"/>
          </p:nvPr>
        </p:nvSpPr>
        <p:spPr>
          <a:xfrm>
            <a:off x="2726055" y="11865189"/>
            <a:ext cx="2777490" cy="68156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11865189"/>
            <a:ext cx="1851660" cy="68156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886078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jpg"/><Relationship Id="rId3" Type="http://schemas.openxmlformats.org/officeDocument/2006/relationships/image" Target="../media/image2.jp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jp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jp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E0CFE29-825E-4073-B33D-6DFBA098F673}"/>
              </a:ext>
            </a:extLst>
          </p:cNvPr>
          <p:cNvSpPr/>
          <p:nvPr/>
        </p:nvSpPr>
        <p:spPr>
          <a:xfrm>
            <a:off x="10081148" y="2030956"/>
            <a:ext cx="45719" cy="4223434"/>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D16A90-743F-4783-930C-A315DD94EBD7}"/>
              </a:ext>
            </a:extLst>
          </p:cNvPr>
          <p:cNvSpPr/>
          <p:nvPr/>
        </p:nvSpPr>
        <p:spPr>
          <a:xfrm>
            <a:off x="0" y="3875178"/>
            <a:ext cx="8229600" cy="4487071"/>
          </a:xfrm>
          <a:prstGeom prst="rect">
            <a:avLst/>
          </a:prstGeom>
          <a:solidFill>
            <a:srgbClr val="132B5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a:xfrm>
            <a:off x="457201" y="9224961"/>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5143500" y="4580867"/>
            <a:ext cx="1371600" cy="365760"/>
          </a:xfrm>
        </p:spPr>
        <p:txBody>
          <a:bodyPr anchor="ctr">
            <a:noAutofit/>
            <a:scene3d>
              <a:camera prst="orthographicFront"/>
              <a:lightRig rig="soft" dir="t">
                <a:rot lat="0" lon="0" rev="17220000"/>
              </a:lightRig>
            </a:scene3d>
            <a:sp3d prstMaterial="softEdge"/>
          </a:bodyPr>
          <a:lstStyle/>
          <a:p>
            <a:r>
              <a:rPr lang="en-US" sz="1800" dirty="0">
                <a:ln w="10541" cmpd="sng">
                  <a:noFill/>
                  <a:prstDash val="solid"/>
                </a:ln>
                <a:solidFill>
                  <a:srgbClr val="132B51"/>
                </a:solidFill>
                <a:latin typeface="Century Gothic" panose="020B0502020202020204" pitchFamily="34" charset="0"/>
              </a:rPr>
              <a:t>#25028243</a:t>
            </a:r>
            <a:endParaRPr lang="en-US" sz="1600" dirty="0">
              <a:ln w="10541" cmpd="sng">
                <a:noFill/>
                <a:prstDash val="solid"/>
              </a:ln>
              <a:solidFill>
                <a:srgbClr val="132B51"/>
              </a:solidFill>
              <a:latin typeface="Century Gothic" panose="020B0502020202020204" pitchFamily="34" charset="0"/>
            </a:endParaRPr>
          </a:p>
        </p:txBody>
      </p:sp>
      <p:sp>
        <p:nvSpPr>
          <p:cNvPr id="3" name="Subtitle 2"/>
          <p:cNvSpPr>
            <a:spLocks noGrp="1"/>
          </p:cNvSpPr>
          <p:nvPr>
            <p:ph type="subTitle" idx="1"/>
          </p:nvPr>
        </p:nvSpPr>
        <p:spPr>
          <a:xfrm>
            <a:off x="-1" y="5028897"/>
            <a:ext cx="6194943" cy="3333351"/>
          </a:xfrm>
        </p:spPr>
        <p:txBody>
          <a:bodyPr anchor="ctr">
            <a:noAutofit/>
          </a:bodyPr>
          <a:lstStyle/>
          <a:p>
            <a:r>
              <a:rPr lang="en-US" sz="1200" dirty="0">
                <a:solidFill>
                  <a:schemeClr val="tx2"/>
                </a:solidFill>
                <a:latin typeface="Century Gothic" panose="020B0502020202020204" pitchFamily="34" charset="0"/>
              </a:rPr>
              <a:t>This stunning home is located in Carolina Bay's Most Sought-After Section: Salt Grass! Welcome to Salt Grass, the original and most desirable subsection of Carolina Bay, where homes are thoughtfully spaced apart and framed by moss-draped ancient oaks. There's truly nothing else like it in the neighborhood. This oversized homesite is perched on the pond and surrounded b, fully fenced, and offers rare privacy. The quintessential Charleston Single-style home exudes Lowcountry charm, complete with a fabulous detached two-car garage. Inside, you'll find thoughtful design and recent updates throughout: First-Floor Mother-in-Law Suite - perfect for guests or extended family. Newly Renovated Kitchen - featuring stunning quartz countertops, a custom coordinating backsplash, and gas cooking that any chef will love.</a:t>
            </a:r>
          </a:p>
          <a:p>
            <a:r>
              <a:rPr lang="en-US" sz="1200" dirty="0">
                <a:solidFill>
                  <a:schemeClr val="tx2"/>
                </a:solidFill>
                <a:latin typeface="Century Gothic" panose="020B0502020202020204" pitchFamily="34" charset="0"/>
              </a:rPr>
              <a:t>Spacious Owner's Suite - located upstairs, with a private balcony overlooking majestic oak trees, a large walk-in closet, double vanities, and separate tub &amp; shower. Additional Bedrooms - two secondary bedrooms plus a generous laundry room on the second floor. Third-Floor Bonus Room/5th Bedroom - enormous and versatile, ideal for a playroom, media space, or home office.</a:t>
            </a:r>
          </a:p>
          <a:p>
            <a:r>
              <a:rPr lang="en-US" sz="1200" dirty="0">
                <a:solidFill>
                  <a:schemeClr val="tx2"/>
                </a:solidFill>
                <a:latin typeface="Century Gothic" panose="020B0502020202020204" pitchFamily="34" charset="0"/>
              </a:rPr>
              <a:t>Enjoy Charleston's outdoor living at its finest with a screened porch overlooking the private fenced backyard and pond views.</a:t>
            </a:r>
          </a:p>
        </p:txBody>
      </p:sp>
      <p:sp>
        <p:nvSpPr>
          <p:cNvPr id="23" name="Rectangle 22"/>
          <p:cNvSpPr/>
          <p:nvPr/>
        </p:nvSpPr>
        <p:spPr>
          <a:xfrm>
            <a:off x="1" y="23573"/>
            <a:ext cx="4069079" cy="1200329"/>
          </a:xfrm>
          <a:prstGeom prst="rect">
            <a:avLst/>
          </a:prstGeom>
          <a:noFill/>
        </p:spPr>
        <p:txBody>
          <a:bodyPr wrap="square">
            <a:spAutoFit/>
          </a:bodyPr>
          <a:lstStyle/>
          <a:p>
            <a:pPr algn="ctr"/>
            <a:r>
              <a:rPr lang="en-US" sz="3600" b="1" dirty="0">
                <a:ln w="3175">
                  <a:noFill/>
                </a:ln>
                <a:solidFill>
                  <a:srgbClr val="132B51"/>
                </a:solidFill>
                <a:latin typeface="Rastanty Cortez" panose="02000506000000020003" pitchFamily="2" charset="0"/>
              </a:rPr>
              <a:t>Private Pond Homesite</a:t>
            </a:r>
          </a:p>
          <a:p>
            <a:pPr algn="ctr"/>
            <a:r>
              <a:rPr lang="en-US" sz="3600" b="1" dirty="0">
                <a:ln w="3175">
                  <a:noFill/>
                </a:ln>
                <a:solidFill>
                  <a:srgbClr val="132B51"/>
                </a:solidFill>
                <a:latin typeface="Rastanty Cortez" panose="02000506000000020003" pitchFamily="2" charset="0"/>
              </a:rPr>
              <a:t>8 Miles to Downtown Charleston</a:t>
            </a:r>
            <a:endParaRPr lang="en-US" sz="1100" i="1" dirty="0">
              <a:ln w="3175">
                <a:noFill/>
              </a:ln>
              <a:solidFill>
                <a:srgbClr val="132B51"/>
              </a:solidFill>
              <a:latin typeface="Century Gothic" panose="020B0502020202020204" pitchFamily="34" charset="0"/>
            </a:endParaRPr>
          </a:p>
        </p:txBody>
      </p:sp>
      <p:grpSp>
        <p:nvGrpSpPr>
          <p:cNvPr id="6" name="Group 5">
            <a:extLst>
              <a:ext uri="{FF2B5EF4-FFF2-40B4-BE49-F238E27FC236}">
                <a16:creationId xmlns:a16="http://schemas.microsoft.com/office/drawing/2014/main" id="{A98F47A6-9892-F61B-305C-7CB88A8AE7FD}"/>
              </a:ext>
            </a:extLst>
          </p:cNvPr>
          <p:cNvGrpSpPr/>
          <p:nvPr/>
        </p:nvGrpSpPr>
        <p:grpSpPr>
          <a:xfrm>
            <a:off x="6194942" y="5740841"/>
            <a:ext cx="2017176" cy="1909465"/>
            <a:chOff x="6194942" y="5029200"/>
            <a:chExt cx="2017176" cy="1909465"/>
          </a:xfrm>
        </p:grpSpPr>
        <p:sp>
          <p:nvSpPr>
            <p:cNvPr id="17" name="Rectangle 16"/>
            <p:cNvSpPr/>
            <p:nvPr/>
          </p:nvSpPr>
          <p:spPr>
            <a:xfrm>
              <a:off x="6194942" y="5029200"/>
              <a:ext cx="2017176" cy="1257011"/>
            </a:xfrm>
            <a:prstGeom prst="rect">
              <a:avLst/>
            </a:prstGeom>
            <a:ln>
              <a:noFill/>
            </a:ln>
          </p:spPr>
          <p:txBody>
            <a:bodyPr wrap="square">
              <a:spAutoFit/>
            </a:bodyPr>
            <a:lstStyle/>
            <a:p>
              <a:pPr algn="ctr">
                <a:lnSpc>
                  <a:spcPct val="150000"/>
                </a:lnSpc>
              </a:pPr>
              <a:r>
                <a:rPr lang="en-US" sz="1600" b="1" dirty="0">
                  <a:solidFill>
                    <a:schemeClr val="tx2"/>
                  </a:solidFill>
                  <a:latin typeface="Century Gothic" panose="020B0502020202020204" pitchFamily="34" charset="0"/>
                </a:rPr>
                <a:t>Meg H. Kandik</a:t>
              </a:r>
            </a:p>
            <a:p>
              <a:pPr algn="ctr">
                <a:lnSpc>
                  <a:spcPct val="150000"/>
                </a:lnSpc>
              </a:pPr>
              <a:r>
                <a:rPr lang="pt-BR" sz="1200" b="1" dirty="0">
                  <a:solidFill>
                    <a:schemeClr val="tx2"/>
                  </a:solidFill>
                  <a:latin typeface="Century Gothic" panose="020B0502020202020204" pitchFamily="34" charset="0"/>
                </a:rPr>
                <a:t>843-814-5137</a:t>
              </a:r>
            </a:p>
            <a:p>
              <a:pPr algn="ctr">
                <a:lnSpc>
                  <a:spcPct val="150000"/>
                </a:lnSpc>
              </a:pPr>
              <a:r>
                <a:rPr lang="pt-BR" sz="1200" b="1" dirty="0">
                  <a:solidFill>
                    <a:schemeClr val="tx2"/>
                  </a:solidFill>
                  <a:latin typeface="Century Gothic" panose="020B0502020202020204" pitchFamily="34" charset="0"/>
                </a:rPr>
                <a:t>Meg@HolyCityRE.com</a:t>
              </a:r>
            </a:p>
            <a:p>
              <a:pPr algn="ctr">
                <a:lnSpc>
                  <a:spcPct val="150000"/>
                </a:lnSpc>
              </a:pPr>
              <a:r>
                <a:rPr lang="en-US" sz="1200" b="1" dirty="0">
                  <a:solidFill>
                    <a:schemeClr val="tx2"/>
                  </a:solidFill>
                  <a:latin typeface="Century Gothic" panose="020B0502020202020204" pitchFamily="34" charset="0"/>
                </a:rPr>
                <a:t>www.holycityre.com </a:t>
              </a:r>
            </a:p>
          </p:txBody>
        </p:sp>
        <p:sp>
          <p:nvSpPr>
            <p:cNvPr id="18" name="Rectangle 17"/>
            <p:cNvSpPr/>
            <p:nvPr/>
          </p:nvSpPr>
          <p:spPr>
            <a:xfrm>
              <a:off x="6327230" y="6477000"/>
              <a:ext cx="1752600" cy="461665"/>
            </a:xfrm>
            <a:prstGeom prst="rect">
              <a:avLst/>
            </a:prstGeom>
            <a:ln>
              <a:noFill/>
            </a:ln>
          </p:spPr>
          <p:txBody>
            <a:bodyPr wrap="square" anchor="ctr">
              <a:spAutoFit/>
            </a:bodyPr>
            <a:lstStyle/>
            <a:p>
              <a:pPr algn="ctr"/>
              <a:r>
                <a:rPr lang="en-US" sz="800" b="1" dirty="0">
                  <a:solidFill>
                    <a:schemeClr val="tx2"/>
                  </a:solidFill>
                  <a:latin typeface="Century Gothic" panose="020B0502020202020204" pitchFamily="34" charset="0"/>
                </a:rPr>
                <a:t>Brand Name Real Estate</a:t>
              </a:r>
            </a:p>
            <a:p>
              <a:pPr algn="ctr"/>
              <a:r>
                <a:rPr lang="en-US" sz="800" b="1" dirty="0">
                  <a:solidFill>
                    <a:schemeClr val="tx2"/>
                  </a:solidFill>
                  <a:latin typeface="Century Gothic" panose="020B0502020202020204" pitchFamily="34" charset="0"/>
                </a:rPr>
                <a:t>4 Carriage Ln</a:t>
              </a:r>
            </a:p>
            <a:p>
              <a:pPr algn="ctr"/>
              <a:r>
                <a:rPr lang="en-US" sz="800" b="1" dirty="0">
                  <a:solidFill>
                    <a:schemeClr val="tx2"/>
                  </a:solidFill>
                  <a:latin typeface="Century Gothic" panose="020B0502020202020204" pitchFamily="34" charset="0"/>
                </a:rPr>
                <a:t>Charleston 29407</a:t>
              </a:r>
              <a:endParaRPr lang="en-US" sz="600" b="1" dirty="0">
                <a:solidFill>
                  <a:schemeClr val="tx2"/>
                </a:solidFill>
                <a:latin typeface="Century Gothic" panose="020B0502020202020204" pitchFamily="34" charset="0"/>
              </a:endParaRPr>
            </a:p>
          </p:txBody>
        </p:sp>
      </p:gr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74905" y="7315794"/>
            <a:ext cx="1590562" cy="722554"/>
          </a:xfrm>
          <a:prstGeom prst="rect">
            <a:avLst/>
          </a:prstGeom>
          <a:ln w="12700">
            <a:noFill/>
          </a:ln>
          <a:effectLst/>
        </p:spPr>
      </p:pic>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b="25998"/>
          <a:stretch/>
        </p:blipFill>
        <p:spPr>
          <a:xfrm>
            <a:off x="10824181" y="4297252"/>
            <a:ext cx="1492010" cy="1505616"/>
          </a:xfrm>
          <a:prstGeom prst="flowChartConnector">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24" name="Picture 23"/>
          <p:cNvPicPr preferRelativeResize="0">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8517668"/>
            <a:ext cx="2647188" cy="1764792"/>
          </a:xfrm>
          <a:prstGeom prst="rect">
            <a:avLst/>
          </a:prstGeom>
          <a:ln w="12700">
            <a:solidFill>
              <a:schemeClr val="bg1"/>
            </a:solidFill>
          </a:ln>
          <a:effectLst/>
        </p:spPr>
      </p:pic>
      <p:pic>
        <p:nvPicPr>
          <p:cNvPr id="1032" name="Picture 8"/>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l="5940" r="5940"/>
          <a:stretch/>
        </p:blipFill>
        <p:spPr bwMode="auto">
          <a:xfrm>
            <a:off x="0" y="1189661"/>
            <a:ext cx="4069080" cy="2596896"/>
          </a:xfrm>
          <a:prstGeom prst="rect">
            <a:avLst/>
          </a:prstGeom>
          <a:ln w="12700">
            <a:solidFill>
              <a:schemeClr val="bg1"/>
            </a:solidFill>
          </a:ln>
          <a:effectLst/>
          <a:extLst>
            <a:ext uri="{909E8E84-426E-40DD-AFC4-6F175D3DCCD1}">
              <a14:hiddenFill xmlns:a14="http://schemas.microsoft.com/office/drawing/2010/main">
                <a:solidFill>
                  <a:schemeClr val="accent1"/>
                </a:solidFill>
              </a14:hiddenFill>
            </a:ext>
          </a:extLst>
        </p:spPr>
      </p:pic>
      <p:sp>
        <p:nvSpPr>
          <p:cNvPr id="36" name="Rectangle 35">
            <a:extLst>
              <a:ext uri="{FF2B5EF4-FFF2-40B4-BE49-F238E27FC236}">
                <a16:creationId xmlns:a16="http://schemas.microsoft.com/office/drawing/2014/main" id="{52D57ABD-AAC8-F952-61D0-C344E6762C77}"/>
              </a:ext>
            </a:extLst>
          </p:cNvPr>
          <p:cNvSpPr/>
          <p:nvPr/>
        </p:nvSpPr>
        <p:spPr>
          <a:xfrm>
            <a:off x="9123634" y="5867401"/>
            <a:ext cx="45998" cy="3165111"/>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74DE84C-E31E-7FA4-F091-4F14E357FEEE}"/>
              </a:ext>
            </a:extLst>
          </p:cNvPr>
          <p:cNvPicPr>
            <a:picLocks noChangeAspect="1"/>
          </p:cNvPicPr>
          <p:nvPr/>
        </p:nvPicPr>
        <p:blipFill rotWithShape="1">
          <a:blip r:embed="rId6">
            <a:extLst>
              <a:ext uri="{28A0092B-C50C-407E-A947-70E740481C1C}">
                <a14:useLocalDpi xmlns:a14="http://schemas.microsoft.com/office/drawing/2010/main" val="0"/>
              </a:ext>
            </a:extLst>
          </a:blip>
          <a:srcRect l="24327" t="21041" r="25667" b="45352"/>
          <a:stretch/>
        </p:blipFill>
        <p:spPr>
          <a:xfrm>
            <a:off x="12039600" y="9678585"/>
            <a:ext cx="804672" cy="812010"/>
          </a:xfrm>
          <a:prstGeom prst="flowChartConnector">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Rectangle 25">
            <a:extLst>
              <a:ext uri="{FF2B5EF4-FFF2-40B4-BE49-F238E27FC236}">
                <a16:creationId xmlns:a16="http://schemas.microsoft.com/office/drawing/2014/main" id="{64783D91-640A-B49A-E896-5D6C1B1CCE4F}"/>
              </a:ext>
            </a:extLst>
          </p:cNvPr>
          <p:cNvSpPr/>
          <p:nvPr/>
        </p:nvSpPr>
        <p:spPr>
          <a:xfrm>
            <a:off x="8977743" y="9678586"/>
            <a:ext cx="3061856" cy="615553"/>
          </a:xfrm>
          <a:prstGeom prst="rect">
            <a:avLst/>
          </a:prstGeom>
          <a:ln>
            <a:noFill/>
          </a:ln>
        </p:spPr>
        <p:txBody>
          <a:bodyPr wrap="square">
            <a:spAutoFit/>
          </a:bodyPr>
          <a:lstStyle/>
          <a:p>
            <a:pPr algn="ctr"/>
            <a:r>
              <a:rPr lang="en-US" sz="1600" b="1" dirty="0">
                <a:solidFill>
                  <a:schemeClr val="bg1"/>
                </a:solidFill>
                <a:latin typeface="Century Gothic" panose="020B0502020202020204" pitchFamily="34" charset="0"/>
              </a:rPr>
              <a:t>Matt </a:t>
            </a:r>
            <a:r>
              <a:rPr lang="en-US" sz="1600" b="1" dirty="0" err="1">
                <a:solidFill>
                  <a:schemeClr val="bg1"/>
                </a:solidFill>
                <a:latin typeface="Century Gothic" panose="020B0502020202020204" pitchFamily="34" charset="0"/>
              </a:rPr>
              <a:t>Kimes</a:t>
            </a:r>
            <a:endParaRPr lang="en-US" sz="1600" b="1" dirty="0">
              <a:solidFill>
                <a:schemeClr val="bg1"/>
              </a:solidFill>
              <a:latin typeface="Century Gothic" panose="020B0502020202020204" pitchFamily="34" charset="0"/>
            </a:endParaRPr>
          </a:p>
          <a:p>
            <a:pPr algn="ctr"/>
            <a:r>
              <a:rPr lang="pt-BR" sz="900" b="1" dirty="0">
                <a:solidFill>
                  <a:schemeClr val="bg1"/>
                </a:solidFill>
                <a:latin typeface="Century Gothic" panose="020B0502020202020204" pitchFamily="34" charset="0"/>
              </a:rPr>
              <a:t>843-860-1669 | mattkimeshomes@gmail.com</a:t>
            </a:r>
          </a:p>
          <a:p>
            <a:pPr algn="ctr"/>
            <a:r>
              <a:rPr lang="pt-BR" sz="900" b="1" dirty="0">
                <a:solidFill>
                  <a:schemeClr val="bg1"/>
                </a:solidFill>
                <a:latin typeface="Century Gothic" panose="020B0502020202020204" pitchFamily="34" charset="0"/>
              </a:rPr>
              <a:t>www.mattkimeshomes.com</a:t>
            </a:r>
            <a:endParaRPr lang="en-US" sz="900" b="1" dirty="0">
              <a:solidFill>
                <a:schemeClr val="bg1"/>
              </a:solidFill>
              <a:latin typeface="Century Gothic" panose="020B0502020202020204" pitchFamily="34" charset="0"/>
            </a:endParaRPr>
          </a:p>
        </p:txBody>
      </p:sp>
      <p:sp>
        <p:nvSpPr>
          <p:cNvPr id="37" name="Title 1">
            <a:extLst>
              <a:ext uri="{FF2B5EF4-FFF2-40B4-BE49-F238E27FC236}">
                <a16:creationId xmlns:a16="http://schemas.microsoft.com/office/drawing/2014/main" id="{59901030-0892-379E-94A1-6A3E10379868}"/>
              </a:ext>
            </a:extLst>
          </p:cNvPr>
          <p:cNvSpPr txBox="1">
            <a:spLocks/>
          </p:cNvSpPr>
          <p:nvPr/>
        </p:nvSpPr>
        <p:spPr>
          <a:xfrm>
            <a:off x="4160522" y="149076"/>
            <a:ext cx="4051598" cy="106680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800" b="1" dirty="0">
                <a:ln w="10541" cmpd="sng">
                  <a:noFill/>
                  <a:prstDash val="solid"/>
                </a:ln>
                <a:solidFill>
                  <a:srgbClr val="132B51"/>
                </a:solidFill>
                <a:latin typeface="Century Gothic" panose="020B0502020202020204" pitchFamily="34" charset="0"/>
              </a:rPr>
              <a:t>3036 Hatchers Run Drive</a:t>
            </a:r>
          </a:p>
          <a:p>
            <a:r>
              <a:rPr lang="en-US" sz="1800" dirty="0">
                <a:ln w="10541" cmpd="sng">
                  <a:noFill/>
                  <a:prstDash val="solid"/>
                </a:ln>
                <a:solidFill>
                  <a:srgbClr val="132B51"/>
                </a:solidFill>
                <a:latin typeface="Century Gothic" panose="020B0502020202020204" pitchFamily="34" charset="0"/>
              </a:rPr>
              <a:t>Carolina Bay</a:t>
            </a:r>
          </a:p>
          <a:p>
            <a:r>
              <a:rPr lang="en-US" sz="1800" dirty="0">
                <a:ln w="10541" cmpd="sng">
                  <a:noFill/>
                  <a:prstDash val="solid"/>
                </a:ln>
                <a:solidFill>
                  <a:srgbClr val="132B51"/>
                </a:solidFill>
                <a:latin typeface="Century Gothic" panose="020B0502020202020204" pitchFamily="34" charset="0"/>
              </a:rPr>
              <a:t>Charleston, SC 29414</a:t>
            </a:r>
          </a:p>
        </p:txBody>
      </p:sp>
      <p:pic>
        <p:nvPicPr>
          <p:cNvPr id="14" name="Graphic 13" descr="House outline">
            <a:extLst>
              <a:ext uri="{FF2B5EF4-FFF2-40B4-BE49-F238E27FC236}">
                <a16:creationId xmlns:a16="http://schemas.microsoft.com/office/drawing/2014/main" id="{947B179B-DEFE-62A9-D0D2-868FE7F439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18169" y="3429000"/>
            <a:ext cx="914400" cy="914400"/>
          </a:xfrm>
          <a:prstGeom prst="rect">
            <a:avLst/>
          </a:prstGeom>
        </p:spPr>
      </p:pic>
      <p:sp>
        <p:nvSpPr>
          <p:cNvPr id="22" name="TextBox 21">
            <a:extLst>
              <a:ext uri="{FF2B5EF4-FFF2-40B4-BE49-F238E27FC236}">
                <a16:creationId xmlns:a16="http://schemas.microsoft.com/office/drawing/2014/main" id="{0DC15555-7811-2481-EB66-437213A9A6D3}"/>
              </a:ext>
            </a:extLst>
          </p:cNvPr>
          <p:cNvSpPr txBox="1"/>
          <p:nvPr/>
        </p:nvSpPr>
        <p:spPr>
          <a:xfrm>
            <a:off x="0" y="4580344"/>
            <a:ext cx="1371600" cy="369332"/>
          </a:xfrm>
          <a:prstGeom prst="rect">
            <a:avLst/>
          </a:prstGeom>
          <a:noFill/>
        </p:spPr>
        <p:txBody>
          <a:bodyPr wrap="square">
            <a:spAutoFit/>
          </a:bodyPr>
          <a:lstStyle/>
          <a:p>
            <a:pPr algn="ctr"/>
            <a:r>
              <a:rPr lang="en-US" dirty="0">
                <a:ln w="10541" cmpd="sng">
                  <a:noFill/>
                  <a:prstDash val="solid"/>
                </a:ln>
                <a:solidFill>
                  <a:srgbClr val="132B51"/>
                </a:solidFill>
                <a:latin typeface="Century Gothic" panose="020B0502020202020204" pitchFamily="34" charset="0"/>
              </a:rPr>
              <a:t>5 BED</a:t>
            </a:r>
          </a:p>
        </p:txBody>
      </p:sp>
      <p:pic>
        <p:nvPicPr>
          <p:cNvPr id="11" name="Graphic 10" descr="Bed outline">
            <a:extLst>
              <a:ext uri="{FF2B5EF4-FFF2-40B4-BE49-F238E27FC236}">
                <a16:creationId xmlns:a16="http://schemas.microsoft.com/office/drawing/2014/main" id="{3648319F-E2C7-5E08-D5D3-32BCBC20C63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9476" y="3975352"/>
            <a:ext cx="612648" cy="612648"/>
          </a:xfrm>
          <a:prstGeom prst="rect">
            <a:avLst/>
          </a:prstGeom>
        </p:spPr>
      </p:pic>
      <p:sp>
        <p:nvSpPr>
          <p:cNvPr id="27" name="TextBox 26">
            <a:extLst>
              <a:ext uri="{FF2B5EF4-FFF2-40B4-BE49-F238E27FC236}">
                <a16:creationId xmlns:a16="http://schemas.microsoft.com/office/drawing/2014/main" id="{B784781E-6931-0A33-C868-46D42D87E573}"/>
              </a:ext>
            </a:extLst>
          </p:cNvPr>
          <p:cNvSpPr txBox="1"/>
          <p:nvPr/>
        </p:nvSpPr>
        <p:spPr>
          <a:xfrm>
            <a:off x="1714501" y="4580345"/>
            <a:ext cx="1371600" cy="369332"/>
          </a:xfrm>
          <a:prstGeom prst="rect">
            <a:avLst/>
          </a:prstGeom>
          <a:noFill/>
        </p:spPr>
        <p:txBody>
          <a:bodyPr wrap="square">
            <a:spAutoFit/>
          </a:bodyPr>
          <a:lstStyle/>
          <a:p>
            <a:pPr algn="ctr"/>
            <a:r>
              <a:rPr lang="en-US" dirty="0">
                <a:ln w="10541" cmpd="sng">
                  <a:noFill/>
                  <a:prstDash val="solid"/>
                </a:ln>
                <a:solidFill>
                  <a:srgbClr val="132B51"/>
                </a:solidFill>
                <a:latin typeface="Century Gothic" panose="020B0502020202020204" pitchFamily="34" charset="0"/>
              </a:rPr>
              <a:t>3 BATH</a:t>
            </a:r>
          </a:p>
        </p:txBody>
      </p:sp>
      <p:pic>
        <p:nvPicPr>
          <p:cNvPr id="13" name="Graphic 12" descr="Bathtub outline">
            <a:extLst>
              <a:ext uri="{FF2B5EF4-FFF2-40B4-BE49-F238E27FC236}">
                <a16:creationId xmlns:a16="http://schemas.microsoft.com/office/drawing/2014/main" id="{97855D56-DCC8-1EDF-C44E-8EAA55CD5E0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93976" y="3975352"/>
            <a:ext cx="612648" cy="612648"/>
          </a:xfrm>
          <a:prstGeom prst="rect">
            <a:avLst/>
          </a:prstGeom>
        </p:spPr>
      </p:pic>
      <p:pic>
        <p:nvPicPr>
          <p:cNvPr id="15" name="Graphic 14" descr="House outline">
            <a:extLst>
              <a:ext uri="{FF2B5EF4-FFF2-40B4-BE49-F238E27FC236}">
                <a16:creationId xmlns:a16="http://schemas.microsoft.com/office/drawing/2014/main" id="{F90703AE-6211-0097-43D8-4647ADA162B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22976" y="3975352"/>
            <a:ext cx="612648" cy="612648"/>
          </a:xfrm>
          <a:prstGeom prst="rect">
            <a:avLst/>
          </a:prstGeom>
        </p:spPr>
      </p:pic>
      <p:sp>
        <p:nvSpPr>
          <p:cNvPr id="4" name="Title 1">
            <a:extLst>
              <a:ext uri="{FF2B5EF4-FFF2-40B4-BE49-F238E27FC236}">
                <a16:creationId xmlns:a16="http://schemas.microsoft.com/office/drawing/2014/main" id="{7264C889-88F0-C99F-94F5-DDF12A5D8855}"/>
              </a:ext>
            </a:extLst>
          </p:cNvPr>
          <p:cNvSpPr txBox="1">
            <a:spLocks/>
          </p:cNvSpPr>
          <p:nvPr/>
        </p:nvSpPr>
        <p:spPr>
          <a:xfrm>
            <a:off x="6858000" y="4583917"/>
            <a:ext cx="1371600" cy="36576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800" dirty="0">
                <a:ln w="10541" cmpd="sng">
                  <a:noFill/>
                  <a:prstDash val="solid"/>
                </a:ln>
                <a:solidFill>
                  <a:srgbClr val="132B51"/>
                </a:solidFill>
                <a:latin typeface="Century Gothic" panose="020B0502020202020204" pitchFamily="34" charset="0"/>
              </a:rPr>
              <a:t>$699,999</a:t>
            </a:r>
          </a:p>
        </p:txBody>
      </p:sp>
      <p:pic>
        <p:nvPicPr>
          <p:cNvPr id="10" name="Graphic 9" descr="Money outline">
            <a:extLst>
              <a:ext uri="{FF2B5EF4-FFF2-40B4-BE49-F238E27FC236}">
                <a16:creationId xmlns:a16="http://schemas.microsoft.com/office/drawing/2014/main" id="{EF5F22F0-029B-80B0-70B8-43EE400743C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37476" y="3975352"/>
            <a:ext cx="612648" cy="612648"/>
          </a:xfrm>
          <a:prstGeom prst="rect">
            <a:avLst/>
          </a:prstGeom>
        </p:spPr>
      </p:pic>
      <p:sp>
        <p:nvSpPr>
          <p:cNvPr id="29" name="TextBox 28">
            <a:extLst>
              <a:ext uri="{FF2B5EF4-FFF2-40B4-BE49-F238E27FC236}">
                <a16:creationId xmlns:a16="http://schemas.microsoft.com/office/drawing/2014/main" id="{DD2F4026-C3EC-351D-7271-BBBCCD4A886F}"/>
              </a:ext>
            </a:extLst>
          </p:cNvPr>
          <p:cNvSpPr txBox="1"/>
          <p:nvPr/>
        </p:nvSpPr>
        <p:spPr>
          <a:xfrm>
            <a:off x="3429001" y="4580345"/>
            <a:ext cx="1371600" cy="369332"/>
          </a:xfrm>
          <a:prstGeom prst="rect">
            <a:avLst/>
          </a:prstGeom>
          <a:noFill/>
        </p:spPr>
        <p:txBody>
          <a:bodyPr wrap="square">
            <a:spAutoFit/>
          </a:bodyPr>
          <a:lstStyle/>
          <a:p>
            <a:pPr algn="ctr"/>
            <a:r>
              <a:rPr lang="en-US" dirty="0">
                <a:ln w="10541" cmpd="sng">
                  <a:noFill/>
                  <a:prstDash val="solid"/>
                </a:ln>
                <a:solidFill>
                  <a:srgbClr val="132B51"/>
                </a:solidFill>
                <a:latin typeface="Century Gothic" panose="020B0502020202020204" pitchFamily="34" charset="0"/>
              </a:rPr>
              <a:t>2,460 SF</a:t>
            </a:r>
          </a:p>
        </p:txBody>
      </p:sp>
      <p:pic>
        <p:nvPicPr>
          <p:cNvPr id="30" name="Graphic 29" descr="Blueprint outline">
            <a:extLst>
              <a:ext uri="{FF2B5EF4-FFF2-40B4-BE49-F238E27FC236}">
                <a16:creationId xmlns:a16="http://schemas.microsoft.com/office/drawing/2014/main" id="{88EA6266-BAD4-5E9E-2F90-4C31C6727FF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08476" y="3975352"/>
            <a:ext cx="612648" cy="612648"/>
          </a:xfrm>
          <a:prstGeom prst="rect">
            <a:avLst/>
          </a:prstGeom>
        </p:spPr>
      </p:pic>
      <p:sp>
        <p:nvSpPr>
          <p:cNvPr id="50" name="TextBox 49">
            <a:extLst>
              <a:ext uri="{FF2B5EF4-FFF2-40B4-BE49-F238E27FC236}">
                <a16:creationId xmlns:a16="http://schemas.microsoft.com/office/drawing/2014/main" id="{978C4103-F980-9415-8D0D-333BB973D8EB}"/>
              </a:ext>
            </a:extLst>
          </p:cNvPr>
          <p:cNvSpPr txBox="1"/>
          <p:nvPr/>
        </p:nvSpPr>
        <p:spPr>
          <a:xfrm>
            <a:off x="-4417740" y="4419600"/>
            <a:ext cx="4069081" cy="369332"/>
          </a:xfrm>
          <a:prstGeom prst="rect">
            <a:avLst/>
          </a:prstGeom>
          <a:noFill/>
        </p:spPr>
        <p:txBody>
          <a:bodyPr wrap="square">
            <a:spAutoFit/>
          </a:bodyPr>
          <a:lstStyle/>
          <a:p>
            <a:pPr algn="ctr"/>
            <a:r>
              <a:rPr lang="en-US" dirty="0">
                <a:solidFill>
                  <a:schemeClr val="bg1"/>
                </a:solidFill>
                <a:latin typeface="Century Gothic" panose="020B0502020202020204" pitchFamily="34" charset="0"/>
              </a:rPr>
              <a:t>Sat 10-12 &amp; Sun 10-12</a:t>
            </a:r>
          </a:p>
        </p:txBody>
      </p:sp>
      <p:sp>
        <p:nvSpPr>
          <p:cNvPr id="51" name="TextBox 50">
            <a:extLst>
              <a:ext uri="{FF2B5EF4-FFF2-40B4-BE49-F238E27FC236}">
                <a16:creationId xmlns:a16="http://schemas.microsoft.com/office/drawing/2014/main" id="{2592A8AE-A0B2-5194-E85C-1DF5BB4F6E00}"/>
              </a:ext>
            </a:extLst>
          </p:cNvPr>
          <p:cNvSpPr txBox="1"/>
          <p:nvPr/>
        </p:nvSpPr>
        <p:spPr>
          <a:xfrm>
            <a:off x="-4417741" y="3899212"/>
            <a:ext cx="4038604" cy="646331"/>
          </a:xfrm>
          <a:prstGeom prst="rect">
            <a:avLst/>
          </a:prstGeom>
          <a:noFill/>
        </p:spPr>
        <p:txBody>
          <a:bodyPr wrap="square">
            <a:spAutoFit/>
          </a:bodyPr>
          <a:lstStyle/>
          <a:p>
            <a:pPr algn="ctr"/>
            <a:r>
              <a:rPr lang="en-US" sz="3600" dirty="0">
                <a:solidFill>
                  <a:schemeClr val="bg1"/>
                </a:solidFill>
                <a:latin typeface="Cochocib Script Latin Pro" panose="02000503000000020003" pitchFamily="2" charset="0"/>
              </a:rPr>
              <a:t>Open House</a:t>
            </a:r>
            <a:endParaRPr lang="en-US" sz="3600" dirty="0">
              <a:solidFill>
                <a:schemeClr val="bg1"/>
              </a:solidFill>
              <a:latin typeface="Century Gothic" panose="020B0502020202020204" pitchFamily="34" charset="0"/>
            </a:endParaRPr>
          </a:p>
        </p:txBody>
      </p:sp>
      <p:pic>
        <p:nvPicPr>
          <p:cNvPr id="5" name="Picture 8">
            <a:extLst>
              <a:ext uri="{FF2B5EF4-FFF2-40B4-BE49-F238E27FC236}">
                <a16:creationId xmlns:a16="http://schemas.microsoft.com/office/drawing/2014/main" id="{C6D4F511-9F41-ACF3-0C6B-0F633BCC6495}"/>
              </a:ext>
            </a:extLst>
          </p:cNvPr>
          <p:cNvPicPr preferRelativeResize="0">
            <a:picLocks noChangeAspect="1" noChangeArrowheads="1"/>
          </p:cNvPicPr>
          <p:nvPr/>
        </p:nvPicPr>
        <p:blipFill>
          <a:blip r:embed="rId17" cstate="print">
            <a:extLst>
              <a:ext uri="{28A0092B-C50C-407E-A947-70E740481C1C}">
                <a14:useLocalDpi xmlns:a14="http://schemas.microsoft.com/office/drawing/2010/main" val="0"/>
              </a:ext>
            </a:extLst>
          </a:blip>
          <a:srcRect l="5901" r="5901"/>
          <a:stretch/>
        </p:blipFill>
        <p:spPr bwMode="auto">
          <a:xfrm>
            <a:off x="4160520" y="1189661"/>
            <a:ext cx="4069080" cy="2596896"/>
          </a:xfrm>
          <a:prstGeom prst="rect">
            <a:avLst/>
          </a:prstGeom>
          <a:ln w="12700">
            <a:solidFill>
              <a:schemeClr val="bg1"/>
            </a:solidFill>
          </a:ln>
          <a:effectLst/>
          <a:extLst>
            <a:ext uri="{909E8E84-426E-40DD-AFC4-6F175D3DCCD1}">
              <a14:hiddenFill xmlns:a14="http://schemas.microsoft.com/office/drawing/2010/main">
                <a:solidFill>
                  <a:schemeClr val="accent1"/>
                </a:solidFill>
              </a14:hiddenFill>
            </a:ext>
          </a:extLst>
        </p:spPr>
      </p:pic>
      <p:pic>
        <p:nvPicPr>
          <p:cNvPr id="9" name="Picture 8">
            <a:extLst>
              <a:ext uri="{FF2B5EF4-FFF2-40B4-BE49-F238E27FC236}">
                <a16:creationId xmlns:a16="http://schemas.microsoft.com/office/drawing/2014/main" id="{C9912556-D356-B5F9-378E-BE498B29C273}"/>
              </a:ext>
            </a:extLst>
          </p:cNvPr>
          <p:cNvPicPr preferRelativeResize="0">
            <a:picLocks noChangeAspect="1"/>
          </p:cNvPicPr>
          <p:nvPr/>
        </p:nvPicPr>
        <p:blipFill>
          <a:blip r:embed="rId18" cstate="print">
            <a:extLst>
              <a:ext uri="{28A0092B-C50C-407E-A947-70E740481C1C}">
                <a14:useLocalDpi xmlns:a14="http://schemas.microsoft.com/office/drawing/2010/main" val="0"/>
              </a:ext>
            </a:extLst>
          </a:blip>
          <a:srcRect/>
          <a:stretch/>
        </p:blipFill>
        <p:spPr>
          <a:xfrm>
            <a:off x="2792068" y="8518244"/>
            <a:ext cx="2645464" cy="1763643"/>
          </a:xfrm>
          <a:prstGeom prst="rect">
            <a:avLst/>
          </a:prstGeom>
          <a:ln w="12700">
            <a:solidFill>
              <a:schemeClr val="bg1"/>
            </a:solidFill>
          </a:ln>
          <a:effectLst/>
        </p:spPr>
      </p:pic>
      <p:pic>
        <p:nvPicPr>
          <p:cNvPr id="12" name="Picture 11">
            <a:extLst>
              <a:ext uri="{FF2B5EF4-FFF2-40B4-BE49-F238E27FC236}">
                <a16:creationId xmlns:a16="http://schemas.microsoft.com/office/drawing/2014/main" id="{2DF1A24B-A7AD-F47C-A12D-E0A87766F46C}"/>
              </a:ext>
            </a:extLst>
          </p:cNvPr>
          <p:cNvPicPr preferRelativeResize="0">
            <a:picLocks noChangeAspect="1"/>
          </p:cNvPicPr>
          <p:nvPr/>
        </p:nvPicPr>
        <p:blipFill>
          <a:blip r:embed="rId19" cstate="print">
            <a:extLst>
              <a:ext uri="{28A0092B-C50C-407E-A947-70E740481C1C}">
                <a14:useLocalDpi xmlns:a14="http://schemas.microsoft.com/office/drawing/2010/main" val="0"/>
              </a:ext>
            </a:extLst>
          </a:blip>
          <a:srcRect/>
          <a:stretch/>
        </p:blipFill>
        <p:spPr>
          <a:xfrm>
            <a:off x="5582412" y="8517668"/>
            <a:ext cx="2647188" cy="1764792"/>
          </a:xfrm>
          <a:prstGeom prst="rect">
            <a:avLst/>
          </a:prstGeom>
          <a:ln w="12700">
            <a:solidFill>
              <a:schemeClr val="bg1"/>
            </a:solidFill>
          </a:ln>
          <a:effectLst/>
        </p:spPr>
      </p:pic>
      <p:pic>
        <p:nvPicPr>
          <p:cNvPr id="16" name="Picture 15">
            <a:extLst>
              <a:ext uri="{FF2B5EF4-FFF2-40B4-BE49-F238E27FC236}">
                <a16:creationId xmlns:a16="http://schemas.microsoft.com/office/drawing/2014/main" id="{9D2C14D8-D55F-4068-AE2C-9E7D2303E68A}"/>
              </a:ext>
            </a:extLst>
          </p:cNvPr>
          <p:cNvPicPr preferRelativeResize="0">
            <a:picLocks noChangeAspect="1"/>
          </p:cNvPicPr>
          <p:nvPr/>
        </p:nvPicPr>
        <p:blipFill>
          <a:blip r:embed="rId20" cstate="print">
            <a:extLst>
              <a:ext uri="{28A0092B-C50C-407E-A947-70E740481C1C}">
                <a14:useLocalDpi xmlns:a14="http://schemas.microsoft.com/office/drawing/2010/main" val="0"/>
              </a:ext>
            </a:extLst>
          </a:blip>
          <a:srcRect/>
          <a:stretch/>
        </p:blipFill>
        <p:spPr>
          <a:xfrm>
            <a:off x="0" y="10427208"/>
            <a:ext cx="2647188" cy="1764792"/>
          </a:xfrm>
          <a:prstGeom prst="rect">
            <a:avLst/>
          </a:prstGeom>
          <a:ln w="12700">
            <a:solidFill>
              <a:schemeClr val="bg1"/>
            </a:solidFill>
          </a:ln>
          <a:effectLst/>
        </p:spPr>
      </p:pic>
      <p:pic>
        <p:nvPicPr>
          <p:cNvPr id="19" name="Picture 18">
            <a:extLst>
              <a:ext uri="{FF2B5EF4-FFF2-40B4-BE49-F238E27FC236}">
                <a16:creationId xmlns:a16="http://schemas.microsoft.com/office/drawing/2014/main" id="{1268843C-7AFF-3065-EF94-669560C7ED1E}"/>
              </a:ext>
            </a:extLst>
          </p:cNvPr>
          <p:cNvPicPr preferRelativeResize="0">
            <a:picLocks noChangeAspect="1"/>
          </p:cNvPicPr>
          <p:nvPr/>
        </p:nvPicPr>
        <p:blipFill>
          <a:blip r:embed="rId21" cstate="print">
            <a:extLst>
              <a:ext uri="{28A0092B-C50C-407E-A947-70E740481C1C}">
                <a14:useLocalDpi xmlns:a14="http://schemas.microsoft.com/office/drawing/2010/main" val="0"/>
              </a:ext>
            </a:extLst>
          </a:blip>
          <a:srcRect/>
          <a:stretch/>
        </p:blipFill>
        <p:spPr>
          <a:xfrm>
            <a:off x="2792068" y="10427784"/>
            <a:ext cx="2645464" cy="1763642"/>
          </a:xfrm>
          <a:prstGeom prst="rect">
            <a:avLst/>
          </a:prstGeom>
          <a:ln w="12700">
            <a:solidFill>
              <a:schemeClr val="bg1"/>
            </a:solidFill>
          </a:ln>
          <a:effectLst/>
        </p:spPr>
      </p:pic>
      <p:pic>
        <p:nvPicPr>
          <p:cNvPr id="25" name="Picture 24">
            <a:extLst>
              <a:ext uri="{FF2B5EF4-FFF2-40B4-BE49-F238E27FC236}">
                <a16:creationId xmlns:a16="http://schemas.microsoft.com/office/drawing/2014/main" id="{676EA26C-F4AA-711D-894A-187D987882C1}"/>
              </a:ext>
            </a:extLst>
          </p:cNvPr>
          <p:cNvPicPr preferRelativeResize="0">
            <a:picLocks noChangeAspect="1"/>
          </p:cNvPicPr>
          <p:nvPr/>
        </p:nvPicPr>
        <p:blipFill>
          <a:blip r:embed="rId22" cstate="print">
            <a:extLst>
              <a:ext uri="{28A0092B-C50C-407E-A947-70E740481C1C}">
                <a14:useLocalDpi xmlns:a14="http://schemas.microsoft.com/office/drawing/2010/main" val="0"/>
              </a:ext>
            </a:extLst>
          </a:blip>
          <a:srcRect/>
          <a:stretch/>
        </p:blipFill>
        <p:spPr>
          <a:xfrm>
            <a:off x="5582412" y="10427208"/>
            <a:ext cx="2647188" cy="1764792"/>
          </a:xfrm>
          <a:prstGeom prst="rect">
            <a:avLst/>
          </a:prstGeom>
          <a:ln w="12700">
            <a:solidFill>
              <a:schemeClr val="bg1"/>
            </a:solidFill>
          </a:ln>
          <a:effectLst/>
        </p:spPr>
      </p:pic>
    </p:spTree>
    <p:extLst>
      <p:ext uri="{BB962C8B-B14F-4D97-AF65-F5344CB8AC3E}">
        <p14:creationId xmlns:p14="http://schemas.microsoft.com/office/powerpoint/2010/main" val="412795034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1189</TotalTime>
  <Words>297</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Cochocib Script Latin Pro</vt:lpstr>
      <vt:lpstr>Rastanty Cortez</vt:lpstr>
      <vt:lpstr>Office 2013 - 2022 Theme</vt:lpstr>
      <vt:lpstr>#25028243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137</cp:revision>
  <dcterms:created xsi:type="dcterms:W3CDTF">2006-08-16T00:00:00Z</dcterms:created>
  <dcterms:modified xsi:type="dcterms:W3CDTF">2025-10-22T14:20:37Z</dcterms:modified>
</cp:coreProperties>
</file>