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10/17/2018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7" y="0"/>
            <a:ext cx="7752080" cy="1106803"/>
          </a:xfrm>
        </p:spPr>
        <p:txBody>
          <a:bodyPr>
            <a:noAutofit/>
          </a:bodyPr>
          <a:lstStyle/>
          <a:p>
            <a:r>
              <a:rPr lang="en-US" sz="3600" b="1" i="1" dirty="0">
                <a:effectLst>
                  <a:outerShdw blurRad="50800" dist="38100" dir="5400000" algn="t" rotWithShape="0">
                    <a:schemeClr val="bg1"/>
                  </a:outerShdw>
                </a:effectLst>
                <a:latin typeface="Goudy Old Style" panose="02020502050305020303" pitchFamily="18" charset="0"/>
              </a:rPr>
              <a:t>Open House</a:t>
            </a:r>
            <a:br>
              <a:rPr lang="en-US" sz="3600" b="1" i="1" dirty="0">
                <a:effectLst>
                  <a:outerShdw blurRad="50800" dist="38100" dir="5400000" algn="t" rotWithShape="0">
                    <a:schemeClr val="bg1"/>
                  </a:outerShdw>
                </a:effectLst>
                <a:latin typeface="Goudy Old Style" panose="02020502050305020303" pitchFamily="18" charset="0"/>
              </a:rPr>
            </a:br>
            <a:r>
              <a:rPr lang="en-US" sz="2400" b="1" i="1" dirty="0">
                <a:effectLst>
                  <a:outerShdw blurRad="50800" dist="38100" dir="5400000" algn="t" rotWithShape="0">
                    <a:schemeClr val="bg1"/>
                  </a:outerShdw>
                </a:effectLst>
                <a:latin typeface="Goudy Old Style" panose="02020502050305020303" pitchFamily="18" charset="0"/>
              </a:rPr>
              <a:t>Saturday &amp; Sunday</a:t>
            </a:r>
            <a:endParaRPr lang="en-US" sz="2800" b="1" i="1" dirty="0">
              <a:effectLst>
                <a:outerShdw blurRad="50800" dist="38100" dir="5400000" algn="t" rotWithShape="0">
                  <a:schemeClr val="bg1"/>
                </a:outerShdw>
              </a:effectLst>
              <a:latin typeface="Goudy Old Style" panose="02020502050305020303" pitchFamily="18" charset="0"/>
            </a:endParaRPr>
          </a:p>
        </p:txBody>
      </p:sp>
      <p:sp>
        <p:nvSpPr>
          <p:cNvPr id="17" name="Rectangle 16"/>
          <p:cNvSpPr/>
          <p:nvPr/>
        </p:nvSpPr>
        <p:spPr>
          <a:xfrm>
            <a:off x="-4763" y="9063335"/>
            <a:ext cx="7772400" cy="892552"/>
          </a:xfrm>
          <a:prstGeom prst="rect">
            <a:avLst/>
          </a:prstGeom>
        </p:spPr>
        <p:txBody>
          <a:bodyPr wrap="square">
            <a:spAutoFit/>
          </a:bodyPr>
          <a:lstStyle/>
          <a:p>
            <a:pPr algn="ctr"/>
            <a:r>
              <a:rPr lang="en-US" sz="1600" b="1" dirty="0" err="1">
                <a:solidFill>
                  <a:schemeClr val="tx2">
                    <a:lumMod val="10000"/>
                  </a:schemeClr>
                </a:solidFill>
                <a:latin typeface="Baskerville Old Face" panose="02020602080505020303" pitchFamily="18" charset="0"/>
              </a:rPr>
              <a:t>Carmilla</a:t>
            </a:r>
            <a:r>
              <a:rPr lang="en-US" sz="1600" b="1" dirty="0">
                <a:solidFill>
                  <a:schemeClr val="tx2">
                    <a:lumMod val="10000"/>
                  </a:schemeClr>
                </a:solidFill>
                <a:latin typeface="Baskerville Old Face" panose="02020602080505020303" pitchFamily="18" charset="0"/>
              </a:rPr>
              <a:t> Brown, REALTOR</a:t>
            </a:r>
            <a:endParaRPr lang="en-US" sz="1400" b="1" dirty="0">
              <a:solidFill>
                <a:schemeClr val="tx2">
                  <a:lumMod val="10000"/>
                </a:schemeClr>
              </a:solidFill>
              <a:latin typeface="Baskerville Old Face" panose="02020602080505020303" pitchFamily="18" charset="0"/>
            </a:endParaRPr>
          </a:p>
          <a:p>
            <a:pPr algn="ctr"/>
            <a:r>
              <a:rPr lang="it-IT" sz="1200" dirty="0">
                <a:solidFill>
                  <a:schemeClr val="tx2">
                    <a:lumMod val="10000"/>
                  </a:schemeClr>
                </a:solidFill>
                <a:latin typeface="Baskerville Old Face" panose="02020602080505020303" pitchFamily="18" charset="0"/>
              </a:rPr>
              <a:t>Mobile - (843) 926-2007</a:t>
            </a:r>
          </a:p>
          <a:p>
            <a:pPr algn="ctr"/>
            <a:r>
              <a:rPr lang="it-IT" sz="1200" dirty="0">
                <a:solidFill>
                  <a:schemeClr val="tx2">
                    <a:lumMod val="10000"/>
                  </a:schemeClr>
                </a:solidFill>
                <a:latin typeface="Baskerville Old Face" panose="02020602080505020303" pitchFamily="18" charset="0"/>
              </a:rPr>
              <a:t>crbrownrealestate@gmail.com</a:t>
            </a:r>
          </a:p>
          <a:p>
            <a:pPr algn="ctr"/>
            <a:r>
              <a:rPr lang="it-IT" sz="1200" dirty="0">
                <a:solidFill>
                  <a:schemeClr val="tx2">
                    <a:lumMod val="10000"/>
                  </a:schemeClr>
                </a:solidFill>
                <a:latin typeface="Baskerville Old Face" panose="02020602080505020303" pitchFamily="18" charset="0"/>
              </a:rPr>
              <a:t>www.yourcharlestonnewhome.com</a:t>
            </a:r>
            <a:endParaRPr lang="en-US" sz="1000" dirty="0">
              <a:solidFill>
                <a:schemeClr val="tx2">
                  <a:lumMod val="10000"/>
                </a:schemeClr>
              </a:solidFill>
              <a:latin typeface="Baskerville Old Face" panose="02020602080505020303"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021277" y="9090500"/>
            <a:ext cx="654646" cy="8690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118063" y="8991600"/>
            <a:ext cx="1786937" cy="928300"/>
            <a:chOff x="50188" y="8991600"/>
            <a:chExt cx="1786937" cy="928300"/>
          </a:xfrm>
        </p:grpSpPr>
        <p:pic>
          <p:nvPicPr>
            <p:cNvPr id="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0188" y="8991600"/>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5457" y="9412069"/>
              <a:ext cx="1676399" cy="5078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Realty 496 </a:t>
              </a:r>
              <a:r>
                <a:rPr lang="en-US" sz="900" dirty="0" err="1">
                  <a:solidFill>
                    <a:schemeClr val="tx2">
                      <a:lumMod val="10000"/>
                    </a:schemeClr>
                  </a:solidFill>
                  <a:latin typeface="Baskerville Old Face" panose="02020602080505020303" pitchFamily="18" charset="0"/>
                </a:rPr>
                <a:t>Bramson</a:t>
              </a:r>
              <a:r>
                <a:rPr lang="en-US" sz="900" dirty="0">
                  <a:solidFill>
                    <a:schemeClr val="tx2">
                      <a:lumMod val="10000"/>
                    </a:schemeClr>
                  </a:solidFill>
                  <a:latin typeface="Baskerville Old Face" panose="02020602080505020303" pitchFamily="18" charset="0"/>
                </a:rPr>
                <a:t> Ct </a:t>
              </a:r>
              <a:r>
                <a:rPr lang="en-US" sz="900" dirty="0" err="1">
                  <a:solidFill>
                    <a:schemeClr val="tx2">
                      <a:lumMod val="10000"/>
                    </a:schemeClr>
                  </a:solidFill>
                  <a:latin typeface="Baskerville Old Face" panose="02020602080505020303" pitchFamily="18" charset="0"/>
                </a:rPr>
                <a:t>Ste</a:t>
              </a:r>
              <a:r>
                <a:rPr lang="en-US" sz="900" dirty="0">
                  <a:solidFill>
                    <a:schemeClr val="tx2">
                      <a:lumMod val="10000"/>
                    </a:schemeClr>
                  </a:solidFill>
                  <a:latin typeface="Baskerville Old Face" panose="02020602080505020303" pitchFamily="18" charset="0"/>
                </a:rPr>
                <a:t> 200</a:t>
              </a:r>
            </a:p>
            <a:p>
              <a:pPr algn="ctr"/>
              <a:r>
                <a:rPr lang="en-US" sz="900" dirty="0">
                  <a:solidFill>
                    <a:schemeClr val="tx2">
                      <a:lumMod val="10000"/>
                    </a:schemeClr>
                  </a:solidFill>
                  <a:latin typeface="Baskerville Old Face" panose="02020602080505020303" pitchFamily="18" charset="0"/>
                </a:rPr>
                <a:t>Mt. Pleasant, SC 29464</a:t>
              </a:r>
            </a:p>
          </p:txBody>
        </p:sp>
      </p:gr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87053" y="979488"/>
            <a:ext cx="5388768" cy="3592512"/>
          </a:xfrm>
          <a:prstGeom prst="rect">
            <a:avLst/>
          </a:prstGeom>
          <a:ln>
            <a:noFill/>
          </a:ln>
          <a:effectLst>
            <a:softEdge rad="112500"/>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3332" y="5551488"/>
            <a:ext cx="1327546" cy="885031"/>
          </a:xfrm>
          <a:prstGeom prst="rect">
            <a:avLst/>
          </a:prstGeom>
          <a:ln>
            <a:noFill/>
          </a:ln>
          <a:effectLst>
            <a:softEdge rad="112500"/>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3332" y="7844896"/>
            <a:ext cx="1327546" cy="885031"/>
          </a:xfrm>
          <a:prstGeom prst="rect">
            <a:avLst/>
          </a:prstGeom>
          <a:ln>
            <a:noFill/>
          </a:ln>
          <a:effectLst>
            <a:softEdge rad="112500"/>
          </a:effectLst>
        </p:spPr>
      </p:pic>
      <p:sp>
        <p:nvSpPr>
          <p:cNvPr id="16" name="Rectangle 15"/>
          <p:cNvSpPr/>
          <p:nvPr/>
        </p:nvSpPr>
        <p:spPr>
          <a:xfrm>
            <a:off x="-4763" y="4572000"/>
            <a:ext cx="7772400" cy="738664"/>
          </a:xfrm>
          <a:prstGeom prst="rect">
            <a:avLst/>
          </a:prstGeom>
          <a:noFill/>
        </p:spPr>
        <p:txBody>
          <a:bodyPr wrap="square" anchor="b">
            <a:spAutoFit/>
          </a:bodyPr>
          <a:lstStyle/>
          <a:p>
            <a:pPr algn="ctr"/>
            <a:r>
              <a:rPr lang="en-US" sz="2400" b="1" dirty="0">
                <a:solidFill>
                  <a:schemeClr val="bg1"/>
                </a:solidFill>
                <a:effectLst>
                  <a:outerShdw blurRad="38100" dist="38100" dir="2700000" algn="tl">
                    <a:srgbClr val="000000">
                      <a:alpha val="43137"/>
                    </a:srgbClr>
                  </a:outerShdw>
                </a:effectLst>
                <a:latin typeface="Goudy Old Style" panose="02020502050305020303" pitchFamily="18" charset="0"/>
              </a:rPr>
              <a:t>303 Johnston St</a:t>
            </a:r>
          </a:p>
          <a:p>
            <a:pPr algn="ctr"/>
            <a:r>
              <a:rPr lang="en-US" sz="1800" dirty="0">
                <a:solidFill>
                  <a:schemeClr val="bg1"/>
                </a:solidFill>
                <a:effectLst>
                  <a:outerShdw blurRad="38100" dist="38100" dir="2700000" algn="tl">
                    <a:srgbClr val="000000">
                      <a:alpha val="43137"/>
                    </a:srgbClr>
                  </a:outerShdw>
                </a:effectLst>
                <a:latin typeface="Goudy Old Style" panose="02020502050305020303" pitchFamily="18" charset="0"/>
              </a:rPr>
              <a:t>Saint George, SC 29477 | MLS# 18028306 | $235,000</a:t>
            </a:r>
            <a:endParaRPr lang="en-US" sz="1600" dirty="0">
              <a:solidFill>
                <a:schemeClr val="bg1"/>
              </a:solidFill>
              <a:effectLst>
                <a:outerShdw blurRad="38100" dist="38100" dir="2700000" algn="tl">
                  <a:srgbClr val="000000">
                    <a:alpha val="43137"/>
                  </a:srgbClr>
                </a:outerShdw>
              </a:effectLst>
              <a:latin typeface="Goudy Old Style" panose="02020502050305020303" pitchFamily="18" charset="0"/>
            </a:endParaRPr>
          </a:p>
        </p:txBody>
      </p:sp>
      <p:sp>
        <p:nvSpPr>
          <p:cNvPr id="3" name="Rectangle 2">
            <a:extLst>
              <a:ext uri="{FF2B5EF4-FFF2-40B4-BE49-F238E27FC236}">
                <a16:creationId xmlns:a16="http://schemas.microsoft.com/office/drawing/2014/main" id="{26EBE8FB-F6EC-4463-8A50-1C92C3CD60E8}"/>
              </a:ext>
            </a:extLst>
          </p:cNvPr>
          <p:cNvSpPr/>
          <p:nvPr/>
        </p:nvSpPr>
        <p:spPr>
          <a:xfrm>
            <a:off x="1500879" y="5480224"/>
            <a:ext cx="4770642" cy="3539430"/>
          </a:xfrm>
          <a:prstGeom prst="rect">
            <a:avLst/>
          </a:prstGeom>
        </p:spPr>
        <p:txBody>
          <a:bodyPr wrap="square">
            <a:spAutoFit/>
          </a:bodyPr>
          <a:lstStyle/>
          <a:p>
            <a:pPr algn="ctr"/>
            <a:r>
              <a:rPr lang="en-US" sz="1400" dirty="0">
                <a:solidFill>
                  <a:schemeClr val="bg1"/>
                </a:solidFill>
                <a:latin typeface="Goudy Old Style" panose="02020502050305020303" pitchFamily="18" charset="0"/>
              </a:rPr>
              <a:t>Motivated Sellers!!! Bring all offers. Don't be shy. </a:t>
            </a:r>
          </a:p>
          <a:p>
            <a:pPr algn="ctr"/>
            <a:r>
              <a:rPr lang="en-US" sz="1400" dirty="0">
                <a:solidFill>
                  <a:schemeClr val="bg1"/>
                </a:solidFill>
                <a:latin typeface="Goudy Old Style" panose="02020502050305020303" pitchFamily="18" charset="0"/>
              </a:rPr>
              <a:t>Rare opportunity to own this beautiful historic early 1900's home located in the desirable town of St. George. Easy walking distance to shops gas station and more. It has been extensively renovated while keeping its historic charm intact. Updates include resurfaced hardwood floors original to the house, a brand new kitchen, fresh paint, </a:t>
            </a:r>
            <a:r>
              <a:rPr lang="en-US" sz="1400" dirty="0" err="1">
                <a:solidFill>
                  <a:schemeClr val="bg1"/>
                </a:solidFill>
                <a:latin typeface="Goudy Old Style" panose="02020502050305020303" pitchFamily="18" charset="0"/>
              </a:rPr>
              <a:t>hvac</a:t>
            </a:r>
            <a:r>
              <a:rPr lang="en-US" sz="1400" dirty="0">
                <a:solidFill>
                  <a:schemeClr val="bg1"/>
                </a:solidFill>
                <a:latin typeface="Goudy Old Style" panose="02020502050305020303" pitchFamily="18" charset="0"/>
              </a:rPr>
              <a:t> and roof was replace just a few years ago just to name a few. You will find 2 bedrooms including the master downstairs and the other 2 bedrooms are upstairs. The kitchen has new cabinets with granite counter tops, stainless steel appliances, and tiled floors and back splash. Off the kitchen you will find a large laundry/mug room that is adjacent to the 2 car garage. This property is a whopping 1/2 acres for you to watch your children or grandchildren run and play or entertain family and friend with an outdoor party or barbecue. </a:t>
            </a:r>
          </a:p>
          <a:p>
            <a:pPr algn="ctr"/>
            <a:r>
              <a:rPr lang="en-US" sz="1400" dirty="0">
                <a:solidFill>
                  <a:schemeClr val="bg1"/>
                </a:solidFill>
                <a:latin typeface="Goudy Old Style" panose="02020502050305020303" pitchFamily="18" charset="0"/>
              </a:rPr>
              <a:t>Come see for yourself.</a:t>
            </a:r>
          </a:p>
        </p:txBody>
      </p:sp>
      <p:pic>
        <p:nvPicPr>
          <p:cNvPr id="15" name="Picture 14">
            <a:extLst>
              <a:ext uri="{FF2B5EF4-FFF2-40B4-BE49-F238E27FC236}">
                <a16:creationId xmlns:a16="http://schemas.microsoft.com/office/drawing/2014/main" id="{991AFFD3-7662-448B-A2C2-684E961EFEB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3332" y="6698192"/>
            <a:ext cx="1327546" cy="885031"/>
          </a:xfrm>
          <a:prstGeom prst="rect">
            <a:avLst/>
          </a:prstGeom>
          <a:ln>
            <a:noFill/>
          </a:ln>
          <a:effectLst>
            <a:softEdge rad="112500"/>
          </a:effectLst>
        </p:spPr>
      </p:pic>
      <p:pic>
        <p:nvPicPr>
          <p:cNvPr id="18" name="Picture 17">
            <a:extLst>
              <a:ext uri="{FF2B5EF4-FFF2-40B4-BE49-F238E27FC236}">
                <a16:creationId xmlns:a16="http://schemas.microsoft.com/office/drawing/2014/main" id="{D0D1E94F-52E6-412F-8767-FF12D1F5781C}"/>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71521" y="5551488"/>
            <a:ext cx="1327546" cy="885031"/>
          </a:xfrm>
          <a:prstGeom prst="rect">
            <a:avLst/>
          </a:prstGeom>
          <a:ln>
            <a:noFill/>
          </a:ln>
          <a:effectLst>
            <a:softEdge rad="112500"/>
          </a:effectLst>
        </p:spPr>
      </p:pic>
      <p:pic>
        <p:nvPicPr>
          <p:cNvPr id="19" name="Picture 18">
            <a:extLst>
              <a:ext uri="{FF2B5EF4-FFF2-40B4-BE49-F238E27FC236}">
                <a16:creationId xmlns:a16="http://schemas.microsoft.com/office/drawing/2014/main" id="{3EFFB76E-A499-4C97-B907-36D88DFDF7B3}"/>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71521" y="7844896"/>
            <a:ext cx="1327546" cy="885031"/>
          </a:xfrm>
          <a:prstGeom prst="rect">
            <a:avLst/>
          </a:prstGeom>
          <a:ln>
            <a:noFill/>
          </a:ln>
          <a:effectLst>
            <a:softEdge rad="112500"/>
          </a:effectLst>
        </p:spPr>
      </p:pic>
      <p:pic>
        <p:nvPicPr>
          <p:cNvPr id="20" name="Picture 19">
            <a:extLst>
              <a:ext uri="{FF2B5EF4-FFF2-40B4-BE49-F238E27FC236}">
                <a16:creationId xmlns:a16="http://schemas.microsoft.com/office/drawing/2014/main" id="{090903A9-F8E6-4454-947D-1F1E4F6E272C}"/>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71521" y="6698192"/>
            <a:ext cx="1327546" cy="885031"/>
          </a:xfrm>
          <a:prstGeom prst="rect">
            <a:avLst/>
          </a:prstGeom>
          <a:ln>
            <a:noFill/>
          </a:ln>
          <a:effectLst>
            <a:softEdge rad="112500"/>
          </a:effec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232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Baskerville Old Face</vt:lpstr>
      <vt:lpstr>Calibri</vt:lpstr>
      <vt:lpstr>Goudy Old Style</vt:lpstr>
      <vt:lpstr>Office Theme</vt:lpstr>
      <vt:lpstr>Open House Saturday &amp; Sunday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28</cp:revision>
  <dcterms:created xsi:type="dcterms:W3CDTF">2006-08-16T00:00:00Z</dcterms:created>
  <dcterms:modified xsi:type="dcterms:W3CDTF">2018-10-18T02:07:41Z</dcterms:modified>
</cp:coreProperties>
</file>