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t="7639" b="7639"/>
          <a:stretch/>
        </p:blipFill>
        <p:spPr>
          <a:xfrm>
            <a:off x="0" y="304800"/>
            <a:ext cx="8229600" cy="4648200"/>
          </a:xfrm>
          <a:prstGeom prst="rect">
            <a:avLst/>
          </a:prstGeom>
          <a:ln>
            <a:noFill/>
          </a:ln>
          <a:effectLst/>
        </p:spPr>
      </p:pic>
      <p:sp>
        <p:nvSpPr>
          <p:cNvPr id="2" name="Title 1"/>
          <p:cNvSpPr>
            <a:spLocks noGrp="1"/>
          </p:cNvSpPr>
          <p:nvPr>
            <p:ph type="ctrTitle"/>
          </p:nvPr>
        </p:nvSpPr>
        <p:spPr>
          <a:xfrm>
            <a:off x="0" y="0"/>
            <a:ext cx="8229600" cy="577082"/>
          </a:xfrm>
          <a:solidFill>
            <a:schemeClr val="bg1"/>
          </a:solidFill>
          <a:effectLst/>
        </p:spPr>
        <p:txBody>
          <a:bodyPr>
            <a:noAutofit/>
          </a:bodyPr>
          <a:lstStyle/>
          <a:p>
            <a:r>
              <a:rPr lang="en-US" sz="2200" b="1" dirty="0">
                <a:ln w="3175">
                  <a:noFill/>
                </a:ln>
                <a:solidFill>
                  <a:srgbClr val="FFFF00"/>
                </a:solidFill>
                <a:effectLst>
                  <a:outerShdw blurRad="38100" dist="25400" dir="2700000" algn="tl" rotWithShape="0">
                    <a:prstClr val="black">
                      <a:alpha val="75000"/>
                    </a:prstClr>
                  </a:outerShdw>
                </a:effectLst>
                <a:latin typeface="Geometos" pitchFamily="2" charset="0"/>
              </a:rPr>
              <a:t>Have You Shown This One To Your Buyers?</a:t>
            </a:r>
          </a:p>
        </p:txBody>
      </p:sp>
      <p:sp>
        <p:nvSpPr>
          <p:cNvPr id="3" name="Subtitle 2"/>
          <p:cNvSpPr>
            <a:spLocks noGrp="1"/>
          </p:cNvSpPr>
          <p:nvPr>
            <p:ph type="subTitle" idx="1"/>
          </p:nvPr>
        </p:nvSpPr>
        <p:spPr>
          <a:xfrm>
            <a:off x="0" y="5186742"/>
            <a:ext cx="8229600" cy="3040558"/>
          </a:xfrm>
          <a:effectLst/>
        </p:spPr>
        <p:txBody>
          <a:bodyPr anchor="ctr">
            <a:noAutofit/>
          </a:bodyPr>
          <a:lstStyle/>
          <a:p>
            <a:r>
              <a:rPr lang="en-US" sz="1100" dirty="0">
                <a:solidFill>
                  <a:schemeClr val="bg1">
                    <a:lumMod val="65000"/>
                    <a:lumOff val="35000"/>
                  </a:schemeClr>
                </a:solidFill>
                <a:latin typeface="Geometos" pitchFamily="2" charset="0"/>
              </a:rPr>
              <a:t>From the moment you arrive, you'll be drawn to the expansive front porch—perfect for morning coffee or evening relaxation while enjoying views of the charming neighborhood. Step inside to a thoughtfully designed first floor featuring an open dining area, kitchen, and inviting living space, complete with a convenient half bath. The kitchen offers a raised bar and a cozy breakfast area, seamlessly connecting to a screened-in porch that overlooks a beautifully fenced backyard—ideal for entertaining, play, or peaceful outdoor living. </a:t>
            </a:r>
          </a:p>
          <a:p>
            <a:endParaRPr lang="en-US" sz="1100" dirty="0">
              <a:solidFill>
                <a:schemeClr val="bg1">
                  <a:lumMod val="65000"/>
                  <a:lumOff val="35000"/>
                </a:schemeClr>
              </a:solidFill>
              <a:latin typeface="Geometos" pitchFamily="2" charset="0"/>
            </a:endParaRPr>
          </a:p>
          <a:p>
            <a:r>
              <a:rPr lang="en-US" sz="1100" dirty="0">
                <a:solidFill>
                  <a:schemeClr val="bg1">
                    <a:lumMod val="65000"/>
                    <a:lumOff val="35000"/>
                  </a:schemeClr>
                </a:solidFill>
                <a:latin typeface="Geometos" pitchFamily="2" charset="0"/>
              </a:rPr>
              <a:t>Upstairs, retreat to the spacious primary suite with a private </a:t>
            </a:r>
            <a:r>
              <a:rPr lang="en-US" sz="1100" dirty="0" err="1">
                <a:solidFill>
                  <a:schemeClr val="bg1">
                    <a:lumMod val="65000"/>
                    <a:lumOff val="35000"/>
                  </a:schemeClr>
                </a:solidFill>
                <a:latin typeface="Geometos" pitchFamily="2" charset="0"/>
              </a:rPr>
              <a:t>en</a:t>
            </a:r>
            <a:r>
              <a:rPr lang="en-US" sz="1100" dirty="0">
                <a:solidFill>
                  <a:schemeClr val="bg1">
                    <a:lumMod val="65000"/>
                    <a:lumOff val="35000"/>
                  </a:schemeClr>
                </a:solidFill>
                <a:latin typeface="Geometos" pitchFamily="2" charset="0"/>
              </a:rPr>
              <a:t> suite bath boasting a luxurious soaking tub and walk-in shower. Two additional bedrooms and a full bathroom are located just down the hall, offering comfortable accommodations for family or guests. The upstairs laundry room adds everyday convenience and ease. When you descend to the ground level, the garage holds 2-cars plus extra space. This home is close to all the luxuries of Daniel Island. Daniel Island has numerous restaurants, a recreation center for kids and adults, numerous entertainments and a water taxi that can take you into Charleston without having to worry about driving or parking in the city. This home blends comfort, functionality, and Lowcountry charm in a location you'll love...don't miss the opportunity to see it in person!</a:t>
            </a:r>
          </a:p>
        </p:txBody>
      </p:sp>
      <p:sp>
        <p:nvSpPr>
          <p:cNvPr id="17" name="Rectangle 16"/>
          <p:cNvSpPr/>
          <p:nvPr/>
        </p:nvSpPr>
        <p:spPr>
          <a:xfrm>
            <a:off x="4112431" y="9273570"/>
            <a:ext cx="3507569" cy="784830"/>
          </a:xfrm>
          <a:prstGeom prst="rect">
            <a:avLst/>
          </a:prstGeom>
          <a:effectLst/>
        </p:spPr>
        <p:txBody>
          <a:bodyPr wrap="square">
            <a:spAutoFit/>
          </a:bodyPr>
          <a:lstStyle/>
          <a:p>
            <a:pPr algn="r"/>
            <a:r>
              <a:rPr lang="en-US" sz="1200" b="1" dirty="0">
                <a:solidFill>
                  <a:schemeClr val="bg1"/>
                </a:solidFill>
                <a:latin typeface="Geometos" pitchFamily="2" charset="0"/>
              </a:rPr>
              <a:t>Renee Szczepanski</a:t>
            </a:r>
          </a:p>
          <a:p>
            <a:pPr algn="r"/>
            <a:r>
              <a:rPr lang="en-US" sz="1050" dirty="0">
                <a:solidFill>
                  <a:schemeClr val="bg1"/>
                </a:solidFill>
                <a:latin typeface="Geometos" pitchFamily="2" charset="0"/>
              </a:rPr>
              <a:t>843-830-4889</a:t>
            </a:r>
          </a:p>
          <a:p>
            <a:pPr algn="r"/>
            <a:r>
              <a:rPr lang="en-US" sz="1050" dirty="0" err="1">
                <a:solidFill>
                  <a:schemeClr val="bg1"/>
                </a:solidFill>
                <a:latin typeface="Geometos" pitchFamily="2" charset="0"/>
              </a:rPr>
              <a:t>Renee.Resc@gmail.Com</a:t>
            </a:r>
            <a:endParaRPr lang="en-US" sz="1050" dirty="0">
              <a:solidFill>
                <a:schemeClr val="bg1"/>
              </a:solidFill>
              <a:latin typeface="Geometos" pitchFamily="2" charset="0"/>
            </a:endParaRPr>
          </a:p>
          <a:p>
            <a:pPr algn="r"/>
            <a:r>
              <a:rPr lang="en-US" sz="1050" dirty="0" err="1">
                <a:solidFill>
                  <a:schemeClr val="bg1"/>
                </a:solidFill>
                <a:latin typeface="Geometos" pitchFamily="2" charset="0"/>
              </a:rPr>
              <a:t>Www.Truecarolinarealty.Com</a:t>
            </a:r>
            <a:endParaRPr lang="en-US" sz="900" dirty="0">
              <a:solidFill>
                <a:schemeClr val="bg1"/>
              </a:solidFill>
              <a:latin typeface="Geometos" pitchFamily="2" charset="0"/>
            </a:endParaRPr>
          </a:p>
        </p:txBody>
      </p:sp>
      <p:grpSp>
        <p:nvGrpSpPr>
          <p:cNvPr id="13" name="Group 12">
            <a:extLst>
              <a:ext uri="{FF2B5EF4-FFF2-40B4-BE49-F238E27FC236}">
                <a16:creationId xmlns:a16="http://schemas.microsoft.com/office/drawing/2014/main" id="{2B655B3D-BC4B-75F4-55C2-FAAF330BC2BA}"/>
              </a:ext>
            </a:extLst>
          </p:cNvPr>
          <p:cNvGrpSpPr/>
          <p:nvPr/>
        </p:nvGrpSpPr>
        <p:grpSpPr>
          <a:xfrm>
            <a:off x="115056" y="9320987"/>
            <a:ext cx="1741018" cy="689997"/>
            <a:chOff x="115056" y="9368403"/>
            <a:chExt cx="1741018" cy="689997"/>
          </a:xfrm>
        </p:grpSpPr>
        <p:pic>
          <p:nvPicPr>
            <p:cNvPr id="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58191" y="9368403"/>
              <a:ext cx="1654748" cy="290448"/>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115056" y="9642902"/>
              <a:ext cx="1741018" cy="415498"/>
            </a:xfrm>
            <a:prstGeom prst="rect">
              <a:avLst/>
            </a:prstGeom>
            <a:effectLst/>
          </p:spPr>
          <p:txBody>
            <a:bodyPr wrap="square">
              <a:spAutoFit/>
            </a:bodyPr>
            <a:lstStyle/>
            <a:p>
              <a:pPr algn="ctr"/>
              <a:r>
                <a:rPr lang="en-US" sz="700" dirty="0">
                  <a:solidFill>
                    <a:schemeClr val="bg1"/>
                  </a:solidFill>
                  <a:latin typeface="Geometos" pitchFamily="2" charset="0"/>
                </a:rPr>
                <a:t>True Carolina Realty</a:t>
              </a:r>
            </a:p>
            <a:p>
              <a:pPr algn="ctr"/>
              <a:r>
                <a:rPr lang="en-US" sz="700" dirty="0">
                  <a:solidFill>
                    <a:schemeClr val="bg1"/>
                  </a:solidFill>
                  <a:latin typeface="Geometos" pitchFamily="2" charset="0"/>
                </a:rPr>
                <a:t>7410 Northside Drive, Ste 150</a:t>
              </a:r>
            </a:p>
            <a:p>
              <a:pPr algn="ctr"/>
              <a:r>
                <a:rPr lang="en-US" sz="700" dirty="0">
                  <a:solidFill>
                    <a:schemeClr val="bg1"/>
                  </a:solidFill>
                  <a:latin typeface="Geometos" pitchFamily="2" charset="0"/>
                </a:rPr>
                <a:t>N Charleston, SC 29420</a:t>
              </a:r>
            </a:p>
          </p:txBody>
        </p:sp>
      </p:gr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4799" y="8308642"/>
            <a:ext cx="1371600" cy="897570"/>
          </a:xfrm>
          <a:prstGeom prst="rect">
            <a:avLst/>
          </a:prstGeom>
          <a:ln>
            <a:solidFill>
              <a:schemeClr val="tx1"/>
            </a:solidFill>
          </a:ln>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371599" y="8308643"/>
            <a:ext cx="1371600" cy="897570"/>
          </a:xfrm>
          <a:prstGeom prst="rect">
            <a:avLst/>
          </a:prstGeom>
          <a:ln>
            <a:solidFill>
              <a:schemeClr val="tx1"/>
            </a:solid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43199" y="8308642"/>
            <a:ext cx="1371600" cy="897570"/>
          </a:xfrm>
          <a:prstGeom prst="rect">
            <a:avLst/>
          </a:prstGeom>
          <a:ln>
            <a:solidFill>
              <a:schemeClr val="tx1"/>
            </a:solidFill>
          </a:ln>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486399" y="8308642"/>
            <a:ext cx="1371600" cy="899410"/>
          </a:xfrm>
          <a:prstGeom prst="rect">
            <a:avLst/>
          </a:prstGeom>
          <a:ln>
            <a:solidFill>
              <a:schemeClr val="tx1"/>
            </a:solidFill>
          </a:ln>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 y="8308642"/>
            <a:ext cx="1371600" cy="897570"/>
          </a:xfrm>
          <a:prstGeom prst="rect">
            <a:avLst/>
          </a:prstGeom>
          <a:ln>
            <a:solidFill>
              <a:schemeClr val="tx1"/>
            </a:solidFill>
          </a:ln>
          <a:effectLst/>
        </p:spPr>
      </p:pic>
      <p:sp>
        <p:nvSpPr>
          <p:cNvPr id="6" name="Rectangle 5">
            <a:extLst>
              <a:ext uri="{FF2B5EF4-FFF2-40B4-BE49-F238E27FC236}">
                <a16:creationId xmlns:a16="http://schemas.microsoft.com/office/drawing/2014/main" id="{CFAE8A48-E05A-5FA6-1E75-B7AFD5A79000}"/>
              </a:ext>
            </a:extLst>
          </p:cNvPr>
          <p:cNvSpPr/>
          <p:nvPr/>
        </p:nvSpPr>
        <p:spPr>
          <a:xfrm>
            <a:off x="0" y="547265"/>
            <a:ext cx="8229600" cy="307777"/>
          </a:xfrm>
          <a:prstGeom prst="rect">
            <a:avLst/>
          </a:prstGeom>
          <a:solidFill>
            <a:schemeClr val="bg1">
              <a:lumMod val="65000"/>
              <a:lumOff val="35000"/>
              <a:alpha val="50196"/>
            </a:schemeClr>
          </a:solidFill>
          <a:effectLst/>
        </p:spPr>
        <p:txBody>
          <a:bodyPr wrap="square" anchor="b">
            <a:spAutoFit/>
          </a:bodyPr>
          <a:lstStyle/>
          <a:p>
            <a:pPr algn="ctr"/>
            <a:r>
              <a:rPr lang="en-US" sz="1400" b="1" dirty="0">
                <a:effectLst>
                  <a:outerShdw blurRad="38100" dist="38100" dir="2700000" algn="tl">
                    <a:srgbClr val="000000">
                      <a:alpha val="43137"/>
                    </a:srgbClr>
                  </a:outerShdw>
                </a:effectLst>
                <a:latin typeface="Geometos" pitchFamily="2" charset="0"/>
              </a:rPr>
              <a:t>Beautiful elevated residence nestled in </a:t>
            </a:r>
            <a:r>
              <a:rPr lang="en-US" sz="1400" b="1" dirty="0" err="1">
                <a:effectLst>
                  <a:outerShdw blurRad="38100" dist="38100" dir="2700000" algn="tl">
                    <a:srgbClr val="000000">
                      <a:alpha val="43137"/>
                    </a:srgbClr>
                  </a:outerShdw>
                </a:effectLst>
                <a:latin typeface="Geometos" pitchFamily="2" charset="0"/>
              </a:rPr>
              <a:t>Shellring</a:t>
            </a:r>
            <a:r>
              <a:rPr lang="en-US" sz="1400" b="1" dirty="0">
                <a:effectLst>
                  <a:outerShdw blurRad="38100" dist="38100" dir="2700000" algn="tl">
                    <a:srgbClr val="000000">
                      <a:alpha val="43137"/>
                    </a:srgbClr>
                  </a:outerShdw>
                </a:effectLst>
                <a:latin typeface="Geometos" pitchFamily="2" charset="0"/>
              </a:rPr>
              <a:t> at St. Thomas Island</a:t>
            </a:r>
          </a:p>
        </p:txBody>
      </p:sp>
      <p:sp>
        <p:nvSpPr>
          <p:cNvPr id="8" name="Arrow: Down 7">
            <a:extLst>
              <a:ext uri="{FF2B5EF4-FFF2-40B4-BE49-F238E27FC236}">
                <a16:creationId xmlns:a16="http://schemas.microsoft.com/office/drawing/2014/main" id="{ED5FA282-E603-D63F-1D8E-EBE1DD33AF58}"/>
              </a:ext>
            </a:extLst>
          </p:cNvPr>
          <p:cNvSpPr/>
          <p:nvPr/>
        </p:nvSpPr>
        <p:spPr>
          <a:xfrm rot="15324660">
            <a:off x="-1903798" y="3803313"/>
            <a:ext cx="381000" cy="769441"/>
          </a:xfrm>
          <a:prstGeom prst="downArrow">
            <a:avLst/>
          </a:prstGeom>
          <a:solidFill>
            <a:srgbClr val="FFFF00"/>
          </a:solidFill>
          <a:ln>
            <a:solidFill>
              <a:srgbClr val="1737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CC93FF0-31CE-8DD6-0E6B-62A7B4096988}"/>
              </a:ext>
            </a:extLst>
          </p:cNvPr>
          <p:cNvSpPr/>
          <p:nvPr/>
        </p:nvSpPr>
        <p:spPr>
          <a:xfrm rot="2163626">
            <a:off x="8904845" y="2617685"/>
            <a:ext cx="610615" cy="1716313"/>
          </a:xfrm>
          <a:custGeom>
            <a:avLst/>
            <a:gdLst>
              <a:gd name="connsiteX0" fmla="*/ 0 w 979774"/>
              <a:gd name="connsiteY0" fmla="*/ 0 h 1455240"/>
              <a:gd name="connsiteX1" fmla="*/ 979774 w 979774"/>
              <a:gd name="connsiteY1" fmla="*/ 0 h 1455240"/>
              <a:gd name="connsiteX2" fmla="*/ 979774 w 979774"/>
              <a:gd name="connsiteY2" fmla="*/ 1455240 h 1455240"/>
              <a:gd name="connsiteX3" fmla="*/ 0 w 979774"/>
              <a:gd name="connsiteY3" fmla="*/ 1455240 h 1455240"/>
              <a:gd name="connsiteX4" fmla="*/ 0 w 979774"/>
              <a:gd name="connsiteY4" fmla="*/ 0 h 1455240"/>
              <a:gd name="connsiteX0" fmla="*/ 0 w 979774"/>
              <a:gd name="connsiteY0" fmla="*/ 0 h 2019286"/>
              <a:gd name="connsiteX1" fmla="*/ 979774 w 979774"/>
              <a:gd name="connsiteY1" fmla="*/ 0 h 2019286"/>
              <a:gd name="connsiteX2" fmla="*/ 979774 w 979774"/>
              <a:gd name="connsiteY2" fmla="*/ 1455240 h 2019286"/>
              <a:gd name="connsiteX3" fmla="*/ 148422 w 979774"/>
              <a:gd name="connsiteY3" fmla="*/ 2019286 h 2019286"/>
              <a:gd name="connsiteX4" fmla="*/ 0 w 979774"/>
              <a:gd name="connsiteY4" fmla="*/ 0 h 2019286"/>
              <a:gd name="connsiteX0" fmla="*/ 0 w 858603"/>
              <a:gd name="connsiteY0" fmla="*/ 616674 h 2019286"/>
              <a:gd name="connsiteX1" fmla="*/ 858603 w 858603"/>
              <a:gd name="connsiteY1" fmla="*/ 0 h 2019286"/>
              <a:gd name="connsiteX2" fmla="*/ 858603 w 858603"/>
              <a:gd name="connsiteY2" fmla="*/ 1455240 h 2019286"/>
              <a:gd name="connsiteX3" fmla="*/ 27251 w 858603"/>
              <a:gd name="connsiteY3" fmla="*/ 2019286 h 2019286"/>
              <a:gd name="connsiteX4" fmla="*/ 0 w 858603"/>
              <a:gd name="connsiteY4" fmla="*/ 616674 h 2019286"/>
              <a:gd name="connsiteX0" fmla="*/ 0 w 858603"/>
              <a:gd name="connsiteY0" fmla="*/ 616674 h 2019286"/>
              <a:gd name="connsiteX1" fmla="*/ 858603 w 858603"/>
              <a:gd name="connsiteY1" fmla="*/ 0 h 2019286"/>
              <a:gd name="connsiteX2" fmla="*/ 763122 w 858603"/>
              <a:gd name="connsiteY2" fmla="*/ 1459192 h 2019286"/>
              <a:gd name="connsiteX3" fmla="*/ 27251 w 858603"/>
              <a:gd name="connsiteY3" fmla="*/ 2019286 h 2019286"/>
              <a:gd name="connsiteX4" fmla="*/ 0 w 858603"/>
              <a:gd name="connsiteY4" fmla="*/ 616674 h 2019286"/>
              <a:gd name="connsiteX0" fmla="*/ 0 w 763122"/>
              <a:gd name="connsiteY0" fmla="*/ 392429 h 1795041"/>
              <a:gd name="connsiteX1" fmla="*/ 595665 w 763122"/>
              <a:gd name="connsiteY1" fmla="*/ 0 h 1795041"/>
              <a:gd name="connsiteX2" fmla="*/ 763122 w 763122"/>
              <a:gd name="connsiteY2" fmla="*/ 1234947 h 1795041"/>
              <a:gd name="connsiteX3" fmla="*/ 27251 w 763122"/>
              <a:gd name="connsiteY3" fmla="*/ 1795041 h 1795041"/>
              <a:gd name="connsiteX4" fmla="*/ 0 w 763122"/>
              <a:gd name="connsiteY4" fmla="*/ 392429 h 1795041"/>
              <a:gd name="connsiteX0" fmla="*/ 0 w 712287"/>
              <a:gd name="connsiteY0" fmla="*/ 392429 h 1795041"/>
              <a:gd name="connsiteX1" fmla="*/ 595665 w 712287"/>
              <a:gd name="connsiteY1" fmla="*/ 0 h 1795041"/>
              <a:gd name="connsiteX2" fmla="*/ 712287 w 712287"/>
              <a:gd name="connsiteY2" fmla="*/ 1326948 h 1795041"/>
              <a:gd name="connsiteX3" fmla="*/ 27251 w 712287"/>
              <a:gd name="connsiteY3" fmla="*/ 1795041 h 1795041"/>
              <a:gd name="connsiteX4" fmla="*/ 0 w 712287"/>
              <a:gd name="connsiteY4" fmla="*/ 392429 h 1795041"/>
              <a:gd name="connsiteX0" fmla="*/ 0 w 712287"/>
              <a:gd name="connsiteY0" fmla="*/ 392429 h 1732943"/>
              <a:gd name="connsiteX1" fmla="*/ 595665 w 712287"/>
              <a:gd name="connsiteY1" fmla="*/ 0 h 1732943"/>
              <a:gd name="connsiteX2" fmla="*/ 712287 w 712287"/>
              <a:gd name="connsiteY2" fmla="*/ 1326948 h 1732943"/>
              <a:gd name="connsiteX3" fmla="*/ 37020 w 712287"/>
              <a:gd name="connsiteY3" fmla="*/ 1732943 h 1732943"/>
              <a:gd name="connsiteX4" fmla="*/ 0 w 712287"/>
              <a:gd name="connsiteY4" fmla="*/ 392429 h 1732943"/>
              <a:gd name="connsiteX0" fmla="*/ 0 w 712287"/>
              <a:gd name="connsiteY0" fmla="*/ 275160 h 1615674"/>
              <a:gd name="connsiteX1" fmla="*/ 445403 w 712287"/>
              <a:gd name="connsiteY1" fmla="*/ 0 h 1615674"/>
              <a:gd name="connsiteX2" fmla="*/ 712287 w 712287"/>
              <a:gd name="connsiteY2" fmla="*/ 1209679 h 1615674"/>
              <a:gd name="connsiteX3" fmla="*/ 37020 w 712287"/>
              <a:gd name="connsiteY3" fmla="*/ 1615674 h 1615674"/>
              <a:gd name="connsiteX4" fmla="*/ 0 w 712287"/>
              <a:gd name="connsiteY4" fmla="*/ 275160 h 1615674"/>
              <a:gd name="connsiteX0" fmla="*/ 0 w 486421"/>
              <a:gd name="connsiteY0" fmla="*/ 275160 h 1615674"/>
              <a:gd name="connsiteX1" fmla="*/ 445403 w 486421"/>
              <a:gd name="connsiteY1" fmla="*/ 0 h 1615674"/>
              <a:gd name="connsiteX2" fmla="*/ 486421 w 486421"/>
              <a:gd name="connsiteY2" fmla="*/ 1374144 h 1615674"/>
              <a:gd name="connsiteX3" fmla="*/ 37020 w 486421"/>
              <a:gd name="connsiteY3" fmla="*/ 1615674 h 1615674"/>
              <a:gd name="connsiteX4" fmla="*/ 0 w 486421"/>
              <a:gd name="connsiteY4" fmla="*/ 275160 h 1615674"/>
              <a:gd name="connsiteX0" fmla="*/ 0 w 455621"/>
              <a:gd name="connsiteY0" fmla="*/ 252733 h 1615674"/>
              <a:gd name="connsiteX1" fmla="*/ 414603 w 455621"/>
              <a:gd name="connsiteY1" fmla="*/ 0 h 1615674"/>
              <a:gd name="connsiteX2" fmla="*/ 455621 w 455621"/>
              <a:gd name="connsiteY2" fmla="*/ 1374144 h 1615674"/>
              <a:gd name="connsiteX3" fmla="*/ 6220 w 455621"/>
              <a:gd name="connsiteY3" fmla="*/ 1615674 h 1615674"/>
              <a:gd name="connsiteX4" fmla="*/ 0 w 455621"/>
              <a:gd name="connsiteY4" fmla="*/ 252733 h 1615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5621" h="1615674">
                <a:moveTo>
                  <a:pt x="0" y="252733"/>
                </a:moveTo>
                <a:lnTo>
                  <a:pt x="414603" y="0"/>
                </a:lnTo>
                <a:lnTo>
                  <a:pt x="455621" y="1374144"/>
                </a:lnTo>
                <a:lnTo>
                  <a:pt x="6220" y="1615674"/>
                </a:lnTo>
                <a:cubicBezTo>
                  <a:pt x="4147" y="1161360"/>
                  <a:pt x="2073" y="707047"/>
                  <a:pt x="0" y="252733"/>
                </a:cubicBezTo>
                <a:close/>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0" y="4366736"/>
            <a:ext cx="8229600" cy="738664"/>
          </a:xfrm>
          <a:prstGeom prst="rect">
            <a:avLst/>
          </a:prstGeom>
          <a:solidFill>
            <a:schemeClr val="bg1"/>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Geometos" pitchFamily="2" charset="0"/>
              </a:rPr>
              <a:t>303 Megans Bay Lane</a:t>
            </a:r>
          </a:p>
          <a:p>
            <a:pPr algn="ctr"/>
            <a:r>
              <a:rPr lang="en-US" sz="1400" dirty="0">
                <a:effectLst>
                  <a:outerShdw blurRad="38100" dist="38100" dir="2700000" algn="tl">
                    <a:srgbClr val="000000">
                      <a:alpha val="43137"/>
                    </a:srgbClr>
                  </a:outerShdw>
                </a:effectLst>
                <a:latin typeface="Geometos" pitchFamily="2" charset="0"/>
              </a:rPr>
              <a:t>Wando, SC 29492 | MLS# 25028967 | $795,000</a:t>
            </a:r>
          </a:p>
        </p:txBody>
      </p:sp>
      <p:pic>
        <p:nvPicPr>
          <p:cNvPr id="10" name="Picture 9">
            <a:extLst>
              <a:ext uri="{FF2B5EF4-FFF2-40B4-BE49-F238E27FC236}">
                <a16:creationId xmlns:a16="http://schemas.microsoft.com/office/drawing/2014/main" id="{96095737-BC8F-D0C5-3839-18829578172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858000" y="8308643"/>
            <a:ext cx="1371600" cy="897570"/>
          </a:xfrm>
          <a:prstGeom prst="rect">
            <a:avLst/>
          </a:prstGeom>
          <a:ln>
            <a:solidFill>
              <a:schemeClr val="tx1"/>
            </a:solidFill>
          </a:ln>
          <a:effectLst/>
        </p:spPr>
      </p:pic>
      <p:pic>
        <p:nvPicPr>
          <p:cNvPr id="12" name="Picture 11">
            <a:extLst>
              <a:ext uri="{FF2B5EF4-FFF2-40B4-BE49-F238E27FC236}">
                <a16:creationId xmlns:a16="http://schemas.microsoft.com/office/drawing/2014/main" id="{610B993A-58A7-7646-8BAA-94235E3726E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00" y="9294706"/>
            <a:ext cx="494544" cy="742558"/>
          </a:xfrm>
          <a:prstGeom prst="rect">
            <a:avLst/>
          </a:prstGeom>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TotalTime>
  <Words>305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Geometos</vt:lpstr>
      <vt:lpstr>Office Theme</vt:lpstr>
      <vt:lpstr>Have You Shown This One To Your Buyers?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78</cp:revision>
  <dcterms:created xsi:type="dcterms:W3CDTF">2006-08-16T00:00:00Z</dcterms:created>
  <dcterms:modified xsi:type="dcterms:W3CDTF">2026-03-03T14:25:22Z</dcterms:modified>
</cp:coreProperties>
</file>