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414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85800"/>
          </a:xfrm>
        </p:spPr>
        <p:txBody>
          <a:bodyPr>
            <a:noAutofit/>
          </a:bodyPr>
          <a:lstStyle/>
          <a:p>
            <a:r>
              <a:rPr lang="en-US" sz="32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Priced </a:t>
            </a:r>
            <a:r>
              <a:rPr lang="en-US" sz="32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to </a:t>
            </a:r>
            <a:r>
              <a:rPr lang="en-US" sz="32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SELL in Mount Pleasant!!</a:t>
            </a:r>
            <a:endParaRPr lang="en-US" sz="32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0" y="5860409"/>
            <a:ext cx="7772400" cy="5299364"/>
          </a:xfrm>
        </p:spPr>
        <p:txBody>
          <a:bodyPr>
            <a:noAutofit/>
          </a:bodyPr>
          <a:lstStyle/>
          <a:p>
            <a:r>
              <a:rPr lang="en-US" sz="1200" dirty="0">
                <a:solidFill>
                  <a:schemeClr val="tx2"/>
                </a:solidFill>
                <a:latin typeface="Georgia" panose="02040502050405020303" pitchFamily="18" charset="0"/>
              </a:rPr>
              <a:t>“Home is where the heart is” should be engraved above the fireplace at this inviting home. Family life is given top priority in this home with its open floor plan. For the buyer, 3041 </a:t>
            </a:r>
            <a:r>
              <a:rPr lang="en-US" sz="1200" dirty="0" err="1">
                <a:solidFill>
                  <a:schemeClr val="tx2"/>
                </a:solidFill>
                <a:latin typeface="Georgia" panose="02040502050405020303" pitchFamily="18" charset="0"/>
              </a:rPr>
              <a:t>Linksland</a:t>
            </a:r>
            <a:r>
              <a:rPr lang="en-US" sz="1200" dirty="0">
                <a:solidFill>
                  <a:schemeClr val="tx2"/>
                </a:solidFill>
                <a:latin typeface="Georgia" panose="02040502050405020303" pitchFamily="18" charset="0"/>
              </a:rPr>
              <a:t> is in move-in condition with hardwood flooring throughout the first floor. The foyer leads through to the Family Room which is the center of the home and is fully open to the Breakfast Room and Kitchen which has granite counter tops. There is a charming Dining Room that shines with natural light at the entrance to the home. On the opposite side of the foyer is the Study or Home Office which can be converted to a Living Room or a Rec Room. The large Master Bedroom is towards the rear of the first floor offering a view of the back yard and the woods. Adjoining the Master Bedroom is a spacious and tiled (12x12) Master Bath. The tiled Laundry Room has a door which offers privacy and is sound retardant. The Screen Porch and large grilling Deck overlook the back yard and the wooded buffer. The additional two Bedrooms are upstairs along with the Bonus Room which is set up as a bedroom. A benefit to the buyer is the home warranty that is included in the purchase. Upgrades and maintenance include: Exterior wood siding and trim painted in May 2014, HVAC 2012, Roof 2012, Hot Water Heater 2011, Hardwood floors 2003, Ceramic 12’x12’ tile 2003, Original stucco removed around 2000 and fully acceptable standard stucco installed. Preventative maintenance with gutters and piping to drain to the rear of the yard, vapor barrier, good air flow in front of the crawl space vents. Current termite bond with Lightening Termite for $190/year. Flood insurance is not mandatory for financing. Additional upgrades and features of the home: In the Kitchen, granite counter tops including on the island, a pantry, 42” cabinets, Bosch (quiet) dishwasher, built-in microwave. Master Bath with a separate water closet, linen closet, shower, soaking tub, double vanity sinks. Wood Burning Fireplace in the Family Room. Upgraded light fixtures in the Dining Room and Foyer. Numerous ceiling fans. 3” plantation shutters throughout the home. Abundant storage including under the eaves and under the staircases as well as in the attic. Pull down attic stairs. Upstairs Hall Bath has a linen closet. Shelf system in the clean garage. TV satellite in use and to be left in “as is” condition. Additional information: HOA $370/year plus $43.50/mo. for 3 pools, tennis courts and playground at Charleston National Country Club. Security system is $216/year with Carolina Custom Security. Nearby: Neighborhood pool, golf course, tennis courts, club house, play park, Mount Pleasant Recreation Center with baseball, soccer, lacrosse, football fields, basketball gym, pool, tennis courts. Francis Marion Forest within 5-10 miles including </a:t>
            </a:r>
            <a:r>
              <a:rPr lang="en-US" sz="1200" dirty="0" err="1">
                <a:solidFill>
                  <a:schemeClr val="tx2"/>
                </a:solidFill>
                <a:latin typeface="Georgia" panose="02040502050405020303" pitchFamily="18" charset="0"/>
              </a:rPr>
              <a:t>Seewee</a:t>
            </a:r>
            <a:r>
              <a:rPr lang="en-US" sz="1200" dirty="0">
                <a:solidFill>
                  <a:schemeClr val="tx2"/>
                </a:solidFill>
                <a:latin typeface="Georgia" panose="02040502050405020303" pitchFamily="18" charset="0"/>
              </a:rPr>
              <a:t> Visitor’s Center. Access to Bulls Island National Refuge Ferry. Schools are Laurel Hill Primary, Charles Pinkney Elementary, </a:t>
            </a:r>
            <a:r>
              <a:rPr lang="en-US" sz="1200" dirty="0" err="1">
                <a:solidFill>
                  <a:schemeClr val="tx2"/>
                </a:solidFill>
                <a:latin typeface="Georgia" panose="02040502050405020303" pitchFamily="18" charset="0"/>
              </a:rPr>
              <a:t>Cario</a:t>
            </a:r>
            <a:r>
              <a:rPr lang="en-US" sz="1200" dirty="0">
                <a:solidFill>
                  <a:schemeClr val="tx2"/>
                </a:solidFill>
                <a:latin typeface="Georgia" panose="02040502050405020303" pitchFamily="18" charset="0"/>
              </a:rPr>
              <a:t> Middle, Wando High.</a:t>
            </a:r>
            <a:endParaRPr lang="en-US" sz="1200" dirty="0">
              <a:solidFill>
                <a:schemeClr val="tx2"/>
              </a:solidFill>
              <a:latin typeface="Georgia" panose="02040502050405020303" pitchFamily="18"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0516"/>
          <a:stretch/>
        </p:blipFill>
        <p:spPr>
          <a:xfrm>
            <a:off x="96949" y="838201"/>
            <a:ext cx="3789251" cy="2658034"/>
          </a:xfrm>
          <a:prstGeom prst="rect">
            <a:avLst/>
          </a:prstGeom>
          <a:ln>
            <a:noFill/>
          </a:ln>
          <a:effectLst>
            <a:softEdge rad="112500"/>
          </a:effectLst>
        </p:spPr>
      </p:pic>
      <p:sp>
        <p:nvSpPr>
          <p:cNvPr id="5" name="Rectangle 4"/>
          <p:cNvSpPr/>
          <p:nvPr/>
        </p:nvSpPr>
        <p:spPr>
          <a:xfrm>
            <a:off x="8255" y="4931374"/>
            <a:ext cx="7772400" cy="707886"/>
          </a:xfrm>
          <a:prstGeom prst="rect">
            <a:avLst/>
          </a:prstGeom>
        </p:spPr>
        <p:txBody>
          <a:bodyPr wrap="square">
            <a:spAutoFit/>
          </a:bodyPr>
          <a:lstStyle/>
          <a:p>
            <a:pPr algn="ctr"/>
            <a:r>
              <a:rPr lang="en-US"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3041 </a:t>
            </a:r>
            <a:r>
              <a:rPr lang="en-US" b="1" dirty="0" err="1" smtClean="0">
                <a:solidFill>
                  <a:schemeClr val="tx2"/>
                </a:solidFill>
                <a:effectLst>
                  <a:outerShdw blurRad="50800" dist="38100" dir="5400000" algn="t" rotWithShape="0">
                    <a:prstClr val="black">
                      <a:alpha val="40000"/>
                    </a:prstClr>
                  </a:outerShdw>
                </a:effectLst>
                <a:latin typeface="Georgia" panose="02040502050405020303" pitchFamily="18" charset="0"/>
              </a:rPr>
              <a:t>Linksland</a:t>
            </a:r>
            <a:r>
              <a:rPr lang="en-US"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 Dr</a:t>
            </a:r>
          </a:p>
          <a:p>
            <a:pPr algn="ct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Charleston National ~ MLS# 1420306 ~ $390,000</a:t>
            </a:r>
            <a:endParaRPr lang="en-US" dirty="0">
              <a:solidFill>
                <a:schemeClr val="tx2"/>
              </a:solidFill>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2872"/>
          <a:stretch/>
        </p:blipFill>
        <p:spPr>
          <a:xfrm>
            <a:off x="4027319" y="838201"/>
            <a:ext cx="1819113" cy="1188720"/>
          </a:xfrm>
          <a:prstGeom prst="rect">
            <a:avLst/>
          </a:prstGeom>
          <a:ln>
            <a:noFill/>
          </a:ln>
          <a:effectLst>
            <a:softEdge rad="112500"/>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b="11310"/>
          <a:stretch/>
        </p:blipFill>
        <p:spPr>
          <a:xfrm>
            <a:off x="4027318" y="3496235"/>
            <a:ext cx="1794909" cy="1213990"/>
          </a:xfrm>
          <a:prstGeom prst="rect">
            <a:avLst/>
          </a:prstGeom>
          <a:ln>
            <a:noFill/>
          </a:ln>
          <a:effectLst>
            <a:softEdge rad="112500"/>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b="11310"/>
          <a:stretch/>
        </p:blipFill>
        <p:spPr>
          <a:xfrm>
            <a:off x="98722" y="3496236"/>
            <a:ext cx="1825078" cy="1213989"/>
          </a:xfrm>
          <a:prstGeom prst="rect">
            <a:avLst/>
          </a:prstGeom>
          <a:ln>
            <a:noFill/>
          </a:ln>
          <a:effectLst>
            <a:softEdge rad="112500"/>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2224"/>
          <a:stretch/>
        </p:blipFill>
        <p:spPr>
          <a:xfrm>
            <a:off x="4027319" y="2307515"/>
            <a:ext cx="1805695" cy="1188720"/>
          </a:xfrm>
          <a:prstGeom prst="rect">
            <a:avLst/>
          </a:prstGeom>
          <a:ln>
            <a:noFill/>
          </a:ln>
          <a:effectLst>
            <a:softEdge rad="112500"/>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8458200" y="533400"/>
            <a:ext cx="913220" cy="1369830"/>
          </a:xfrm>
          <a:prstGeom prst="rect">
            <a:avLst/>
          </a:prstGeom>
          <a:ln>
            <a:noFill/>
          </a:ln>
          <a:effectLst>
            <a:softEdge rad="112500"/>
          </a:effectLst>
        </p:spPr>
      </p:pic>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b="11310"/>
          <a:stretch/>
        </p:blipFill>
        <p:spPr>
          <a:xfrm>
            <a:off x="2061122" y="3496235"/>
            <a:ext cx="1825078" cy="1213990"/>
          </a:xfrm>
          <a:prstGeom prst="rect">
            <a:avLst/>
          </a:prstGeom>
          <a:ln>
            <a:noFill/>
          </a:ln>
          <a:effectLst>
            <a:softEdge rad="112500"/>
          </a:effectLst>
        </p:spPr>
      </p:pic>
      <p:pic>
        <p:nvPicPr>
          <p:cNvPr id="17" name="Picture 16"/>
          <p:cNvPicPr>
            <a:picLocks noChangeAspect="1"/>
          </p:cNvPicPr>
          <p:nvPr/>
        </p:nvPicPr>
        <p:blipFill rotWithShape="1">
          <a:blip r:embed="rId9" cstate="print">
            <a:extLst>
              <a:ext uri="{28A0092B-C50C-407E-A947-70E740481C1C}">
                <a14:useLocalDpi xmlns:a14="http://schemas.microsoft.com/office/drawing/2010/main" val="0"/>
              </a:ext>
            </a:extLst>
          </a:blip>
          <a:srcRect b="12872"/>
          <a:stretch/>
        </p:blipFill>
        <p:spPr>
          <a:xfrm>
            <a:off x="5822228" y="838201"/>
            <a:ext cx="1819113" cy="1188720"/>
          </a:xfrm>
          <a:prstGeom prst="rect">
            <a:avLst/>
          </a:prstGeom>
          <a:ln>
            <a:noFill/>
          </a:ln>
          <a:effectLst>
            <a:softEdge rad="112500"/>
          </a:effectLst>
        </p:spPr>
      </p:pic>
      <p:pic>
        <p:nvPicPr>
          <p:cNvPr id="18" name="Picture 17"/>
          <p:cNvPicPr>
            <a:picLocks noChangeAspect="1"/>
          </p:cNvPicPr>
          <p:nvPr/>
        </p:nvPicPr>
        <p:blipFill rotWithShape="1">
          <a:blip r:embed="rId10" cstate="print">
            <a:extLst>
              <a:ext uri="{28A0092B-C50C-407E-A947-70E740481C1C}">
                <a14:useLocalDpi xmlns:a14="http://schemas.microsoft.com/office/drawing/2010/main" val="0"/>
              </a:ext>
            </a:extLst>
          </a:blip>
          <a:srcRect b="10307"/>
          <a:stretch/>
        </p:blipFill>
        <p:spPr>
          <a:xfrm>
            <a:off x="5874247" y="2307515"/>
            <a:ext cx="1767094" cy="1188720"/>
          </a:xfrm>
          <a:prstGeom prst="rect">
            <a:avLst/>
          </a:prstGeom>
          <a:ln>
            <a:noFill/>
          </a:ln>
          <a:effectLst>
            <a:softEdge rad="112500"/>
          </a:effectLst>
        </p:spPr>
      </p:pic>
      <p:pic>
        <p:nvPicPr>
          <p:cNvPr id="19" name="Picture 18"/>
          <p:cNvPicPr>
            <a:picLocks noChangeAspect="1"/>
          </p:cNvPicPr>
          <p:nvPr/>
        </p:nvPicPr>
        <p:blipFill rotWithShape="1">
          <a:blip r:embed="rId11" cstate="print">
            <a:extLst>
              <a:ext uri="{28A0092B-C50C-407E-A947-70E740481C1C}">
                <a14:useLocalDpi xmlns:a14="http://schemas.microsoft.com/office/drawing/2010/main" val="0"/>
              </a:ext>
            </a:extLst>
          </a:blip>
          <a:srcRect b="11310"/>
          <a:stretch/>
        </p:blipFill>
        <p:spPr>
          <a:xfrm>
            <a:off x="5874247" y="3496235"/>
            <a:ext cx="1708820" cy="1213990"/>
          </a:xfrm>
          <a:prstGeom prst="rect">
            <a:avLst/>
          </a:prstGeom>
          <a:ln>
            <a:noFill/>
          </a:ln>
          <a:effectLst>
            <a:softEdge rad="112500"/>
          </a:effectLst>
        </p:spPr>
      </p:pic>
      <p:sp>
        <p:nvSpPr>
          <p:cNvPr id="20" name="Rectangle 19"/>
          <p:cNvSpPr/>
          <p:nvPr/>
        </p:nvSpPr>
        <p:spPr>
          <a:xfrm>
            <a:off x="2337774" y="11532874"/>
            <a:ext cx="3048000" cy="1077218"/>
          </a:xfrm>
          <a:prstGeom prst="rect">
            <a:avLst/>
          </a:prstGeom>
        </p:spPr>
        <p:txBody>
          <a:bodyPr wrap="square">
            <a:spAutoFit/>
          </a:bodyPr>
          <a:ls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pPr algn="ctr"/>
            <a:r>
              <a:rPr lang="en-US" sz="1400" b="1" dirty="0">
                <a:latin typeface="Georgia" panose="02040502050405020303" pitchFamily="18" charset="0"/>
              </a:rPr>
              <a:t>Kay </a:t>
            </a:r>
            <a:r>
              <a:rPr lang="en-US" sz="1400" b="1" dirty="0" smtClean="0">
                <a:latin typeface="Georgia" panose="02040502050405020303" pitchFamily="18" charset="0"/>
              </a:rPr>
              <a:t>Kennerty</a:t>
            </a:r>
            <a:br>
              <a:rPr lang="en-US" sz="1400" b="1" dirty="0" smtClean="0">
                <a:latin typeface="Georgia" panose="02040502050405020303" pitchFamily="18" charset="0"/>
              </a:rPr>
            </a:br>
            <a:r>
              <a:rPr lang="en-US" sz="1400" i="1" dirty="0" smtClean="0">
                <a:latin typeface="Georgia" panose="02040502050405020303" pitchFamily="18" charset="0"/>
              </a:rPr>
              <a:t>MBA, ABR, CRS, GRI</a:t>
            </a:r>
            <a:endParaRPr lang="en-US" sz="1400" i="1" dirty="0">
              <a:latin typeface="Georgia" panose="02040502050405020303" pitchFamily="18" charset="0"/>
            </a:endParaRPr>
          </a:p>
          <a:p>
            <a:pPr algn="ctr"/>
            <a:r>
              <a:rPr lang="en-US" sz="1200" dirty="0" smtClean="0">
                <a:latin typeface="Georgia" panose="02040502050405020303" pitchFamily="18" charset="0"/>
              </a:rPr>
              <a:t>843-345-5011</a:t>
            </a:r>
            <a:endParaRPr lang="en-US" sz="1200" dirty="0">
              <a:latin typeface="Georgia" panose="02040502050405020303" pitchFamily="18" charset="0"/>
            </a:endParaRPr>
          </a:p>
          <a:p>
            <a:pPr algn="ctr"/>
            <a:r>
              <a:rPr lang="en-US" sz="1200" dirty="0" smtClean="0">
                <a:latin typeface="Georgia" panose="02040502050405020303" pitchFamily="18" charset="0"/>
              </a:rPr>
              <a:t>Kay@agentownedrealty.com</a:t>
            </a:r>
            <a:endParaRPr lang="en-US" sz="1200" dirty="0">
              <a:latin typeface="Georgia" panose="02040502050405020303" pitchFamily="18" charset="0"/>
            </a:endParaRPr>
          </a:p>
          <a:p>
            <a:pPr algn="ctr"/>
            <a:r>
              <a:rPr lang="en-US" sz="1200" dirty="0">
                <a:latin typeface="Georgia" panose="02040502050405020303" pitchFamily="18" charset="0"/>
              </a:rPr>
              <a:t>www.KayKennertyHomes.com</a:t>
            </a:r>
            <a:endParaRPr lang="en-US" sz="1400" dirty="0">
              <a:latin typeface="Georgia" panose="02040502050405020303" pitchFamily="18" charset="0"/>
            </a:endParaRPr>
          </a:p>
        </p:txBody>
      </p:sp>
      <p:pic>
        <p:nvPicPr>
          <p:cNvPr id="21" name="Picture 20"/>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62343" y="11380921"/>
            <a:ext cx="1019175" cy="138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2" name="Group 21"/>
          <p:cNvGrpSpPr/>
          <p:nvPr/>
        </p:nvGrpSpPr>
        <p:grpSpPr>
          <a:xfrm>
            <a:off x="5526381" y="11524965"/>
            <a:ext cx="2190750" cy="1093036"/>
            <a:chOff x="5550807" y="10442703"/>
            <a:chExt cx="2190750" cy="1093036"/>
          </a:xfrm>
        </p:grpSpPr>
        <p:pic>
          <p:nvPicPr>
            <p:cNvPr id="23" name="Picture 22"/>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5956754" y="10442703"/>
              <a:ext cx="1378857" cy="631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5550807" y="11074074"/>
              <a:ext cx="2190750" cy="461665"/>
            </a:xfrm>
            <a:prstGeom prst="rect">
              <a:avLst/>
            </a:prstGeom>
          </p:spPr>
          <p:txBody>
            <a:bodyPr wrap="square">
              <a:spAutoFit/>
            </a:bodyPr>
            <a:ls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pPr algn="ctr"/>
              <a:r>
                <a:rPr lang="en-US" sz="800" dirty="0">
                  <a:latin typeface="Georgia" panose="02040502050405020303" pitchFamily="18" charset="0"/>
                </a:rPr>
                <a:t>The AgentOwned Realty Company</a:t>
              </a:r>
            </a:p>
            <a:p>
              <a:pPr algn="ctr"/>
              <a:r>
                <a:rPr lang="en-US" sz="800" dirty="0">
                  <a:latin typeface="Georgia" panose="02040502050405020303" pitchFamily="18" charset="0"/>
                </a:rPr>
                <a:t>824 Johnnie </a:t>
              </a:r>
              <a:r>
                <a:rPr lang="en-US" sz="800" dirty="0" err="1">
                  <a:latin typeface="Georgia" panose="02040502050405020303" pitchFamily="18" charset="0"/>
                </a:rPr>
                <a:t>Dodds</a:t>
              </a:r>
              <a:r>
                <a:rPr lang="en-US" sz="800" dirty="0">
                  <a:latin typeface="Georgia" panose="02040502050405020303" pitchFamily="18" charset="0"/>
                </a:rPr>
                <a:t> Blvd</a:t>
              </a:r>
            </a:p>
            <a:p>
              <a:pPr algn="ctr"/>
              <a:r>
                <a:rPr lang="en-US" sz="800" dirty="0">
                  <a:latin typeface="Georgia" panose="02040502050405020303" pitchFamily="18" charset="0"/>
                </a:rPr>
                <a:t>Mt. Pleasant, SC 29464</a:t>
              </a:r>
            </a:p>
          </p:txBody>
        </p:sp>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607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Priced to SELL in Mount Pleasant!!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8</cp:revision>
  <dcterms:created xsi:type="dcterms:W3CDTF">2006-08-16T00:00:00Z</dcterms:created>
  <dcterms:modified xsi:type="dcterms:W3CDTF">2014-09-16T15:37:17Z</dcterms:modified>
</cp:coreProperties>
</file>