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BB4"/>
    <a:srgbClr val="83A8D5"/>
    <a:srgbClr val="8A94C5"/>
    <a:srgbClr val="DAA4B4"/>
    <a:srgbClr val="A39F95"/>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8/10/2024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533399"/>
          </a:xfrm>
        </p:spPr>
        <p:txBody>
          <a:bodyPr>
            <a:noAutofit/>
          </a:bodyPr>
          <a:lstStyle/>
          <a:p>
            <a:r>
              <a:rPr lang="en-US" sz="2800" b="1" i="1" dirty="0">
                <a:ln w="3175">
                  <a:solidFill>
                    <a:schemeClr val="tx1"/>
                  </a:solidFill>
                </a:ln>
                <a:solidFill>
                  <a:schemeClr val="accent1">
                    <a:lumMod val="50000"/>
                  </a:schemeClr>
                </a:solidFill>
                <a:latin typeface="Century Gothic" panose="020B0502020202020204" pitchFamily="34" charset="0"/>
              </a:rPr>
              <a:t>Price Reduction! 55+ Mt. Pleasant Community</a:t>
            </a: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accent1">
                    <a:lumMod val="50000"/>
                  </a:schemeClr>
                </a:solidFill>
                <a:latin typeface="Century Gothic" panose="020B0502020202020204" pitchFamily="34" charset="0"/>
              </a:rPr>
              <a:t>Debbie Rogers</a:t>
            </a:r>
            <a:br>
              <a:rPr lang="en-US" sz="1200" b="1" dirty="0">
                <a:solidFill>
                  <a:schemeClr val="accent1">
                    <a:lumMod val="50000"/>
                  </a:schemeClr>
                </a:solidFill>
                <a:latin typeface="Century Gothic" panose="020B0502020202020204" pitchFamily="34" charset="0"/>
              </a:rPr>
            </a:br>
            <a:r>
              <a:rPr lang="en-US" sz="1200" dirty="0">
                <a:solidFill>
                  <a:schemeClr val="accent1">
                    <a:lumMod val="50000"/>
                  </a:schemeClr>
                </a:solidFill>
                <a:latin typeface="Century Gothic" panose="020B0502020202020204" pitchFamily="34" charset="0"/>
              </a:rPr>
              <a:t>(843) 990-2915</a:t>
            </a:r>
          </a:p>
          <a:p>
            <a:pPr algn="ctr"/>
            <a:r>
              <a:rPr lang="en-US" sz="1200" dirty="0">
                <a:solidFill>
                  <a:schemeClr val="accent1">
                    <a:lumMod val="50000"/>
                  </a:schemeClr>
                </a:solidFill>
                <a:latin typeface="Century Gothic" panose="020B0502020202020204" pitchFamily="34" charset="0"/>
              </a:rPr>
              <a:t>deborah.rogers@carolinaone.com</a:t>
            </a:r>
          </a:p>
          <a:p>
            <a:pPr algn="ctr"/>
            <a:r>
              <a:rPr lang="en-US" sz="1200" dirty="0">
                <a:solidFill>
                  <a:schemeClr val="accent1">
                    <a:lumMod val="50000"/>
                  </a:schemeClr>
                </a:solidFill>
                <a:latin typeface="Century Gothic" panose="020B0502020202020204" pitchFamily="34" charset="0"/>
              </a:rPr>
              <a:t>www.DebbieRogersSellsCharleston.com</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195"/>
          <a:stretch/>
        </p:blipFill>
        <p:spPr bwMode="auto">
          <a:xfrm>
            <a:off x="38393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31271"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accent1">
                    <a:lumMod val="50000"/>
                  </a:schemeClr>
                </a:solidFill>
                <a:latin typeface="Century Gothic" panose="020B0502020202020204" pitchFamily="34" charset="0"/>
              </a:rPr>
              <a:t>Carolina One Real Estate | 2713 Highway 17 North | Mt. Pleasant, SC 29466</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974160" y="534329"/>
            <a:ext cx="4281280" cy="2854187"/>
          </a:xfrm>
          <a:prstGeom prst="rect">
            <a:avLst/>
          </a:prstGeom>
          <a:ln>
            <a:noFill/>
          </a:ln>
          <a:effectLst/>
        </p:spPr>
      </p:pic>
      <p:pic>
        <p:nvPicPr>
          <p:cNvPr id="16" name="Picture 15">
            <a:extLst>
              <a:ext uri="{FF2B5EF4-FFF2-40B4-BE49-F238E27FC236}">
                <a16:creationId xmlns:a16="http://schemas.microsoft.com/office/drawing/2014/main" id="{6DDB6D64-8D77-44DD-B6C8-456B84FE632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83930" y="533401"/>
            <a:ext cx="1371600" cy="914400"/>
          </a:xfrm>
          <a:prstGeom prst="rect">
            <a:avLst/>
          </a:prstGeom>
          <a:ln>
            <a:noFill/>
          </a:ln>
          <a:effectLst/>
        </p:spPr>
      </p:pic>
      <p:pic>
        <p:nvPicPr>
          <p:cNvPr id="23" name="Picture 22">
            <a:extLst>
              <a:ext uri="{FF2B5EF4-FFF2-40B4-BE49-F238E27FC236}">
                <a16:creationId xmlns:a16="http://schemas.microsoft.com/office/drawing/2014/main" id="{8E001CBB-AFEF-4034-A905-1DEF78D47FA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74071" y="533401"/>
            <a:ext cx="1371600" cy="914400"/>
          </a:xfrm>
          <a:prstGeom prst="rect">
            <a:avLst/>
          </a:prstGeom>
          <a:ln>
            <a:noFill/>
          </a:ln>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46638" y="4210362"/>
            <a:ext cx="8136324" cy="3581682"/>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solidFill>
                  <a:schemeClr val="accent1">
                    <a:lumMod val="50000"/>
                  </a:schemeClr>
                </a:solidFill>
                <a:latin typeface="Century Gothic" panose="020B0502020202020204" pitchFamily="34" charset="0"/>
              </a:rPr>
              <a:t>Welcome to this charming single-story cottage located in the desirable 55+ gated community of Park West in Mt. Pleasant. This home offers a spacious and inviting layout, starting with a welcoming foyer that leads into a versatile study or dining room. The heart of the home is the open floor plan that includes a gourmet kitchen with quartz countertops, a custom backsplash, and high-end stainless steel appliances. The family room features a vaulted ceiling and opens onto a fabulous screened-in porch and oyster shell tabby patio, ideal for entertaining. The primary bedroom is a serene retreat with a tray ceiling and direct access to the screened porch. The en-suite bathroom is equipped with dual sinks, an upgraded walk-in shower, and a soaking tub.</a:t>
            </a:r>
          </a:p>
          <a:p>
            <a:r>
              <a:rPr lang="en-US" sz="1400" dirty="0">
                <a:solidFill>
                  <a:schemeClr val="accent1">
                    <a:lumMod val="50000"/>
                  </a:schemeClr>
                </a:solidFill>
                <a:latin typeface="Century Gothic" panose="020B0502020202020204" pitchFamily="34" charset="0"/>
              </a:rPr>
              <a:t>A $TBD* Lender Credit is available and will be applied towards the buyer's closing costs and pre-</a:t>
            </a:r>
            <a:r>
              <a:rPr lang="en-US" sz="1400" dirty="0" err="1">
                <a:solidFill>
                  <a:schemeClr val="accent1">
                    <a:lumMod val="50000"/>
                  </a:schemeClr>
                </a:solidFill>
                <a:latin typeface="Century Gothic" panose="020B0502020202020204" pitchFamily="34" charset="0"/>
              </a:rPr>
              <a:t>paids</a:t>
            </a:r>
            <a:r>
              <a:rPr lang="en-US" sz="1400" dirty="0">
                <a:solidFill>
                  <a:schemeClr val="accent1">
                    <a:lumMod val="50000"/>
                  </a:schemeClr>
                </a:solidFill>
                <a:latin typeface="Century Gothic" panose="020B0502020202020204" pitchFamily="34" charset="0"/>
              </a:rPr>
              <a:t> if the buyer chooses to use the seller's preferred lender. This credit is in addition to any negotiated seller concessions.</a:t>
            </a:r>
          </a:p>
          <a:p>
            <a:r>
              <a:rPr lang="en-US" sz="1400" dirty="0">
                <a:solidFill>
                  <a:schemeClr val="accent1">
                    <a:lumMod val="50000"/>
                  </a:schemeClr>
                </a:solidFill>
                <a:latin typeface="Century Gothic" panose="020B0502020202020204" pitchFamily="34" charset="0"/>
              </a:rPr>
              <a:t>Designed for a stress-free lifestyle, this home includes monthly regime services such as </a:t>
            </a:r>
            <a:r>
              <a:rPr lang="en-US" sz="1400">
                <a:solidFill>
                  <a:schemeClr val="accent1">
                    <a:lumMod val="50000"/>
                  </a:schemeClr>
                </a:solidFill>
                <a:latin typeface="Century Gothic" panose="020B0502020202020204" pitchFamily="34" charset="0"/>
              </a:rPr>
              <a:t>lawn maintenance and </a:t>
            </a:r>
            <a:r>
              <a:rPr lang="en-US" sz="1400" dirty="0">
                <a:solidFill>
                  <a:schemeClr val="accent1">
                    <a:lumMod val="50000"/>
                  </a:schemeClr>
                </a:solidFill>
                <a:latin typeface="Century Gothic" panose="020B0502020202020204" pitchFamily="34" charset="0"/>
              </a:rPr>
              <a:t>window cleaning, allowing you more time to enjoy the beach, golf, and all that Charleston has to offer. Don't miss out on this exceptional opportunity to live in comfort and style!</a:t>
            </a:r>
          </a:p>
        </p:txBody>
      </p:sp>
      <p:pic>
        <p:nvPicPr>
          <p:cNvPr id="25" name="Picture 24">
            <a:extLst>
              <a:ext uri="{FF2B5EF4-FFF2-40B4-BE49-F238E27FC236}">
                <a16:creationId xmlns:a16="http://schemas.microsoft.com/office/drawing/2014/main" id="{9435CBD1-9078-4398-94EA-7F9DCC3A60F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83930" y="1504224"/>
            <a:ext cx="1371600" cy="914400"/>
          </a:xfrm>
          <a:prstGeom prst="rect">
            <a:avLst/>
          </a:prstGeom>
          <a:ln>
            <a:noFill/>
          </a:ln>
          <a:effectLst/>
        </p:spPr>
      </p:pic>
      <p:pic>
        <p:nvPicPr>
          <p:cNvPr id="26" name="Picture 25">
            <a:extLst>
              <a:ext uri="{FF2B5EF4-FFF2-40B4-BE49-F238E27FC236}">
                <a16:creationId xmlns:a16="http://schemas.microsoft.com/office/drawing/2014/main" id="{2DC796CF-EB17-4452-B75A-E1AF9F6DC58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3930" y="2475046"/>
            <a:ext cx="1371600" cy="914400"/>
          </a:xfrm>
          <a:prstGeom prst="rect">
            <a:avLst/>
          </a:prstGeom>
          <a:ln>
            <a:noFill/>
          </a:ln>
          <a:effectLst/>
        </p:spPr>
      </p:pic>
      <p:pic>
        <p:nvPicPr>
          <p:cNvPr id="27" name="Picture 26">
            <a:extLst>
              <a:ext uri="{FF2B5EF4-FFF2-40B4-BE49-F238E27FC236}">
                <a16:creationId xmlns:a16="http://schemas.microsoft.com/office/drawing/2014/main" id="{B9613503-6B24-4078-B43F-523B910F152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474071" y="2475046"/>
            <a:ext cx="1371600" cy="914400"/>
          </a:xfrm>
          <a:prstGeom prst="rect">
            <a:avLst/>
          </a:prstGeom>
          <a:ln>
            <a:noFill/>
          </a:ln>
          <a:effectLst/>
        </p:spPr>
      </p:pic>
      <p:pic>
        <p:nvPicPr>
          <p:cNvPr id="28" name="Picture 27">
            <a:extLst>
              <a:ext uri="{FF2B5EF4-FFF2-40B4-BE49-F238E27FC236}">
                <a16:creationId xmlns:a16="http://schemas.microsoft.com/office/drawing/2014/main" id="{02FBDBE5-E592-4387-8BC3-85855B3EAA9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474071" y="1504224"/>
            <a:ext cx="1371600" cy="914400"/>
          </a:xfrm>
          <a:prstGeom prst="rect">
            <a:avLst/>
          </a:prstGeom>
          <a:ln>
            <a:no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83216" y="7889525"/>
            <a:ext cx="1371600" cy="914400"/>
          </a:xfrm>
          <a:prstGeom prst="rect">
            <a:avLst/>
          </a:prstGeom>
          <a:ln>
            <a:no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1358" y="7891422"/>
            <a:ext cx="1371600" cy="910605"/>
          </a:xfrm>
          <a:prstGeom prst="rect">
            <a:avLst/>
          </a:prstGeom>
          <a:ln>
            <a:no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905930" y="7889525"/>
            <a:ext cx="1371600" cy="914400"/>
          </a:xfrm>
          <a:prstGeom prst="rect">
            <a:avLst/>
          </a:prstGeom>
          <a:ln>
            <a:no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428644" y="7889525"/>
            <a:ext cx="1371600" cy="914400"/>
          </a:xfrm>
          <a:prstGeom prst="rect">
            <a:avLst/>
          </a:prstGeom>
          <a:ln>
            <a:no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474071" y="7891422"/>
            <a:ext cx="1371600" cy="910605"/>
          </a:xfrm>
          <a:prstGeom prst="rect">
            <a:avLst/>
          </a:prstGeom>
          <a:ln>
            <a:noFill/>
          </a:ln>
          <a:effectLst/>
        </p:spPr>
      </p:pic>
      <p:sp>
        <p:nvSpPr>
          <p:cNvPr id="31" name="Title 1"/>
          <p:cNvSpPr txBox="1">
            <a:spLocks/>
          </p:cNvSpPr>
          <p:nvPr/>
        </p:nvSpPr>
        <p:spPr>
          <a:xfrm>
            <a:off x="0" y="342900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50000"/>
                  </a:schemeClr>
                </a:solidFill>
                <a:latin typeface="Century Gothic" panose="020B0502020202020204" pitchFamily="34" charset="0"/>
              </a:rPr>
              <a:t>3041 Rice Field Lane</a:t>
            </a:r>
          </a:p>
          <a:p>
            <a:r>
              <a:rPr lang="en-US" sz="1600" b="1" dirty="0">
                <a:solidFill>
                  <a:schemeClr val="accent1">
                    <a:lumMod val="50000"/>
                  </a:schemeClr>
                </a:solidFill>
                <a:latin typeface="Century Gothic" panose="020B0502020202020204" pitchFamily="34" charset="0"/>
              </a:rPr>
              <a:t>Park West | Mount Pleasant, SC 29466 | MLS# 24015811 | $730,000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294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Reduction! 55+ Mt. Pleasant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73</cp:revision>
  <dcterms:created xsi:type="dcterms:W3CDTF">2006-08-16T00:00:00Z</dcterms:created>
  <dcterms:modified xsi:type="dcterms:W3CDTF">2024-08-10T18:04:53Z</dcterms:modified>
</cp:coreProperties>
</file>