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9BC"/>
    <a:srgbClr val="70A2EC"/>
    <a:srgbClr val="E83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78" d="100"/>
          <a:sy n="78" d="100"/>
        </p:scale>
        <p:origin x="3018" y="10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8/12/2024</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709483"/>
            <a:ext cx="7315199" cy="2582561"/>
          </a:xfrm>
        </p:spPr>
        <p:txBody>
          <a:bodyPr numCol="1" anchor="ctr">
            <a:noAutofit/>
          </a:bodyPr>
          <a:lstStyle/>
          <a:p>
            <a:r>
              <a:rPr lang="en-US" sz="1300" dirty="0">
                <a:solidFill>
                  <a:srgbClr val="7B99BC"/>
                </a:solidFill>
                <a:latin typeface="Century Gothic" panose="020B0502020202020204" pitchFamily="34" charset="0"/>
              </a:rPr>
              <a:t>THIS 3 BEDROOM/2 BATH HOME IS LOCATED JUST A MINUTE AWAY FROM LAKE MARION (WITH PUBLIC BOAT LANDING), HAS VIEWS OF THE LARGE LAKE ACROSS THE STREET AND GORGEOUS OAK TREES IN THE YARD! SOME OF THE WONDERFUL IMPROVEMENTS MADE IN THE PAST 3 MONTHS INCLUDE NEW PAINT, NEW VINYL FLOORS IN MOST OF THE HOME, VAPOR BARRIER, NEW PUMP ON WELL, NEW BACK DOOR AND PRESSURE WASHING. NEW FLOOR COVERING IN MASTER AND SECOND BATHROOMS IN AUGUST 2024 ALSO SECOND AND THIRD BEDROOMS. THE HVAC WAS JUST SERVICED IN NOVEMBER 2022. AFFORDABLE PRICE AND GREAT LOCATION!</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3255680" y="8347710"/>
            <a:ext cx="803841" cy="779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24691" y="8347710"/>
            <a:ext cx="3344067" cy="677108"/>
          </a:xfrm>
          <a:prstGeom prst="rect">
            <a:avLst/>
          </a:prstGeom>
        </p:spPr>
        <p:txBody>
          <a:bodyPr wrap="square">
            <a:spAutoFit/>
          </a:bodyPr>
          <a:lstStyle/>
          <a:p>
            <a:r>
              <a:rPr lang="en-US" sz="1400" b="1" dirty="0">
                <a:solidFill>
                  <a:srgbClr val="7B99BC"/>
                </a:solidFill>
                <a:latin typeface="Century Gothic" panose="020B0502020202020204" pitchFamily="34" charset="0"/>
              </a:rPr>
              <a:t>Carla Davis</a:t>
            </a:r>
          </a:p>
          <a:p>
            <a:r>
              <a:rPr lang="en-US" sz="1200" dirty="0">
                <a:solidFill>
                  <a:srgbClr val="7B99BC"/>
                </a:solidFill>
                <a:latin typeface="Century Gothic" panose="020B0502020202020204" pitchFamily="34" charset="0"/>
              </a:rPr>
              <a:t>843-437-4873</a:t>
            </a:r>
          </a:p>
          <a:p>
            <a:r>
              <a:rPr lang="en-US" sz="1200" dirty="0">
                <a:solidFill>
                  <a:srgbClr val="7B99BC"/>
                </a:solidFill>
                <a:latin typeface="Century Gothic" panose="020B0502020202020204" pitchFamily="34" charset="0"/>
              </a:rPr>
              <a:t>gaweber@tds.net</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50971" y="7290867"/>
            <a:ext cx="1349951" cy="1012463"/>
          </a:xfrm>
          <a:prstGeom prst="rect">
            <a:avLst/>
          </a:prstGeom>
          <a:ln>
            <a:noFill/>
          </a:ln>
          <a:effectLst/>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1941" y="7290867"/>
            <a:ext cx="1352981" cy="1014735"/>
          </a:xfrm>
          <a:prstGeom prst="rect">
            <a:avLst/>
          </a:prstGeom>
          <a:ln>
            <a:noFill/>
          </a:ln>
          <a:effectLst/>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212555" y="7290867"/>
            <a:ext cx="1353312" cy="1014984"/>
          </a:xfrm>
          <a:prstGeom prst="rect">
            <a:avLst/>
          </a:prstGeom>
          <a:ln>
            <a:noFill/>
          </a:ln>
          <a:effectLst/>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741916" y="7290867"/>
            <a:ext cx="1351344" cy="1013508"/>
          </a:xfrm>
          <a:prstGeom prst="rect">
            <a:avLst/>
          </a:prstGeom>
          <a:ln>
            <a:noFill/>
          </a:ln>
          <a:effectLst/>
        </p:spPr>
      </p:pic>
      <p:sp>
        <p:nvSpPr>
          <p:cNvPr id="5" name="Rectangle 4"/>
          <p:cNvSpPr/>
          <p:nvPr/>
        </p:nvSpPr>
        <p:spPr>
          <a:xfrm>
            <a:off x="2438399" y="3116364"/>
            <a:ext cx="4876802" cy="1569660"/>
          </a:xfrm>
          <a:prstGeom prst="rect">
            <a:avLst/>
          </a:prstGeom>
        </p:spPr>
        <p:txBody>
          <a:bodyPr wrap="square">
            <a:spAutoFit/>
          </a:bodyPr>
          <a:lstStyle/>
          <a:p>
            <a:pPr algn="ctr"/>
            <a:r>
              <a:rPr lang="en-US" sz="2400" b="1" dirty="0">
                <a:solidFill>
                  <a:srgbClr val="7B99BC"/>
                </a:solidFill>
                <a:latin typeface="Century Gothic" panose="020B0502020202020204" pitchFamily="34" charset="0"/>
              </a:rPr>
              <a:t>305 Fountain Lake Drive</a:t>
            </a:r>
          </a:p>
          <a:p>
            <a:pPr algn="ctr"/>
            <a:endParaRPr lang="fr-FR" sz="1800" b="1" dirty="0">
              <a:solidFill>
                <a:srgbClr val="7B99BC"/>
              </a:solidFill>
              <a:latin typeface="Century Gothic" panose="020B0502020202020204" pitchFamily="34" charset="0"/>
            </a:endParaRPr>
          </a:p>
          <a:p>
            <a:pPr algn="ctr"/>
            <a:r>
              <a:rPr lang="fr-FR" sz="1800" b="1" dirty="0" err="1">
                <a:solidFill>
                  <a:srgbClr val="7B99BC"/>
                </a:solidFill>
                <a:latin typeface="Century Gothic" panose="020B0502020202020204" pitchFamily="34" charset="0"/>
              </a:rPr>
              <a:t>Eutawville</a:t>
            </a:r>
            <a:r>
              <a:rPr lang="fr-FR" sz="1800" b="1" dirty="0">
                <a:solidFill>
                  <a:srgbClr val="7B99BC"/>
                </a:solidFill>
                <a:latin typeface="Century Gothic" panose="020B0502020202020204" pitchFamily="34" charset="0"/>
              </a:rPr>
              <a:t>, SC 29048</a:t>
            </a:r>
          </a:p>
          <a:p>
            <a:pPr algn="ctr"/>
            <a:r>
              <a:rPr lang="fr-FR" sz="1800" b="1" dirty="0">
                <a:solidFill>
                  <a:srgbClr val="7B99BC"/>
                </a:solidFill>
                <a:latin typeface="Century Gothic" panose="020B0502020202020204" pitchFamily="34" charset="0"/>
              </a:rPr>
              <a:t>MLS# 24001222</a:t>
            </a:r>
          </a:p>
          <a:p>
            <a:pPr algn="ctr"/>
            <a:r>
              <a:rPr lang="fr-FR" sz="1800" b="1" dirty="0">
                <a:solidFill>
                  <a:srgbClr val="7B99BC"/>
                </a:solidFill>
                <a:latin typeface="Century Gothic" panose="020B0502020202020204" pitchFamily="34" charset="0"/>
              </a:rPr>
              <a:t>$175,000</a:t>
            </a:r>
          </a:p>
        </p:txBody>
      </p:sp>
      <p:sp>
        <p:nvSpPr>
          <p:cNvPr id="9" name="Rectangle 8">
            <a:extLst>
              <a:ext uri="{FF2B5EF4-FFF2-40B4-BE49-F238E27FC236}">
                <a16:creationId xmlns:a16="http://schemas.microsoft.com/office/drawing/2014/main" id="{3F3F5DBE-628A-40B5-A9C1-6BD65A579158}"/>
              </a:ext>
            </a:extLst>
          </p:cNvPr>
          <p:cNvSpPr/>
          <p:nvPr/>
        </p:nvSpPr>
        <p:spPr>
          <a:xfrm>
            <a:off x="3846443" y="8347710"/>
            <a:ext cx="3344066" cy="707886"/>
          </a:xfrm>
          <a:prstGeom prst="rect">
            <a:avLst/>
          </a:prstGeom>
        </p:spPr>
        <p:txBody>
          <a:bodyPr wrap="square">
            <a:spAutoFit/>
          </a:bodyPr>
          <a:lstStyle/>
          <a:p>
            <a:pPr algn="r"/>
            <a:r>
              <a:rPr lang="en-US" sz="1000" dirty="0">
                <a:solidFill>
                  <a:srgbClr val="7B99BC"/>
                </a:solidFill>
                <a:latin typeface="Century Gothic" panose="020B0502020202020204" pitchFamily="34" charset="0"/>
              </a:rPr>
              <a:t>Adler Realty</a:t>
            </a:r>
          </a:p>
          <a:p>
            <a:pPr algn="r"/>
            <a:r>
              <a:rPr lang="fr-FR" sz="1000" dirty="0">
                <a:solidFill>
                  <a:srgbClr val="7B99BC"/>
                </a:solidFill>
                <a:latin typeface="Century Gothic" panose="020B0502020202020204" pitchFamily="34" charset="0"/>
              </a:rPr>
              <a:t>518 Parrot Point Dr</a:t>
            </a:r>
          </a:p>
          <a:p>
            <a:pPr algn="r"/>
            <a:r>
              <a:rPr lang="fr-FR" sz="1000" dirty="0">
                <a:solidFill>
                  <a:srgbClr val="7B99BC"/>
                </a:solidFill>
                <a:latin typeface="Century Gothic" panose="020B0502020202020204" pitchFamily="34" charset="0"/>
              </a:rPr>
              <a:t>Charleston, SC 29412</a:t>
            </a:r>
          </a:p>
          <a:p>
            <a:pPr algn="r"/>
            <a:r>
              <a:rPr lang="en-US" sz="1000" dirty="0">
                <a:solidFill>
                  <a:srgbClr val="7B99BC"/>
                </a:solidFill>
                <a:latin typeface="Century Gothic" panose="020B0502020202020204" pitchFamily="34" charset="0"/>
              </a:rPr>
              <a:t>www.adlerrealtychs.com</a:t>
            </a:r>
          </a:p>
        </p:txBody>
      </p:sp>
      <p:pic>
        <p:nvPicPr>
          <p:cNvPr id="18" name="Picture 17">
            <a:extLst>
              <a:ext uri="{FF2B5EF4-FFF2-40B4-BE49-F238E27FC236}">
                <a16:creationId xmlns:a16="http://schemas.microsoft.com/office/drawing/2014/main" id="{611E7A42-4320-4405-9D54-2EE14BF39E7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0" y="2901927"/>
            <a:ext cx="2419537" cy="1814653"/>
          </a:xfrm>
          <a:prstGeom prst="rect">
            <a:avLst/>
          </a:prstGeom>
          <a:ln w="19050">
            <a:solidFill>
              <a:schemeClr val="bg1"/>
            </a:solidFill>
          </a:ln>
          <a:effectLst/>
        </p:spPr>
      </p:pic>
      <p:pic>
        <p:nvPicPr>
          <p:cNvPr id="15" name="Picture 14">
            <a:extLst>
              <a:ext uri="{FF2B5EF4-FFF2-40B4-BE49-F238E27FC236}">
                <a16:creationId xmlns:a16="http://schemas.microsoft.com/office/drawing/2014/main" id="{B7C600F5-E876-42EA-99C5-06FC1E3FD00D}"/>
              </a:ext>
            </a:extLst>
          </p:cNvPr>
          <p:cNvPicPr>
            <a:picLocks noChangeAspect="1"/>
          </p:cNvPicPr>
          <p:nvPr/>
        </p:nvPicPr>
        <p:blipFill>
          <a:blip r:embed="rId8" cstate="print">
            <a:extLst>
              <a:ext uri="{28A0092B-C50C-407E-A947-70E740481C1C}">
                <a14:useLocalDpi xmlns:a14="http://schemas.microsoft.com/office/drawing/2010/main" val="0"/>
              </a:ext>
            </a:extLst>
          </a:blip>
          <a:srcRect t="2894" b="2894"/>
          <a:stretch/>
        </p:blipFill>
        <p:spPr>
          <a:xfrm>
            <a:off x="0" y="1264152"/>
            <a:ext cx="2438400" cy="1722935"/>
          </a:xfrm>
          <a:prstGeom prst="rect">
            <a:avLst/>
          </a:prstGeom>
          <a:ln w="19050">
            <a:solidFill>
              <a:schemeClr val="bg1"/>
            </a:solidFill>
          </a:ln>
          <a:effectLst/>
        </p:spPr>
      </p:pic>
      <p:pic>
        <p:nvPicPr>
          <p:cNvPr id="19" name="Picture 3">
            <a:extLst>
              <a:ext uri="{FF2B5EF4-FFF2-40B4-BE49-F238E27FC236}">
                <a16:creationId xmlns:a16="http://schemas.microsoft.com/office/drawing/2014/main" id="{8FF8F949-6E54-4BE2-98A7-2FEE54C663B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7543800" y="8069143"/>
            <a:ext cx="484073" cy="48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ubtitle 2">
            <a:extLst>
              <a:ext uri="{FF2B5EF4-FFF2-40B4-BE49-F238E27FC236}">
                <a16:creationId xmlns:a16="http://schemas.microsoft.com/office/drawing/2014/main" id="{A50D1A4A-6624-4D5B-8E13-B5369E9777E4}"/>
              </a:ext>
            </a:extLst>
          </p:cNvPr>
          <p:cNvSpPr txBox="1">
            <a:spLocks/>
          </p:cNvSpPr>
          <p:nvPr/>
        </p:nvSpPr>
        <p:spPr>
          <a:xfrm>
            <a:off x="-3048000" y="3498978"/>
            <a:ext cx="2745699" cy="3816222"/>
          </a:xfrm>
          <a:prstGeom prst="rect">
            <a:avLst/>
          </a:prstGeom>
        </p:spPr>
        <p:txBody>
          <a:bodyPr vert="horz" lIns="101882" tIns="50941" rIns="101882" bIns="50941" numCol="2" rtlCol="0" anchor="ctr">
            <a:noAutofit/>
          </a:bodyPr>
          <a:lstStyle>
            <a:lvl1pPr marL="0" indent="0" algn="ctr" defTabSz="926213" rtl="0" eaLnBrk="1" latinLnBrk="0" hangingPunct="1">
              <a:spcBef>
                <a:spcPct val="20000"/>
              </a:spcBef>
              <a:buFont typeface="Arial" pitchFamily="34" charset="0"/>
              <a:buNone/>
              <a:defRPr sz="3273" kern="1200">
                <a:solidFill>
                  <a:schemeClr val="tx1">
                    <a:tint val="75000"/>
                  </a:schemeClr>
                </a:solidFill>
                <a:latin typeface="+mn-lt"/>
                <a:ea typeface="+mn-ea"/>
                <a:cs typeface="+mn-cs"/>
              </a:defRPr>
            </a:lvl1pPr>
            <a:lvl2pPr marL="463106" indent="0" algn="ctr" defTabSz="926213" rtl="0" eaLnBrk="1" latinLnBrk="0" hangingPunct="1">
              <a:spcBef>
                <a:spcPct val="20000"/>
              </a:spcBef>
              <a:buFont typeface="Arial" pitchFamily="34" charset="0"/>
              <a:buNone/>
              <a:defRPr sz="2818" kern="1200">
                <a:solidFill>
                  <a:schemeClr val="tx1">
                    <a:tint val="75000"/>
                  </a:schemeClr>
                </a:solidFill>
                <a:latin typeface="+mn-lt"/>
                <a:ea typeface="+mn-ea"/>
                <a:cs typeface="+mn-cs"/>
              </a:defRPr>
            </a:lvl2pPr>
            <a:lvl3pPr marL="926213" indent="0" algn="ctr" defTabSz="926213" rtl="0" eaLnBrk="1" latinLnBrk="0" hangingPunct="1">
              <a:spcBef>
                <a:spcPct val="20000"/>
              </a:spcBef>
              <a:buFont typeface="Arial" pitchFamily="34" charset="0"/>
              <a:buNone/>
              <a:defRPr sz="2455" kern="1200">
                <a:solidFill>
                  <a:schemeClr val="tx1">
                    <a:tint val="75000"/>
                  </a:schemeClr>
                </a:solidFill>
                <a:latin typeface="+mn-lt"/>
                <a:ea typeface="+mn-ea"/>
                <a:cs typeface="+mn-cs"/>
              </a:defRPr>
            </a:lvl3pPr>
            <a:lvl4pPr marL="1389320"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52427"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315533"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78640"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41747"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704853"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itchFamily="34" charset="0"/>
              <a:buChar char="•"/>
            </a:pPr>
            <a:r>
              <a:rPr lang="en-US" sz="1200" dirty="0">
                <a:solidFill>
                  <a:srgbClr val="70A2EC"/>
                </a:solidFill>
                <a:latin typeface="Century Gothic" panose="020B0502020202020204" pitchFamily="34" charset="0"/>
              </a:rPr>
              <a:t>CHARLESTON SINGLE STYLE HOME</a:t>
            </a:r>
          </a:p>
          <a:p>
            <a:pPr marL="171450" indent="-171450" algn="l">
              <a:buFont typeface="Arial" pitchFamily="34" charset="0"/>
              <a:buChar char="•"/>
            </a:pPr>
            <a:r>
              <a:rPr lang="en-US" sz="1200" dirty="0">
                <a:solidFill>
                  <a:srgbClr val="70A2EC"/>
                </a:solidFill>
                <a:latin typeface="Century Gothic" panose="020B0502020202020204" pitchFamily="34" charset="0"/>
              </a:rPr>
              <a:t>4 BEDS/2.5 BATHS/LOFT</a:t>
            </a:r>
          </a:p>
          <a:p>
            <a:pPr marL="171450" indent="-171450" algn="l">
              <a:buFont typeface="Arial" pitchFamily="34" charset="0"/>
              <a:buChar char="•"/>
            </a:pPr>
            <a:r>
              <a:rPr lang="en-US" sz="1200" dirty="0">
                <a:solidFill>
                  <a:srgbClr val="70A2EC"/>
                </a:solidFill>
                <a:latin typeface="Century Gothic" panose="020B0502020202020204" pitchFamily="34" charset="0"/>
              </a:rPr>
              <a:t>MASTER BEDROOM DOWN</a:t>
            </a:r>
          </a:p>
          <a:p>
            <a:pPr marL="171450" indent="-171450" algn="l">
              <a:buFont typeface="Arial" pitchFamily="34" charset="0"/>
              <a:buChar char="•"/>
            </a:pPr>
            <a:r>
              <a:rPr lang="en-US" sz="1200" dirty="0">
                <a:solidFill>
                  <a:srgbClr val="70A2EC"/>
                </a:solidFill>
                <a:latin typeface="Century Gothic" panose="020B0502020202020204" pitchFamily="34" charset="0"/>
              </a:rPr>
              <a:t>YARD W/PRIVACY FENCE</a:t>
            </a:r>
          </a:p>
          <a:p>
            <a:pPr marL="171450" indent="-171450" algn="l">
              <a:buFont typeface="Arial" pitchFamily="34" charset="0"/>
              <a:buChar char="•"/>
            </a:pPr>
            <a:r>
              <a:rPr lang="en-US" sz="1200" dirty="0">
                <a:solidFill>
                  <a:srgbClr val="70A2EC"/>
                </a:solidFill>
                <a:latin typeface="Century Gothic" panose="020B0502020202020204" pitchFamily="34" charset="0"/>
              </a:rPr>
              <a:t>HARDIPLANK SIDING</a:t>
            </a:r>
          </a:p>
          <a:p>
            <a:pPr marL="171450" indent="-171450" algn="l">
              <a:buFont typeface="Arial" pitchFamily="34" charset="0"/>
              <a:buChar char="•"/>
            </a:pPr>
            <a:r>
              <a:rPr lang="en-US" sz="1200" dirty="0">
                <a:solidFill>
                  <a:srgbClr val="70A2EC"/>
                </a:solidFill>
                <a:latin typeface="Century Gothic" panose="020B0502020202020204" pitchFamily="34" charset="0"/>
              </a:rPr>
              <a:t>HOME ONLY 2 YEARS OLD</a:t>
            </a:r>
          </a:p>
          <a:p>
            <a:pPr marL="171450" indent="-171450" algn="l">
              <a:buFont typeface="Arial" pitchFamily="34" charset="0"/>
              <a:buChar char="•"/>
            </a:pPr>
            <a:r>
              <a:rPr lang="en-US" sz="1200" dirty="0">
                <a:solidFill>
                  <a:srgbClr val="70A2EC"/>
                </a:solidFill>
                <a:latin typeface="Century Gothic" panose="020B0502020202020204" pitchFamily="34" charset="0"/>
              </a:rPr>
              <a:t>QUARTZ COUNTERTOPS</a:t>
            </a:r>
          </a:p>
          <a:p>
            <a:pPr marL="171450" indent="-171450" algn="l">
              <a:buFont typeface="Arial" pitchFamily="34" charset="0"/>
              <a:buChar char="•"/>
            </a:pPr>
            <a:r>
              <a:rPr lang="en-US" sz="1200" dirty="0">
                <a:solidFill>
                  <a:srgbClr val="70A2EC"/>
                </a:solidFill>
                <a:latin typeface="Century Gothic" panose="020B0502020202020204" pitchFamily="34" charset="0"/>
              </a:rPr>
              <a:t>STAINLESS APPLIANCES</a:t>
            </a:r>
          </a:p>
          <a:p>
            <a:pPr marL="171450" indent="-171450" algn="l">
              <a:buFont typeface="Arial" pitchFamily="34" charset="0"/>
              <a:buChar char="•"/>
            </a:pPr>
            <a:r>
              <a:rPr lang="en-US" sz="1200" dirty="0">
                <a:solidFill>
                  <a:srgbClr val="70A2EC"/>
                </a:solidFill>
                <a:latin typeface="Century Gothic" panose="020B0502020202020204" pitchFamily="34" charset="0"/>
              </a:rPr>
              <a:t>REFRIGERATOR INCLUDED</a:t>
            </a:r>
          </a:p>
          <a:p>
            <a:pPr marL="171450" indent="-171450" algn="l">
              <a:buFont typeface="Arial" pitchFamily="34" charset="0"/>
              <a:buChar char="•"/>
            </a:pPr>
            <a:r>
              <a:rPr lang="en-US" sz="1200" dirty="0">
                <a:solidFill>
                  <a:srgbClr val="70A2EC"/>
                </a:solidFill>
                <a:latin typeface="Century Gothic" panose="020B0502020202020204" pitchFamily="34" charset="0"/>
              </a:rPr>
              <a:t>COVERED PORCH</a:t>
            </a:r>
          </a:p>
          <a:p>
            <a:pPr marL="171450" indent="-171450" algn="l">
              <a:buFont typeface="Arial" pitchFamily="34" charset="0"/>
              <a:buChar char="•"/>
            </a:pPr>
            <a:r>
              <a:rPr lang="en-US" sz="1200" dirty="0">
                <a:solidFill>
                  <a:srgbClr val="70A2EC"/>
                </a:solidFill>
                <a:latin typeface="Century Gothic" panose="020B0502020202020204" pitchFamily="34" charset="0"/>
              </a:rPr>
              <a:t>PERFECT JOHNS ISLAND LOCATION</a:t>
            </a:r>
          </a:p>
          <a:p>
            <a:pPr marL="171450" indent="-171450" algn="l">
              <a:buFont typeface="Arial" pitchFamily="34" charset="0"/>
              <a:buChar char="•"/>
            </a:pPr>
            <a:r>
              <a:rPr lang="en-US" sz="1200" dirty="0">
                <a:solidFill>
                  <a:srgbClr val="70A2EC"/>
                </a:solidFill>
                <a:latin typeface="Century Gothic" panose="020B0502020202020204" pitchFamily="34" charset="0"/>
              </a:rPr>
              <a:t>1 MILE FROM SEVERAL RESTAURANTS/SHOPS</a:t>
            </a:r>
          </a:p>
          <a:p>
            <a:pPr marL="171450" indent="-171450" algn="l">
              <a:buFont typeface="Arial" pitchFamily="34" charset="0"/>
              <a:buChar char="•"/>
            </a:pPr>
            <a:r>
              <a:rPr lang="en-US" sz="1200" dirty="0">
                <a:solidFill>
                  <a:srgbClr val="70A2EC"/>
                </a:solidFill>
                <a:latin typeface="Century Gothic" panose="020B0502020202020204" pitchFamily="34" charset="0"/>
              </a:rPr>
              <a:t>BLINDS AND WASHER/DRYER INCLUDED</a:t>
            </a:r>
          </a:p>
          <a:p>
            <a:pPr marL="171450" indent="-171450" algn="l">
              <a:buFont typeface="Arial" pitchFamily="34" charset="0"/>
              <a:buChar char="•"/>
            </a:pPr>
            <a:r>
              <a:rPr lang="en-US" sz="1200" dirty="0">
                <a:solidFill>
                  <a:srgbClr val="70A2EC"/>
                </a:solidFill>
                <a:latin typeface="Century Gothic" panose="020B0502020202020204" pitchFamily="34" charset="0"/>
              </a:rPr>
              <a:t>LESS THAN 10 MILES TO DOWNTOWN CHARLESTON</a:t>
            </a:r>
          </a:p>
          <a:p>
            <a:pPr marL="171450" indent="-171450" algn="l">
              <a:buFont typeface="Arial" pitchFamily="34" charset="0"/>
              <a:buChar char="•"/>
            </a:pPr>
            <a:r>
              <a:rPr lang="en-US" sz="1200" dirty="0">
                <a:solidFill>
                  <a:srgbClr val="70A2EC"/>
                </a:solidFill>
                <a:latin typeface="Century Gothic" panose="020B0502020202020204" pitchFamily="34" charset="0"/>
              </a:rPr>
              <a:t>12 MILES TO KIAWAH OR FOLLY BEACH</a:t>
            </a:r>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rcRect t="9166" b="9166"/>
          <a:stretch/>
        </p:blipFill>
        <p:spPr>
          <a:xfrm>
            <a:off x="2438400" y="0"/>
            <a:ext cx="4876800" cy="2987087"/>
          </a:xfrm>
          <a:prstGeom prst="rect">
            <a:avLst/>
          </a:prstGeom>
          <a:ln w="19050">
            <a:solidFill>
              <a:schemeClr val="bg1"/>
            </a:solidFill>
          </a:ln>
          <a:effectLst/>
        </p:spPr>
      </p:pic>
      <p:pic>
        <p:nvPicPr>
          <p:cNvPr id="4" name="Picture 3">
            <a:extLst>
              <a:ext uri="{FF2B5EF4-FFF2-40B4-BE49-F238E27FC236}">
                <a16:creationId xmlns:a16="http://schemas.microsoft.com/office/drawing/2014/main" id="{52B74B9A-8F65-68D0-F799-D645C9621DE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276972" y="7290867"/>
            <a:ext cx="759533" cy="1012711"/>
          </a:xfrm>
          <a:prstGeom prst="rect">
            <a:avLst/>
          </a:prstGeom>
          <a:ln>
            <a:noFill/>
          </a:ln>
          <a:effectLst/>
        </p:spPr>
      </p:pic>
      <p:sp>
        <p:nvSpPr>
          <p:cNvPr id="2" name="Title 1"/>
          <p:cNvSpPr>
            <a:spLocks noGrp="1"/>
          </p:cNvSpPr>
          <p:nvPr>
            <p:ph type="ctrTitle"/>
          </p:nvPr>
        </p:nvSpPr>
        <p:spPr>
          <a:xfrm>
            <a:off x="0" y="1"/>
            <a:ext cx="2438398" cy="1264152"/>
          </a:xfrm>
          <a:noFill/>
          <a:effectLst/>
        </p:spPr>
        <p:txBody>
          <a:bodyPr anchor="ctr">
            <a:noAutofit/>
          </a:bodyPr>
          <a:lstStyle/>
          <a:p>
            <a:pPr>
              <a:spcAft>
                <a:spcPts val="2000"/>
              </a:spcAft>
            </a:pPr>
            <a:r>
              <a:rPr lang="en-US" sz="1900" b="1" i="1" dirty="0">
                <a:ln w="3175">
                  <a:noFill/>
                </a:ln>
                <a:solidFill>
                  <a:srgbClr val="7B99BC"/>
                </a:solidFill>
                <a:latin typeface="Century Gothic" panose="020B0502020202020204" pitchFamily="34" charset="0"/>
              </a:rPr>
              <a:t>STEPS FROM</a:t>
            </a:r>
            <a:br>
              <a:rPr lang="en-US" sz="1900" b="1" i="1" dirty="0">
                <a:ln w="3175">
                  <a:noFill/>
                </a:ln>
                <a:solidFill>
                  <a:srgbClr val="7B99BC"/>
                </a:solidFill>
                <a:latin typeface="Century Gothic" panose="020B0502020202020204" pitchFamily="34" charset="0"/>
              </a:rPr>
            </a:br>
            <a:br>
              <a:rPr lang="en-US" sz="1900" b="1" i="1" dirty="0">
                <a:ln w="3175">
                  <a:noFill/>
                </a:ln>
                <a:solidFill>
                  <a:srgbClr val="7B99BC"/>
                </a:solidFill>
                <a:latin typeface="Century Gothic" panose="020B0502020202020204" pitchFamily="34" charset="0"/>
              </a:rPr>
            </a:br>
            <a:r>
              <a:rPr lang="en-US" sz="1900" b="1" i="1" dirty="0">
                <a:ln w="3175">
                  <a:noFill/>
                </a:ln>
                <a:solidFill>
                  <a:srgbClr val="7B99BC"/>
                </a:solidFill>
                <a:latin typeface="Century Gothic" panose="020B0502020202020204" pitchFamily="34" charset="0"/>
              </a:rPr>
              <a:t>LAKE MARION</a:t>
            </a: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1740</TotalTime>
  <Words>217</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STEPS FROM  LAKE MARION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74</cp:revision>
  <dcterms:created xsi:type="dcterms:W3CDTF">2006-08-16T00:00:00Z</dcterms:created>
  <dcterms:modified xsi:type="dcterms:W3CDTF">2024-08-12T21:01:20Z</dcterms:modified>
</cp:coreProperties>
</file>