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40375" rtl="0" eaLnBrk="1" latinLnBrk="0" hangingPunct="1">
      <a:defRPr sz="1846" kern="1200">
        <a:solidFill>
          <a:schemeClr val="tx1"/>
        </a:solidFill>
        <a:latin typeface="+mn-lt"/>
        <a:ea typeface="+mn-ea"/>
        <a:cs typeface="+mn-cs"/>
      </a:defRPr>
    </a:lvl1pPr>
    <a:lvl2pPr marL="470187" algn="l" defTabSz="940375" rtl="0" eaLnBrk="1" latinLnBrk="0" hangingPunct="1">
      <a:defRPr sz="1846" kern="1200">
        <a:solidFill>
          <a:schemeClr val="tx1"/>
        </a:solidFill>
        <a:latin typeface="+mn-lt"/>
        <a:ea typeface="+mn-ea"/>
        <a:cs typeface="+mn-cs"/>
      </a:defRPr>
    </a:lvl2pPr>
    <a:lvl3pPr marL="940375" algn="l" defTabSz="940375" rtl="0" eaLnBrk="1" latinLnBrk="0" hangingPunct="1">
      <a:defRPr sz="1846" kern="1200">
        <a:solidFill>
          <a:schemeClr val="tx1"/>
        </a:solidFill>
        <a:latin typeface="+mn-lt"/>
        <a:ea typeface="+mn-ea"/>
        <a:cs typeface="+mn-cs"/>
      </a:defRPr>
    </a:lvl3pPr>
    <a:lvl4pPr marL="1410563" algn="l" defTabSz="940375" rtl="0" eaLnBrk="1" latinLnBrk="0" hangingPunct="1">
      <a:defRPr sz="1846" kern="1200">
        <a:solidFill>
          <a:schemeClr val="tx1"/>
        </a:solidFill>
        <a:latin typeface="+mn-lt"/>
        <a:ea typeface="+mn-ea"/>
        <a:cs typeface="+mn-cs"/>
      </a:defRPr>
    </a:lvl4pPr>
    <a:lvl5pPr marL="1880750" algn="l" defTabSz="940375" rtl="0" eaLnBrk="1" latinLnBrk="0" hangingPunct="1">
      <a:defRPr sz="1846" kern="1200">
        <a:solidFill>
          <a:schemeClr val="tx1"/>
        </a:solidFill>
        <a:latin typeface="+mn-lt"/>
        <a:ea typeface="+mn-ea"/>
        <a:cs typeface="+mn-cs"/>
      </a:defRPr>
    </a:lvl5pPr>
    <a:lvl6pPr marL="2350937" algn="l" defTabSz="940375" rtl="0" eaLnBrk="1" latinLnBrk="0" hangingPunct="1">
      <a:defRPr sz="1846" kern="1200">
        <a:solidFill>
          <a:schemeClr val="tx1"/>
        </a:solidFill>
        <a:latin typeface="+mn-lt"/>
        <a:ea typeface="+mn-ea"/>
        <a:cs typeface="+mn-cs"/>
      </a:defRPr>
    </a:lvl6pPr>
    <a:lvl7pPr marL="2821125" algn="l" defTabSz="940375" rtl="0" eaLnBrk="1" latinLnBrk="0" hangingPunct="1">
      <a:defRPr sz="1846" kern="1200">
        <a:solidFill>
          <a:schemeClr val="tx1"/>
        </a:solidFill>
        <a:latin typeface="+mn-lt"/>
        <a:ea typeface="+mn-ea"/>
        <a:cs typeface="+mn-cs"/>
      </a:defRPr>
    </a:lvl7pPr>
    <a:lvl8pPr marL="3291313" algn="l" defTabSz="940375" rtl="0" eaLnBrk="1" latinLnBrk="0" hangingPunct="1">
      <a:defRPr sz="1846" kern="1200">
        <a:solidFill>
          <a:schemeClr val="tx1"/>
        </a:solidFill>
        <a:latin typeface="+mn-lt"/>
        <a:ea typeface="+mn-ea"/>
        <a:cs typeface="+mn-cs"/>
      </a:defRPr>
    </a:lvl8pPr>
    <a:lvl9pPr marL="3761500" algn="l" defTabSz="940375"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99BC"/>
    <a:srgbClr val="70A2EC"/>
    <a:srgbClr val="E83D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78" d="100"/>
          <a:sy n="78" d="100"/>
        </p:scale>
        <p:origin x="3018" y="108"/>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63106" indent="0" algn="ctr">
              <a:buNone/>
              <a:defRPr>
                <a:solidFill>
                  <a:schemeClr val="tx1">
                    <a:tint val="75000"/>
                  </a:schemeClr>
                </a:solidFill>
              </a:defRPr>
            </a:lvl2pPr>
            <a:lvl3pPr marL="926213" indent="0" algn="ctr">
              <a:buNone/>
              <a:defRPr>
                <a:solidFill>
                  <a:schemeClr val="tx1">
                    <a:tint val="75000"/>
                  </a:schemeClr>
                </a:solidFill>
              </a:defRPr>
            </a:lvl3pPr>
            <a:lvl4pPr marL="1389320" indent="0" algn="ctr">
              <a:buNone/>
              <a:defRPr>
                <a:solidFill>
                  <a:schemeClr val="tx1">
                    <a:tint val="75000"/>
                  </a:schemeClr>
                </a:solidFill>
              </a:defRPr>
            </a:lvl4pPr>
            <a:lvl5pPr marL="1852427" indent="0" algn="ctr">
              <a:buNone/>
              <a:defRPr>
                <a:solidFill>
                  <a:schemeClr val="tx1">
                    <a:tint val="75000"/>
                  </a:schemeClr>
                </a:solidFill>
              </a:defRPr>
            </a:lvl5pPr>
            <a:lvl6pPr marL="2315533" indent="0" algn="ctr">
              <a:buNone/>
              <a:defRPr>
                <a:solidFill>
                  <a:schemeClr val="tx1">
                    <a:tint val="75000"/>
                  </a:schemeClr>
                </a:solidFill>
              </a:defRPr>
            </a:lvl6pPr>
            <a:lvl7pPr marL="2778640" indent="0" algn="ctr">
              <a:buNone/>
              <a:defRPr>
                <a:solidFill>
                  <a:schemeClr val="tx1">
                    <a:tint val="75000"/>
                  </a:schemeClr>
                </a:solidFill>
              </a:defRPr>
            </a:lvl7pPr>
            <a:lvl8pPr marL="3241747" indent="0" algn="ctr">
              <a:buNone/>
              <a:defRPr>
                <a:solidFill>
                  <a:schemeClr val="tx1">
                    <a:tint val="75000"/>
                  </a:schemeClr>
                </a:solidFill>
              </a:defRPr>
            </a:lvl8pPr>
            <a:lvl9pPr marL="370485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4091" b="1" cap="all"/>
            </a:lvl1pPr>
          </a:lstStyle>
          <a:p>
            <a:r>
              <a:rPr lang="en-US"/>
              <a:t>Click to edit Master title style</a:t>
            </a:r>
          </a:p>
        </p:txBody>
      </p:sp>
      <p:sp>
        <p:nvSpPr>
          <p:cNvPr id="3" name="Text Placeholder 2"/>
          <p:cNvSpPr>
            <a:spLocks noGrp="1"/>
          </p:cNvSpPr>
          <p:nvPr>
            <p:ph type="body" idx="1"/>
          </p:nvPr>
        </p:nvSpPr>
        <p:spPr>
          <a:xfrm>
            <a:off x="577850" y="3875618"/>
            <a:ext cx="6217920" cy="2000249"/>
          </a:xfrm>
        </p:spPr>
        <p:txBody>
          <a:bodyPr anchor="b"/>
          <a:lstStyle>
            <a:lvl1pPr marL="0" indent="0">
              <a:buNone/>
              <a:defRPr sz="2000">
                <a:solidFill>
                  <a:schemeClr val="tx1">
                    <a:tint val="75000"/>
                  </a:schemeClr>
                </a:solidFill>
              </a:defRPr>
            </a:lvl1pPr>
            <a:lvl2pPr marL="463106" indent="0">
              <a:buNone/>
              <a:defRPr sz="1818">
                <a:solidFill>
                  <a:schemeClr val="tx1">
                    <a:tint val="75000"/>
                  </a:schemeClr>
                </a:solidFill>
              </a:defRPr>
            </a:lvl2pPr>
            <a:lvl3pPr marL="926213" indent="0">
              <a:buNone/>
              <a:defRPr sz="1636">
                <a:solidFill>
                  <a:schemeClr val="tx1">
                    <a:tint val="75000"/>
                  </a:schemeClr>
                </a:solidFill>
              </a:defRPr>
            </a:lvl3pPr>
            <a:lvl4pPr marL="1389320" indent="0">
              <a:buNone/>
              <a:defRPr sz="1455">
                <a:solidFill>
                  <a:schemeClr val="tx1">
                    <a:tint val="75000"/>
                  </a:schemeClr>
                </a:solidFill>
              </a:defRPr>
            </a:lvl4pPr>
            <a:lvl5pPr marL="1852427" indent="0">
              <a:buNone/>
              <a:defRPr sz="1455">
                <a:solidFill>
                  <a:schemeClr val="tx1">
                    <a:tint val="75000"/>
                  </a:schemeClr>
                </a:solidFill>
              </a:defRPr>
            </a:lvl5pPr>
            <a:lvl6pPr marL="2315533" indent="0">
              <a:buNone/>
              <a:defRPr sz="1455">
                <a:solidFill>
                  <a:schemeClr val="tx1">
                    <a:tint val="75000"/>
                  </a:schemeClr>
                </a:solidFill>
              </a:defRPr>
            </a:lvl6pPr>
            <a:lvl7pPr marL="2778640" indent="0">
              <a:buNone/>
              <a:defRPr sz="1455">
                <a:solidFill>
                  <a:schemeClr val="tx1">
                    <a:tint val="75000"/>
                  </a:schemeClr>
                </a:solidFill>
              </a:defRPr>
            </a:lvl7pPr>
            <a:lvl8pPr marL="3241747" indent="0">
              <a:buNone/>
              <a:defRPr sz="1455">
                <a:solidFill>
                  <a:schemeClr val="tx1">
                    <a:tint val="75000"/>
                  </a:schemeClr>
                </a:solidFill>
              </a:defRPr>
            </a:lvl8pPr>
            <a:lvl9pPr marL="3704853" indent="0">
              <a:buNone/>
              <a:defRPr sz="145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7"/>
            <a:ext cx="3232151"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19"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1" y="364067"/>
            <a:ext cx="4089400" cy="7804151"/>
          </a:xfrm>
        </p:spPr>
        <p:txBody>
          <a:bodyPr/>
          <a:lstStyle>
            <a:lvl1pPr>
              <a:defRPr sz="3273"/>
            </a:lvl1pPr>
            <a:lvl2pPr>
              <a:defRPr sz="2818"/>
            </a:lvl2pPr>
            <a:lvl3pPr>
              <a:defRPr sz="2455"/>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0" cy="6254751"/>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3273"/>
            </a:lvl1pPr>
            <a:lvl2pPr marL="463106" indent="0">
              <a:buNone/>
              <a:defRPr sz="2818"/>
            </a:lvl2pPr>
            <a:lvl3pPr marL="926213" indent="0">
              <a:buNone/>
              <a:defRPr sz="2455"/>
            </a:lvl3pPr>
            <a:lvl4pPr marL="1389320" indent="0">
              <a:buNone/>
              <a:defRPr sz="2000"/>
            </a:lvl4pPr>
            <a:lvl5pPr marL="1852427" indent="0">
              <a:buNone/>
              <a:defRPr sz="2000"/>
            </a:lvl5pPr>
            <a:lvl6pPr marL="2315533" indent="0">
              <a:buNone/>
              <a:defRPr sz="2000"/>
            </a:lvl6pPr>
            <a:lvl7pPr marL="2778640" indent="0">
              <a:buNone/>
              <a:defRPr sz="2000"/>
            </a:lvl7pPr>
            <a:lvl8pPr marL="3241747" indent="0">
              <a:buNone/>
              <a:defRPr sz="2000"/>
            </a:lvl8pPr>
            <a:lvl9pPr marL="3704853" indent="0">
              <a:buNone/>
              <a:defRPr sz="2000"/>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01882" tIns="50941" rIns="101882" bIns="50941" rtlCol="0" anchor="ctr"/>
          <a:lstStyle>
            <a:lvl1pPr algn="l">
              <a:defRPr sz="1182">
                <a:solidFill>
                  <a:schemeClr val="tx1">
                    <a:tint val="75000"/>
                  </a:schemeClr>
                </a:solidFill>
              </a:defRPr>
            </a:lvl1pPr>
          </a:lstStyle>
          <a:p>
            <a:fld id="{1D8BD707-D9CF-40AE-B4C6-C98DA3205C09}" type="datetimeFigureOut">
              <a:rPr lang="en-US" smtClean="0"/>
              <a:pPr/>
              <a:t>9/27/2024</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01882" tIns="50941" rIns="101882" bIns="50941" rtlCol="0" anchor="ctr"/>
          <a:lstStyle>
            <a:lvl1pPr algn="ctr">
              <a:defRPr sz="118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01882" tIns="50941" rIns="101882" bIns="50941" rtlCol="0" anchor="ctr"/>
          <a:lstStyle>
            <a:lvl1pPr algn="r">
              <a:defRPr sz="118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6213" rtl="0" eaLnBrk="1" latinLnBrk="0" hangingPunct="1">
        <a:spcBef>
          <a:spcPct val="0"/>
        </a:spcBef>
        <a:buNone/>
        <a:defRPr sz="4455" kern="1200">
          <a:solidFill>
            <a:schemeClr val="tx1"/>
          </a:solidFill>
          <a:latin typeface="+mj-lt"/>
          <a:ea typeface="+mj-ea"/>
          <a:cs typeface="+mj-cs"/>
        </a:defRPr>
      </a:lvl1pPr>
    </p:titleStyle>
    <p:bodyStyle>
      <a:lvl1pPr marL="347330" indent="-347330" algn="l" defTabSz="926213" rtl="0" eaLnBrk="1" latinLnBrk="0" hangingPunct="1">
        <a:spcBef>
          <a:spcPct val="20000"/>
        </a:spcBef>
        <a:buFont typeface="Arial" pitchFamily="34" charset="0"/>
        <a:buChar char="•"/>
        <a:defRPr sz="3273" kern="1200">
          <a:solidFill>
            <a:schemeClr val="tx1"/>
          </a:solidFill>
          <a:latin typeface="+mn-lt"/>
          <a:ea typeface="+mn-ea"/>
          <a:cs typeface="+mn-cs"/>
        </a:defRPr>
      </a:lvl1pPr>
      <a:lvl2pPr marL="752548" indent="-289442" algn="l" defTabSz="926213" rtl="0" eaLnBrk="1" latinLnBrk="0" hangingPunct="1">
        <a:spcBef>
          <a:spcPct val="20000"/>
        </a:spcBef>
        <a:buFont typeface="Arial" pitchFamily="34" charset="0"/>
        <a:buChar char="–"/>
        <a:defRPr sz="2818" kern="1200">
          <a:solidFill>
            <a:schemeClr val="tx1"/>
          </a:solidFill>
          <a:latin typeface="+mn-lt"/>
          <a:ea typeface="+mn-ea"/>
          <a:cs typeface="+mn-cs"/>
        </a:defRPr>
      </a:lvl2pPr>
      <a:lvl3pPr marL="1157767" indent="-231553" algn="l" defTabSz="926213" rtl="0" eaLnBrk="1" latinLnBrk="0" hangingPunct="1">
        <a:spcBef>
          <a:spcPct val="20000"/>
        </a:spcBef>
        <a:buFont typeface="Arial" pitchFamily="34" charset="0"/>
        <a:buChar char="•"/>
        <a:defRPr sz="2455" kern="1200">
          <a:solidFill>
            <a:schemeClr val="tx1"/>
          </a:solidFill>
          <a:latin typeface="+mn-lt"/>
          <a:ea typeface="+mn-ea"/>
          <a:cs typeface="+mn-cs"/>
        </a:defRPr>
      </a:lvl3pPr>
      <a:lvl4pPr marL="1620873"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8398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47086"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10194"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7330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36407"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26213" rtl="0" eaLnBrk="1" latinLnBrk="0" hangingPunct="1">
        <a:defRPr sz="1818" kern="1200">
          <a:solidFill>
            <a:schemeClr val="tx1"/>
          </a:solidFill>
          <a:latin typeface="+mn-lt"/>
          <a:ea typeface="+mn-ea"/>
          <a:cs typeface="+mn-cs"/>
        </a:defRPr>
      </a:lvl1pPr>
      <a:lvl2pPr marL="463106" algn="l" defTabSz="926213" rtl="0" eaLnBrk="1" latinLnBrk="0" hangingPunct="1">
        <a:defRPr sz="1818" kern="1200">
          <a:solidFill>
            <a:schemeClr val="tx1"/>
          </a:solidFill>
          <a:latin typeface="+mn-lt"/>
          <a:ea typeface="+mn-ea"/>
          <a:cs typeface="+mn-cs"/>
        </a:defRPr>
      </a:lvl2pPr>
      <a:lvl3pPr marL="926213" algn="l" defTabSz="926213" rtl="0" eaLnBrk="1" latinLnBrk="0" hangingPunct="1">
        <a:defRPr sz="1818" kern="1200">
          <a:solidFill>
            <a:schemeClr val="tx1"/>
          </a:solidFill>
          <a:latin typeface="+mn-lt"/>
          <a:ea typeface="+mn-ea"/>
          <a:cs typeface="+mn-cs"/>
        </a:defRPr>
      </a:lvl3pPr>
      <a:lvl4pPr marL="1389320" algn="l" defTabSz="926213" rtl="0" eaLnBrk="1" latinLnBrk="0" hangingPunct="1">
        <a:defRPr sz="1818" kern="1200">
          <a:solidFill>
            <a:schemeClr val="tx1"/>
          </a:solidFill>
          <a:latin typeface="+mn-lt"/>
          <a:ea typeface="+mn-ea"/>
          <a:cs typeface="+mn-cs"/>
        </a:defRPr>
      </a:lvl4pPr>
      <a:lvl5pPr marL="1852427" algn="l" defTabSz="926213" rtl="0" eaLnBrk="1" latinLnBrk="0" hangingPunct="1">
        <a:defRPr sz="1818" kern="1200">
          <a:solidFill>
            <a:schemeClr val="tx1"/>
          </a:solidFill>
          <a:latin typeface="+mn-lt"/>
          <a:ea typeface="+mn-ea"/>
          <a:cs typeface="+mn-cs"/>
        </a:defRPr>
      </a:lvl5pPr>
      <a:lvl6pPr marL="2315533" algn="l" defTabSz="926213" rtl="0" eaLnBrk="1" latinLnBrk="0" hangingPunct="1">
        <a:defRPr sz="1818" kern="1200">
          <a:solidFill>
            <a:schemeClr val="tx1"/>
          </a:solidFill>
          <a:latin typeface="+mn-lt"/>
          <a:ea typeface="+mn-ea"/>
          <a:cs typeface="+mn-cs"/>
        </a:defRPr>
      </a:lvl6pPr>
      <a:lvl7pPr marL="2778640" algn="l" defTabSz="926213" rtl="0" eaLnBrk="1" latinLnBrk="0" hangingPunct="1">
        <a:defRPr sz="1818" kern="1200">
          <a:solidFill>
            <a:schemeClr val="tx1"/>
          </a:solidFill>
          <a:latin typeface="+mn-lt"/>
          <a:ea typeface="+mn-ea"/>
          <a:cs typeface="+mn-cs"/>
        </a:defRPr>
      </a:lvl7pPr>
      <a:lvl8pPr marL="3241747" algn="l" defTabSz="926213" rtl="0" eaLnBrk="1" latinLnBrk="0" hangingPunct="1">
        <a:defRPr sz="1818" kern="1200">
          <a:solidFill>
            <a:schemeClr val="tx1"/>
          </a:solidFill>
          <a:latin typeface="+mn-lt"/>
          <a:ea typeface="+mn-ea"/>
          <a:cs typeface="+mn-cs"/>
        </a:defRPr>
      </a:lvl8pPr>
      <a:lvl9pPr marL="3704853" algn="l" defTabSz="926213" rtl="0" eaLnBrk="1" latinLnBrk="0" hangingPunct="1">
        <a:defRPr sz="18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709483"/>
            <a:ext cx="7315199" cy="2582561"/>
          </a:xfrm>
        </p:spPr>
        <p:txBody>
          <a:bodyPr numCol="1" anchor="ctr">
            <a:noAutofit/>
          </a:bodyPr>
          <a:lstStyle/>
          <a:p>
            <a:r>
              <a:rPr lang="en-US" sz="1300" dirty="0">
                <a:solidFill>
                  <a:srgbClr val="7B99BC"/>
                </a:solidFill>
                <a:latin typeface="Century Gothic" panose="020B0502020202020204" pitchFamily="34" charset="0"/>
              </a:rPr>
              <a:t>THIS 3 BEDROOM/2 BATH HOME IS LOCATED JUST A MINUTE AWAY FROM LAKE MARION (WITH PUBLIC BOAT LANDING), HAS VIEWS OF THE LARGE LAKE ACROSS THE STREET AND GORGEOUS OAK TREES IN THE YARD! SOME OF THE WONDERFUL IMPROVEMENTS MADE IN THE PAST 3 MONTHS INCLUDE NEW PAINT, NEW VINYL FLOORS IN MOST OF THE HOME, VAPOR BARRIER, NEW PUMP ON WELL, NEW BACK DOOR AND PRESSURE WASHING. NEW FLOOR COVERING IN MASTER AND SECOND BATHROOMS IN AUGUST 2024 ALSO SECOND AND THIRD BEDROOMS. THE HVAC WAS JUST SERVICED IN NOVEMBER 2022. AFFORDABLE PRICE AND GREAT LOCATION!</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3255680" y="8347710"/>
            <a:ext cx="803841" cy="779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124691" y="8347710"/>
            <a:ext cx="3344067" cy="677108"/>
          </a:xfrm>
          <a:prstGeom prst="rect">
            <a:avLst/>
          </a:prstGeom>
        </p:spPr>
        <p:txBody>
          <a:bodyPr wrap="square">
            <a:spAutoFit/>
          </a:bodyPr>
          <a:lstStyle/>
          <a:p>
            <a:r>
              <a:rPr lang="en-US" sz="1400" b="1" dirty="0">
                <a:solidFill>
                  <a:srgbClr val="7B99BC"/>
                </a:solidFill>
                <a:latin typeface="Century Gothic" panose="020B0502020202020204" pitchFamily="34" charset="0"/>
              </a:rPr>
              <a:t>Carla Davis</a:t>
            </a:r>
          </a:p>
          <a:p>
            <a:r>
              <a:rPr lang="en-US" sz="1200" dirty="0">
                <a:solidFill>
                  <a:srgbClr val="7B99BC"/>
                </a:solidFill>
                <a:latin typeface="Century Gothic" panose="020B0502020202020204" pitchFamily="34" charset="0"/>
              </a:rPr>
              <a:t>843-437-4873</a:t>
            </a:r>
          </a:p>
          <a:p>
            <a:r>
              <a:rPr lang="en-US" sz="1200" dirty="0">
                <a:solidFill>
                  <a:srgbClr val="7B99BC"/>
                </a:solidFill>
                <a:latin typeface="Century Gothic" panose="020B0502020202020204" pitchFamily="34" charset="0"/>
              </a:rPr>
              <a:t>gaweber@tds.net</a:t>
            </a: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750971" y="7290867"/>
            <a:ext cx="1349951" cy="1012463"/>
          </a:xfrm>
          <a:prstGeom prst="rect">
            <a:avLst/>
          </a:prstGeom>
          <a:ln>
            <a:noFill/>
          </a:ln>
          <a:effectLst/>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21941" y="7290867"/>
            <a:ext cx="1352981" cy="1014735"/>
          </a:xfrm>
          <a:prstGeom prst="rect">
            <a:avLst/>
          </a:prstGeom>
          <a:ln>
            <a:noFill/>
          </a:ln>
          <a:effectLst/>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212555" y="7290867"/>
            <a:ext cx="1353312" cy="1014984"/>
          </a:xfrm>
          <a:prstGeom prst="rect">
            <a:avLst/>
          </a:prstGeom>
          <a:ln>
            <a:noFill/>
          </a:ln>
          <a:effectLst/>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5741916" y="7290867"/>
            <a:ext cx="1351344" cy="1013508"/>
          </a:xfrm>
          <a:prstGeom prst="rect">
            <a:avLst/>
          </a:prstGeom>
          <a:ln>
            <a:noFill/>
          </a:ln>
          <a:effectLst/>
        </p:spPr>
      </p:pic>
      <p:sp>
        <p:nvSpPr>
          <p:cNvPr id="5" name="Rectangle 4"/>
          <p:cNvSpPr/>
          <p:nvPr/>
        </p:nvSpPr>
        <p:spPr>
          <a:xfrm>
            <a:off x="2438399" y="3116364"/>
            <a:ext cx="4876802" cy="1569660"/>
          </a:xfrm>
          <a:prstGeom prst="rect">
            <a:avLst/>
          </a:prstGeom>
        </p:spPr>
        <p:txBody>
          <a:bodyPr wrap="square">
            <a:spAutoFit/>
          </a:bodyPr>
          <a:lstStyle/>
          <a:p>
            <a:pPr algn="ctr"/>
            <a:r>
              <a:rPr lang="en-US" sz="2400" b="1" dirty="0">
                <a:solidFill>
                  <a:srgbClr val="7B99BC"/>
                </a:solidFill>
                <a:latin typeface="Century Gothic" panose="020B0502020202020204" pitchFamily="34" charset="0"/>
              </a:rPr>
              <a:t>305 Fountain Lake Drive</a:t>
            </a:r>
          </a:p>
          <a:p>
            <a:pPr algn="ctr"/>
            <a:endParaRPr lang="fr-FR" sz="1800" b="1" dirty="0">
              <a:solidFill>
                <a:srgbClr val="7B99BC"/>
              </a:solidFill>
              <a:latin typeface="Century Gothic" panose="020B0502020202020204" pitchFamily="34" charset="0"/>
            </a:endParaRPr>
          </a:p>
          <a:p>
            <a:pPr algn="ctr"/>
            <a:r>
              <a:rPr lang="fr-FR" sz="1800" b="1" dirty="0" err="1">
                <a:solidFill>
                  <a:srgbClr val="7B99BC"/>
                </a:solidFill>
                <a:latin typeface="Century Gothic" panose="020B0502020202020204" pitchFamily="34" charset="0"/>
              </a:rPr>
              <a:t>Eutawville</a:t>
            </a:r>
            <a:r>
              <a:rPr lang="fr-FR" sz="1800" b="1" dirty="0">
                <a:solidFill>
                  <a:srgbClr val="7B99BC"/>
                </a:solidFill>
                <a:latin typeface="Century Gothic" panose="020B0502020202020204" pitchFamily="34" charset="0"/>
              </a:rPr>
              <a:t>, SC 29048</a:t>
            </a:r>
          </a:p>
          <a:p>
            <a:pPr algn="ctr"/>
            <a:r>
              <a:rPr lang="fr-FR" sz="1800" b="1" dirty="0">
                <a:solidFill>
                  <a:srgbClr val="7B99BC"/>
                </a:solidFill>
                <a:latin typeface="Century Gothic" panose="020B0502020202020204" pitchFamily="34" charset="0"/>
              </a:rPr>
              <a:t>MLS# 24001222</a:t>
            </a:r>
          </a:p>
          <a:p>
            <a:pPr algn="ctr"/>
            <a:r>
              <a:rPr lang="fr-FR" sz="1800" b="1" i="1" dirty="0">
                <a:solidFill>
                  <a:srgbClr val="7B99BC"/>
                </a:solidFill>
                <a:latin typeface="Century Gothic" panose="020B0502020202020204" pitchFamily="34" charset="0"/>
              </a:rPr>
              <a:t>REDUCED PRICE! $159,900</a:t>
            </a:r>
          </a:p>
        </p:txBody>
      </p:sp>
      <p:sp>
        <p:nvSpPr>
          <p:cNvPr id="9" name="Rectangle 8">
            <a:extLst>
              <a:ext uri="{FF2B5EF4-FFF2-40B4-BE49-F238E27FC236}">
                <a16:creationId xmlns:a16="http://schemas.microsoft.com/office/drawing/2014/main" id="{3F3F5DBE-628A-40B5-A9C1-6BD65A579158}"/>
              </a:ext>
            </a:extLst>
          </p:cNvPr>
          <p:cNvSpPr/>
          <p:nvPr/>
        </p:nvSpPr>
        <p:spPr>
          <a:xfrm>
            <a:off x="3846443" y="8347710"/>
            <a:ext cx="3344066" cy="707886"/>
          </a:xfrm>
          <a:prstGeom prst="rect">
            <a:avLst/>
          </a:prstGeom>
        </p:spPr>
        <p:txBody>
          <a:bodyPr wrap="square">
            <a:spAutoFit/>
          </a:bodyPr>
          <a:lstStyle/>
          <a:p>
            <a:pPr algn="r"/>
            <a:r>
              <a:rPr lang="en-US" sz="1000" dirty="0">
                <a:solidFill>
                  <a:srgbClr val="7B99BC"/>
                </a:solidFill>
                <a:latin typeface="Century Gothic" panose="020B0502020202020204" pitchFamily="34" charset="0"/>
              </a:rPr>
              <a:t>Adler Realty</a:t>
            </a:r>
          </a:p>
          <a:p>
            <a:pPr algn="r"/>
            <a:r>
              <a:rPr lang="fr-FR" sz="1000" dirty="0">
                <a:solidFill>
                  <a:srgbClr val="7B99BC"/>
                </a:solidFill>
                <a:latin typeface="Century Gothic" panose="020B0502020202020204" pitchFamily="34" charset="0"/>
              </a:rPr>
              <a:t>518 Parrot Point Dr</a:t>
            </a:r>
          </a:p>
          <a:p>
            <a:pPr algn="r"/>
            <a:r>
              <a:rPr lang="fr-FR" sz="1000" dirty="0">
                <a:solidFill>
                  <a:srgbClr val="7B99BC"/>
                </a:solidFill>
                <a:latin typeface="Century Gothic" panose="020B0502020202020204" pitchFamily="34" charset="0"/>
              </a:rPr>
              <a:t>Charleston, SC 29412</a:t>
            </a:r>
          </a:p>
          <a:p>
            <a:pPr algn="r"/>
            <a:r>
              <a:rPr lang="en-US" sz="1000" dirty="0">
                <a:solidFill>
                  <a:srgbClr val="7B99BC"/>
                </a:solidFill>
                <a:latin typeface="Century Gothic" panose="020B0502020202020204" pitchFamily="34" charset="0"/>
              </a:rPr>
              <a:t>www.adlerrealtychs.com</a:t>
            </a:r>
          </a:p>
        </p:txBody>
      </p:sp>
      <p:pic>
        <p:nvPicPr>
          <p:cNvPr id="18" name="Picture 17">
            <a:extLst>
              <a:ext uri="{FF2B5EF4-FFF2-40B4-BE49-F238E27FC236}">
                <a16:creationId xmlns:a16="http://schemas.microsoft.com/office/drawing/2014/main" id="{611E7A42-4320-4405-9D54-2EE14BF39E7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0" y="2901927"/>
            <a:ext cx="2419537" cy="1814653"/>
          </a:xfrm>
          <a:prstGeom prst="rect">
            <a:avLst/>
          </a:prstGeom>
          <a:ln w="19050">
            <a:solidFill>
              <a:schemeClr val="bg1"/>
            </a:solidFill>
          </a:ln>
          <a:effectLst/>
        </p:spPr>
      </p:pic>
      <p:pic>
        <p:nvPicPr>
          <p:cNvPr id="15" name="Picture 14">
            <a:extLst>
              <a:ext uri="{FF2B5EF4-FFF2-40B4-BE49-F238E27FC236}">
                <a16:creationId xmlns:a16="http://schemas.microsoft.com/office/drawing/2014/main" id="{B7C600F5-E876-42EA-99C5-06FC1E3FD00D}"/>
              </a:ext>
            </a:extLst>
          </p:cNvPr>
          <p:cNvPicPr>
            <a:picLocks noChangeAspect="1"/>
          </p:cNvPicPr>
          <p:nvPr/>
        </p:nvPicPr>
        <p:blipFill>
          <a:blip r:embed="rId8" cstate="print">
            <a:extLst>
              <a:ext uri="{28A0092B-C50C-407E-A947-70E740481C1C}">
                <a14:useLocalDpi xmlns:a14="http://schemas.microsoft.com/office/drawing/2010/main" val="0"/>
              </a:ext>
            </a:extLst>
          </a:blip>
          <a:srcRect t="2894" b="2894"/>
          <a:stretch/>
        </p:blipFill>
        <p:spPr>
          <a:xfrm>
            <a:off x="0" y="1264152"/>
            <a:ext cx="2438400" cy="1722935"/>
          </a:xfrm>
          <a:prstGeom prst="rect">
            <a:avLst/>
          </a:prstGeom>
          <a:ln w="19050">
            <a:solidFill>
              <a:schemeClr val="bg1"/>
            </a:solidFill>
          </a:ln>
          <a:effectLst/>
        </p:spPr>
      </p:pic>
      <p:pic>
        <p:nvPicPr>
          <p:cNvPr id="19" name="Picture 3">
            <a:extLst>
              <a:ext uri="{FF2B5EF4-FFF2-40B4-BE49-F238E27FC236}">
                <a16:creationId xmlns:a16="http://schemas.microsoft.com/office/drawing/2014/main" id="{8FF8F949-6E54-4BE2-98A7-2FEE54C663B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7543800" y="8069143"/>
            <a:ext cx="484073" cy="484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Subtitle 2">
            <a:extLst>
              <a:ext uri="{FF2B5EF4-FFF2-40B4-BE49-F238E27FC236}">
                <a16:creationId xmlns:a16="http://schemas.microsoft.com/office/drawing/2014/main" id="{A50D1A4A-6624-4D5B-8E13-B5369E9777E4}"/>
              </a:ext>
            </a:extLst>
          </p:cNvPr>
          <p:cNvSpPr txBox="1">
            <a:spLocks/>
          </p:cNvSpPr>
          <p:nvPr/>
        </p:nvSpPr>
        <p:spPr>
          <a:xfrm>
            <a:off x="-3048000" y="3498978"/>
            <a:ext cx="2745699" cy="3816222"/>
          </a:xfrm>
          <a:prstGeom prst="rect">
            <a:avLst/>
          </a:prstGeom>
        </p:spPr>
        <p:txBody>
          <a:bodyPr vert="horz" lIns="101882" tIns="50941" rIns="101882" bIns="50941" numCol="2" rtlCol="0" anchor="ctr">
            <a:noAutofit/>
          </a:bodyPr>
          <a:lstStyle>
            <a:lvl1pPr marL="0" indent="0" algn="ctr" defTabSz="926213" rtl="0" eaLnBrk="1" latinLnBrk="0" hangingPunct="1">
              <a:spcBef>
                <a:spcPct val="20000"/>
              </a:spcBef>
              <a:buFont typeface="Arial" pitchFamily="34" charset="0"/>
              <a:buNone/>
              <a:defRPr sz="3273" kern="1200">
                <a:solidFill>
                  <a:schemeClr val="tx1">
                    <a:tint val="75000"/>
                  </a:schemeClr>
                </a:solidFill>
                <a:latin typeface="+mn-lt"/>
                <a:ea typeface="+mn-ea"/>
                <a:cs typeface="+mn-cs"/>
              </a:defRPr>
            </a:lvl1pPr>
            <a:lvl2pPr marL="463106" indent="0" algn="ctr" defTabSz="926213" rtl="0" eaLnBrk="1" latinLnBrk="0" hangingPunct="1">
              <a:spcBef>
                <a:spcPct val="20000"/>
              </a:spcBef>
              <a:buFont typeface="Arial" pitchFamily="34" charset="0"/>
              <a:buNone/>
              <a:defRPr sz="2818" kern="1200">
                <a:solidFill>
                  <a:schemeClr val="tx1">
                    <a:tint val="75000"/>
                  </a:schemeClr>
                </a:solidFill>
                <a:latin typeface="+mn-lt"/>
                <a:ea typeface="+mn-ea"/>
                <a:cs typeface="+mn-cs"/>
              </a:defRPr>
            </a:lvl2pPr>
            <a:lvl3pPr marL="926213" indent="0" algn="ctr" defTabSz="926213" rtl="0" eaLnBrk="1" latinLnBrk="0" hangingPunct="1">
              <a:spcBef>
                <a:spcPct val="20000"/>
              </a:spcBef>
              <a:buFont typeface="Arial" pitchFamily="34" charset="0"/>
              <a:buNone/>
              <a:defRPr sz="2455" kern="1200">
                <a:solidFill>
                  <a:schemeClr val="tx1">
                    <a:tint val="75000"/>
                  </a:schemeClr>
                </a:solidFill>
                <a:latin typeface="+mn-lt"/>
                <a:ea typeface="+mn-ea"/>
                <a:cs typeface="+mn-cs"/>
              </a:defRPr>
            </a:lvl3pPr>
            <a:lvl4pPr marL="1389320"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52427"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315533"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78640"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41747"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704853" indent="0" algn="ctr" defTabSz="92621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71450" indent="-171450" algn="l">
              <a:buFont typeface="Arial" pitchFamily="34" charset="0"/>
              <a:buChar char="•"/>
            </a:pPr>
            <a:r>
              <a:rPr lang="en-US" sz="1200" dirty="0">
                <a:solidFill>
                  <a:srgbClr val="70A2EC"/>
                </a:solidFill>
                <a:latin typeface="Century Gothic" panose="020B0502020202020204" pitchFamily="34" charset="0"/>
              </a:rPr>
              <a:t>CHARLESTON SINGLE STYLE HOME</a:t>
            </a:r>
          </a:p>
          <a:p>
            <a:pPr marL="171450" indent="-171450" algn="l">
              <a:buFont typeface="Arial" pitchFamily="34" charset="0"/>
              <a:buChar char="•"/>
            </a:pPr>
            <a:r>
              <a:rPr lang="en-US" sz="1200" dirty="0">
                <a:solidFill>
                  <a:srgbClr val="70A2EC"/>
                </a:solidFill>
                <a:latin typeface="Century Gothic" panose="020B0502020202020204" pitchFamily="34" charset="0"/>
              </a:rPr>
              <a:t>4 BEDS/2.5 BATHS/LOFT</a:t>
            </a:r>
          </a:p>
          <a:p>
            <a:pPr marL="171450" indent="-171450" algn="l">
              <a:buFont typeface="Arial" pitchFamily="34" charset="0"/>
              <a:buChar char="•"/>
            </a:pPr>
            <a:r>
              <a:rPr lang="en-US" sz="1200" dirty="0">
                <a:solidFill>
                  <a:srgbClr val="70A2EC"/>
                </a:solidFill>
                <a:latin typeface="Century Gothic" panose="020B0502020202020204" pitchFamily="34" charset="0"/>
              </a:rPr>
              <a:t>MASTER BEDROOM DOWN</a:t>
            </a:r>
          </a:p>
          <a:p>
            <a:pPr marL="171450" indent="-171450" algn="l">
              <a:buFont typeface="Arial" pitchFamily="34" charset="0"/>
              <a:buChar char="•"/>
            </a:pPr>
            <a:r>
              <a:rPr lang="en-US" sz="1200" dirty="0">
                <a:solidFill>
                  <a:srgbClr val="70A2EC"/>
                </a:solidFill>
                <a:latin typeface="Century Gothic" panose="020B0502020202020204" pitchFamily="34" charset="0"/>
              </a:rPr>
              <a:t>YARD W/PRIVACY FENCE</a:t>
            </a:r>
          </a:p>
          <a:p>
            <a:pPr marL="171450" indent="-171450" algn="l">
              <a:buFont typeface="Arial" pitchFamily="34" charset="0"/>
              <a:buChar char="•"/>
            </a:pPr>
            <a:r>
              <a:rPr lang="en-US" sz="1200" dirty="0">
                <a:solidFill>
                  <a:srgbClr val="70A2EC"/>
                </a:solidFill>
                <a:latin typeface="Century Gothic" panose="020B0502020202020204" pitchFamily="34" charset="0"/>
              </a:rPr>
              <a:t>HARDIPLANK SIDING</a:t>
            </a:r>
          </a:p>
          <a:p>
            <a:pPr marL="171450" indent="-171450" algn="l">
              <a:buFont typeface="Arial" pitchFamily="34" charset="0"/>
              <a:buChar char="•"/>
            </a:pPr>
            <a:r>
              <a:rPr lang="en-US" sz="1200" dirty="0">
                <a:solidFill>
                  <a:srgbClr val="70A2EC"/>
                </a:solidFill>
                <a:latin typeface="Century Gothic" panose="020B0502020202020204" pitchFamily="34" charset="0"/>
              </a:rPr>
              <a:t>HOME ONLY 2 YEARS OLD</a:t>
            </a:r>
          </a:p>
          <a:p>
            <a:pPr marL="171450" indent="-171450" algn="l">
              <a:buFont typeface="Arial" pitchFamily="34" charset="0"/>
              <a:buChar char="•"/>
            </a:pPr>
            <a:r>
              <a:rPr lang="en-US" sz="1200" dirty="0">
                <a:solidFill>
                  <a:srgbClr val="70A2EC"/>
                </a:solidFill>
                <a:latin typeface="Century Gothic" panose="020B0502020202020204" pitchFamily="34" charset="0"/>
              </a:rPr>
              <a:t>QUARTZ COUNTERTOPS</a:t>
            </a:r>
          </a:p>
          <a:p>
            <a:pPr marL="171450" indent="-171450" algn="l">
              <a:buFont typeface="Arial" pitchFamily="34" charset="0"/>
              <a:buChar char="•"/>
            </a:pPr>
            <a:r>
              <a:rPr lang="en-US" sz="1200" dirty="0">
                <a:solidFill>
                  <a:srgbClr val="70A2EC"/>
                </a:solidFill>
                <a:latin typeface="Century Gothic" panose="020B0502020202020204" pitchFamily="34" charset="0"/>
              </a:rPr>
              <a:t>STAINLESS APPLIANCES</a:t>
            </a:r>
          </a:p>
          <a:p>
            <a:pPr marL="171450" indent="-171450" algn="l">
              <a:buFont typeface="Arial" pitchFamily="34" charset="0"/>
              <a:buChar char="•"/>
            </a:pPr>
            <a:r>
              <a:rPr lang="en-US" sz="1200" dirty="0">
                <a:solidFill>
                  <a:srgbClr val="70A2EC"/>
                </a:solidFill>
                <a:latin typeface="Century Gothic" panose="020B0502020202020204" pitchFamily="34" charset="0"/>
              </a:rPr>
              <a:t>REFRIGERATOR INCLUDED</a:t>
            </a:r>
          </a:p>
          <a:p>
            <a:pPr marL="171450" indent="-171450" algn="l">
              <a:buFont typeface="Arial" pitchFamily="34" charset="0"/>
              <a:buChar char="•"/>
            </a:pPr>
            <a:r>
              <a:rPr lang="en-US" sz="1200" dirty="0">
                <a:solidFill>
                  <a:srgbClr val="70A2EC"/>
                </a:solidFill>
                <a:latin typeface="Century Gothic" panose="020B0502020202020204" pitchFamily="34" charset="0"/>
              </a:rPr>
              <a:t>COVERED PORCH</a:t>
            </a:r>
          </a:p>
          <a:p>
            <a:pPr marL="171450" indent="-171450" algn="l">
              <a:buFont typeface="Arial" pitchFamily="34" charset="0"/>
              <a:buChar char="•"/>
            </a:pPr>
            <a:r>
              <a:rPr lang="en-US" sz="1200" dirty="0">
                <a:solidFill>
                  <a:srgbClr val="70A2EC"/>
                </a:solidFill>
                <a:latin typeface="Century Gothic" panose="020B0502020202020204" pitchFamily="34" charset="0"/>
              </a:rPr>
              <a:t>PERFECT JOHNS ISLAND LOCATION</a:t>
            </a:r>
          </a:p>
          <a:p>
            <a:pPr marL="171450" indent="-171450" algn="l">
              <a:buFont typeface="Arial" pitchFamily="34" charset="0"/>
              <a:buChar char="•"/>
            </a:pPr>
            <a:r>
              <a:rPr lang="en-US" sz="1200" dirty="0">
                <a:solidFill>
                  <a:srgbClr val="70A2EC"/>
                </a:solidFill>
                <a:latin typeface="Century Gothic" panose="020B0502020202020204" pitchFamily="34" charset="0"/>
              </a:rPr>
              <a:t>1 MILE FROM SEVERAL RESTAURANTS/SHOPS</a:t>
            </a:r>
          </a:p>
          <a:p>
            <a:pPr marL="171450" indent="-171450" algn="l">
              <a:buFont typeface="Arial" pitchFamily="34" charset="0"/>
              <a:buChar char="•"/>
            </a:pPr>
            <a:r>
              <a:rPr lang="en-US" sz="1200" dirty="0">
                <a:solidFill>
                  <a:srgbClr val="70A2EC"/>
                </a:solidFill>
                <a:latin typeface="Century Gothic" panose="020B0502020202020204" pitchFamily="34" charset="0"/>
              </a:rPr>
              <a:t>BLINDS AND WASHER/DRYER INCLUDED</a:t>
            </a:r>
          </a:p>
          <a:p>
            <a:pPr marL="171450" indent="-171450" algn="l">
              <a:buFont typeface="Arial" pitchFamily="34" charset="0"/>
              <a:buChar char="•"/>
            </a:pPr>
            <a:r>
              <a:rPr lang="en-US" sz="1200" dirty="0">
                <a:solidFill>
                  <a:srgbClr val="70A2EC"/>
                </a:solidFill>
                <a:latin typeface="Century Gothic" panose="020B0502020202020204" pitchFamily="34" charset="0"/>
              </a:rPr>
              <a:t>LESS THAN 10 MILES TO DOWNTOWN CHARLESTON</a:t>
            </a:r>
          </a:p>
          <a:p>
            <a:pPr marL="171450" indent="-171450" algn="l">
              <a:buFont typeface="Arial" pitchFamily="34" charset="0"/>
              <a:buChar char="•"/>
            </a:pPr>
            <a:r>
              <a:rPr lang="en-US" sz="1200" dirty="0">
                <a:solidFill>
                  <a:srgbClr val="70A2EC"/>
                </a:solidFill>
                <a:latin typeface="Century Gothic" panose="020B0502020202020204" pitchFamily="34" charset="0"/>
              </a:rPr>
              <a:t>12 MILES TO KIAWAH OR FOLLY BEACH</a:t>
            </a:r>
          </a:p>
        </p:txBody>
      </p:sp>
      <p:pic>
        <p:nvPicPr>
          <p:cNvPr id="21" name="Picture 20"/>
          <p:cNvPicPr>
            <a:picLocks noChangeAspect="1"/>
          </p:cNvPicPr>
          <p:nvPr/>
        </p:nvPicPr>
        <p:blipFill>
          <a:blip r:embed="rId10">
            <a:extLst>
              <a:ext uri="{28A0092B-C50C-407E-A947-70E740481C1C}">
                <a14:useLocalDpi xmlns:a14="http://schemas.microsoft.com/office/drawing/2010/main" val="0"/>
              </a:ext>
            </a:extLst>
          </a:blip>
          <a:srcRect t="9166" b="9166"/>
          <a:stretch/>
        </p:blipFill>
        <p:spPr>
          <a:xfrm>
            <a:off x="2438400" y="0"/>
            <a:ext cx="4876800" cy="2987087"/>
          </a:xfrm>
          <a:prstGeom prst="rect">
            <a:avLst/>
          </a:prstGeom>
          <a:ln w="19050">
            <a:solidFill>
              <a:schemeClr val="bg1"/>
            </a:solidFill>
          </a:ln>
          <a:effectLst/>
        </p:spPr>
      </p:pic>
      <p:pic>
        <p:nvPicPr>
          <p:cNvPr id="4" name="Picture 3">
            <a:extLst>
              <a:ext uri="{FF2B5EF4-FFF2-40B4-BE49-F238E27FC236}">
                <a16:creationId xmlns:a16="http://schemas.microsoft.com/office/drawing/2014/main" id="{52B74B9A-8F65-68D0-F799-D645C9621DE7}"/>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276972" y="7290867"/>
            <a:ext cx="759533" cy="1012711"/>
          </a:xfrm>
          <a:prstGeom prst="rect">
            <a:avLst/>
          </a:prstGeom>
          <a:ln>
            <a:noFill/>
          </a:ln>
          <a:effectLst/>
        </p:spPr>
      </p:pic>
      <p:sp>
        <p:nvSpPr>
          <p:cNvPr id="2" name="Title 1"/>
          <p:cNvSpPr>
            <a:spLocks noGrp="1"/>
          </p:cNvSpPr>
          <p:nvPr>
            <p:ph type="ctrTitle"/>
          </p:nvPr>
        </p:nvSpPr>
        <p:spPr>
          <a:xfrm>
            <a:off x="0" y="1"/>
            <a:ext cx="2438398" cy="1264152"/>
          </a:xfrm>
          <a:noFill/>
          <a:effectLst/>
        </p:spPr>
        <p:txBody>
          <a:bodyPr anchor="ctr">
            <a:noAutofit/>
          </a:bodyPr>
          <a:lstStyle/>
          <a:p>
            <a:pPr>
              <a:spcAft>
                <a:spcPts val="2000"/>
              </a:spcAft>
            </a:pPr>
            <a:r>
              <a:rPr lang="en-US" sz="1900" b="1" i="1" dirty="0">
                <a:ln w="3175">
                  <a:noFill/>
                </a:ln>
                <a:solidFill>
                  <a:srgbClr val="7B99BC"/>
                </a:solidFill>
                <a:latin typeface="Century Gothic" panose="020B0502020202020204" pitchFamily="34" charset="0"/>
              </a:rPr>
              <a:t>STEPS FROM</a:t>
            </a:r>
            <a:br>
              <a:rPr lang="en-US" sz="1900" b="1" i="1" dirty="0">
                <a:ln w="3175">
                  <a:noFill/>
                </a:ln>
                <a:solidFill>
                  <a:srgbClr val="7B99BC"/>
                </a:solidFill>
                <a:latin typeface="Century Gothic" panose="020B0502020202020204" pitchFamily="34" charset="0"/>
              </a:rPr>
            </a:br>
            <a:br>
              <a:rPr lang="en-US" sz="1900" b="1" i="1" dirty="0">
                <a:ln w="3175">
                  <a:noFill/>
                </a:ln>
                <a:solidFill>
                  <a:srgbClr val="7B99BC"/>
                </a:solidFill>
                <a:latin typeface="Century Gothic" panose="020B0502020202020204" pitchFamily="34" charset="0"/>
              </a:rPr>
            </a:br>
            <a:r>
              <a:rPr lang="en-US" sz="1900" b="1" i="1" dirty="0">
                <a:ln w="3175">
                  <a:noFill/>
                </a:ln>
                <a:solidFill>
                  <a:srgbClr val="7B99BC"/>
                </a:solidFill>
                <a:latin typeface="Century Gothic" panose="020B0502020202020204" pitchFamily="34" charset="0"/>
              </a:rPr>
              <a:t>LAKE MARION</a:t>
            </a:r>
          </a:p>
        </p:txBody>
      </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1740</TotalTime>
  <Words>220</Words>
  <Application>Microsoft Office PowerPoint</Application>
  <PresentationFormat>Custom</PresentationFormat>
  <Paragraphs>29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STEPS FROM  LAKE MARION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75</cp:revision>
  <dcterms:created xsi:type="dcterms:W3CDTF">2006-08-16T00:00:00Z</dcterms:created>
  <dcterms:modified xsi:type="dcterms:W3CDTF">2024-09-27T19:33:28Z</dcterms:modified>
</cp:coreProperties>
</file>