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9" d="100"/>
          <a:sy n="59" d="100"/>
        </p:scale>
        <p:origin x="2825" y="9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7/19/2021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7/19/2021</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a:extLst>
              <a:ext uri="{FF2B5EF4-FFF2-40B4-BE49-F238E27FC236}">
                <a16:creationId xmlns:a16="http://schemas.microsoft.com/office/drawing/2014/main" id="{31AD7AD2-F4C4-4F88-B054-6D24723CE1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5943600" y="5662944"/>
            <a:ext cx="2286000" cy="1522654"/>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1144"/>
            <a:ext cx="8229600" cy="5479265"/>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5638801"/>
            <a:ext cx="5943599" cy="3279678"/>
          </a:xfrm>
        </p:spPr>
        <p:txBody>
          <a:bodyPr anchor="ctr">
            <a:noAutofit/>
          </a:bodyPr>
          <a:lstStyle/>
          <a:p>
            <a:r>
              <a:rPr lang="en-US" sz="1500" dirty="0">
                <a:solidFill>
                  <a:schemeClr val="tx2">
                    <a:lumMod val="75000"/>
                  </a:schemeClr>
                </a:solidFill>
                <a:latin typeface="Trebuchet MS" panose="020B0603020202020204" pitchFamily="34" charset="0"/>
              </a:rPr>
              <a:t>Located in the prestigious gated community of Dunes West, this gorgeous Lowcountry home offers amazing Views, an open floor plan, a well appointed Kitchen with top of the line appliances, Dual Masters on the Main level, separate Living and Dining rooms, a Den with vaulted ceiling, and a large Sun Room overlooking a beautiful canvas of lush landscaping featuring a custom built patio with wall seating and a calming endless waterfall. This meticulously maintained home has custom crown molding, plantation shutters, red oak wood flooring throughout, and ample walk-in storage and closet spaces. Your family and guests will all love the first class Amenities that Dunes West has to offer. From Walking and Biking Trails, Playgrounds, Golf and Tennis, to Swimming and Workouts, you will have it all at your fingertips! What are you waiting for? </a:t>
            </a:r>
          </a:p>
        </p:txBody>
      </p:sp>
      <p:sp>
        <p:nvSpPr>
          <p:cNvPr id="17" name="Rectangle 16"/>
          <p:cNvSpPr/>
          <p:nvPr/>
        </p:nvSpPr>
        <p:spPr>
          <a:xfrm>
            <a:off x="457202" y="9078444"/>
            <a:ext cx="7315199" cy="823302"/>
          </a:xfrm>
          <a:prstGeom prst="rect">
            <a:avLst/>
          </a:prstGeom>
        </p:spPr>
        <p:txBody>
          <a:bodyPr wrap="square">
            <a:spAutoFit/>
          </a:bodyPr>
          <a:lstStyle/>
          <a:p>
            <a:pPr algn="ctr"/>
            <a:r>
              <a:rPr lang="en-US" sz="1600" dirty="0">
                <a:solidFill>
                  <a:srgbClr val="00325C"/>
                </a:solidFill>
                <a:latin typeface="Trebuchet MS" panose="020B0603020202020204" pitchFamily="34" charset="0"/>
              </a:rPr>
              <a:t>Wendy Arnsdorff</a:t>
            </a:r>
          </a:p>
          <a:p>
            <a:pPr algn="ctr"/>
            <a:r>
              <a:rPr lang="en-US" sz="1050" dirty="0">
                <a:solidFill>
                  <a:srgbClr val="00325C"/>
                </a:solidFill>
                <a:latin typeface="Trebuchet MS" panose="020B0603020202020204" pitchFamily="34" charset="0"/>
              </a:rPr>
              <a:t>843-364-8619 – M :: 843-284-1800 – O</a:t>
            </a:r>
          </a:p>
          <a:p>
            <a:pPr algn="ctr"/>
            <a:r>
              <a:rPr lang="en-US" sz="1050" dirty="0">
                <a:solidFill>
                  <a:srgbClr val="00325C"/>
                </a:solidFill>
                <a:latin typeface="Trebuchet MS" panose="020B0603020202020204" pitchFamily="34" charset="0"/>
              </a:rPr>
              <a:t>wendy.arnsdorff@carolinaone.com</a:t>
            </a:r>
            <a:br>
              <a:rPr lang="en-US" sz="1050" dirty="0">
                <a:solidFill>
                  <a:srgbClr val="00325C"/>
                </a:solidFill>
                <a:latin typeface="Trebuchet MS" panose="020B0603020202020204" pitchFamily="34" charset="0"/>
              </a:rPr>
            </a:br>
            <a:r>
              <a:rPr lang="en-US" sz="1050" dirty="0">
                <a:solidFill>
                  <a:srgbClr val="00325C"/>
                </a:solidFill>
                <a:latin typeface="Trebuchet MS" panose="020B0603020202020204" pitchFamily="34" charset="0"/>
              </a:rPr>
              <a:t>www.wendyarnsdorff.com</a:t>
            </a:r>
          </a:p>
        </p:txBody>
      </p:sp>
      <p:sp>
        <p:nvSpPr>
          <p:cNvPr id="18" name="Rectangle 17"/>
          <p:cNvSpPr/>
          <p:nvPr/>
        </p:nvSpPr>
        <p:spPr>
          <a:xfrm>
            <a:off x="444498" y="9856534"/>
            <a:ext cx="7327903" cy="200055"/>
          </a:xfrm>
          <a:prstGeom prst="rect">
            <a:avLst/>
          </a:prstGeom>
        </p:spPr>
        <p:txBody>
          <a:bodyPr wrap="square" anchor="ctr">
            <a:spAutoFit/>
          </a:bodyPr>
          <a:lstStyle/>
          <a:p>
            <a:pPr algn="ctr"/>
            <a:r>
              <a:rPr lang="en-US" sz="700" dirty="0">
                <a:solidFill>
                  <a:schemeClr val="accent1">
                    <a:lumMod val="50000"/>
                  </a:schemeClr>
                </a:solidFill>
                <a:latin typeface="Trebuchet MS" panose="020B0603020202020204" pitchFamily="34" charset="0"/>
              </a:rPr>
              <a:t>Carolina One Real Estate :: Mt. Pleasant North Office :: 2713 N Highway 17 :: Mt. Pleasant, SC 29466</a:t>
            </a:r>
          </a:p>
        </p:txBody>
      </p:sp>
      <p:sp>
        <p:nvSpPr>
          <p:cNvPr id="23" name="Rectangle 22"/>
          <p:cNvSpPr/>
          <p:nvPr/>
        </p:nvSpPr>
        <p:spPr>
          <a:xfrm>
            <a:off x="0" y="1"/>
            <a:ext cx="8229600" cy="584775"/>
          </a:xfrm>
          <a:prstGeom prst="rect">
            <a:avLst/>
          </a:prstGeom>
          <a:noFill/>
        </p:spPr>
        <p:txBody>
          <a:bodyPr wrap="square">
            <a:spAutoFit/>
          </a:bodyPr>
          <a:lstStyle/>
          <a:p>
            <a:pPr algn="ctr"/>
            <a:r>
              <a:rPr lang="en-US" sz="3200" b="1" i="1">
                <a:ln w="3175">
                  <a:solidFill>
                    <a:schemeClr val="tx2"/>
                  </a:solidFill>
                </a:ln>
                <a:solidFill>
                  <a:schemeClr val="bg1"/>
                </a:solidFill>
                <a:effectLst>
                  <a:outerShdw blurRad="38100" dist="38100" dir="2700000" algn="tl">
                    <a:srgbClr val="000000">
                      <a:alpha val="43137"/>
                    </a:srgbClr>
                  </a:outerShdw>
                </a:effectLst>
                <a:latin typeface="IncognitoMeridies" panose="00000400000000000000" pitchFamily="2" charset="0"/>
              </a:rPr>
              <a:t>Dunes West's Finest</a:t>
            </a:r>
            <a:endParaRPr lang="en-US" sz="2800" b="1" i="1" dirty="0">
              <a:ln w="3175">
                <a:solidFill>
                  <a:schemeClr val="tx2"/>
                </a:solidFill>
              </a:ln>
              <a:solidFill>
                <a:schemeClr val="bg1"/>
              </a:solidFill>
              <a:effectLst>
                <a:outerShdw blurRad="38100" dist="38100" dir="2700000" algn="tl">
                  <a:srgbClr val="000000">
                    <a:alpha val="43137"/>
                  </a:srgbClr>
                </a:outerShdw>
              </a:effectLst>
              <a:latin typeface="IncognitoMeridies" panose="00000400000000000000" pitchFamily="2"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6157" y="9224460"/>
            <a:ext cx="1000889" cy="688685"/>
          </a:xfrm>
          <a:prstGeom prst="rect">
            <a:avLst/>
          </a:prstGeom>
        </p:spPr>
      </p:pic>
      <p:sp>
        <p:nvSpPr>
          <p:cNvPr id="2" name="Title 1"/>
          <p:cNvSpPr>
            <a:spLocks noGrp="1"/>
          </p:cNvSpPr>
          <p:nvPr>
            <p:ph type="ctrTitle"/>
          </p:nvPr>
        </p:nvSpPr>
        <p:spPr>
          <a:xfrm>
            <a:off x="0" y="4413608"/>
            <a:ext cx="8229600" cy="1066801"/>
          </a:xfrm>
        </p:spPr>
        <p:txBody>
          <a:bodyPr anchor="ctr">
            <a:noAutofit/>
            <a:scene3d>
              <a:camera prst="orthographicFront"/>
              <a:lightRig rig="soft" dir="t">
                <a:rot lat="0" lon="0" rev="17220000"/>
              </a:lightRig>
            </a:scene3d>
            <a:sp3d prstMaterial="softEdge"/>
          </a:bodyPr>
          <a:lstStyle/>
          <a:p>
            <a:pPr algn="l"/>
            <a:r>
              <a:rPr lang="en-US" sz="32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t>3065 Pignatelli Crescent</a:t>
            </a:r>
            <a:br>
              <a:rPr lang="en-US" sz="24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br>
            <a:r>
              <a:rPr lang="en-US" sz="24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t>MLS# 21016630 ~ $1,385,000</a:t>
            </a:r>
            <a:endParaRPr lang="en-US" sz="12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endParaRPr>
          </a:p>
        </p:txBody>
      </p:sp>
      <p:sp>
        <p:nvSpPr>
          <p:cNvPr id="5" name="Diagonal Stripe 4"/>
          <p:cNvSpPr/>
          <p:nvPr/>
        </p:nvSpPr>
        <p:spPr>
          <a:xfrm rot="5400000">
            <a:off x="8230445" y="-391179"/>
            <a:ext cx="1827110" cy="1828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716896">
            <a:off x="9019650" y="-53044"/>
            <a:ext cx="1576072" cy="646331"/>
          </a:xfrm>
          <a:prstGeom prst="rect">
            <a:avLst/>
          </a:prstGeom>
          <a:noFill/>
        </p:spPr>
        <p:txBody>
          <a:bodyPr wrap="none" rtlCol="0">
            <a:spAutoFit/>
          </a:bodyPr>
          <a:lstStyle/>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New</a:t>
            </a:r>
          </a:p>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Construction</a:t>
            </a:r>
          </a:p>
        </p:txBody>
      </p:sp>
      <p:pic>
        <p:nvPicPr>
          <p:cNvPr id="9" name="Picture 2" descr="http://photos.flexmls.com/chs/201410281947281984660000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2" y="9073321"/>
            <a:ext cx="1043673" cy="9909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943600" y="7368133"/>
            <a:ext cx="2286000" cy="1522653"/>
          </a:xfrm>
          <a:prstGeom prst="rect">
            <a:avLst/>
          </a:prstGeom>
          <a:ln>
            <a:noFill/>
          </a:ln>
          <a:effectLst/>
        </p:spPr>
      </p:pic>
      <p:sp>
        <p:nvSpPr>
          <p:cNvPr id="7" name="Rectangle 6">
            <a:extLst>
              <a:ext uri="{FF2B5EF4-FFF2-40B4-BE49-F238E27FC236}">
                <a16:creationId xmlns:a16="http://schemas.microsoft.com/office/drawing/2014/main" id="{D3ACE23C-74BA-41D7-97CE-A7FC7032DF81}"/>
              </a:ext>
            </a:extLst>
          </p:cNvPr>
          <p:cNvSpPr/>
          <p:nvPr/>
        </p:nvSpPr>
        <p:spPr>
          <a:xfrm>
            <a:off x="-5110386" y="2888012"/>
            <a:ext cx="4500786" cy="1815882"/>
          </a:xfrm>
          <a:prstGeom prst="rect">
            <a:avLst/>
          </a:prstGeom>
        </p:spPr>
        <p:txBody>
          <a:bodyPr wrap="square" numCol="2">
            <a:spAutoFit/>
          </a:bodyPr>
          <a:lstStyle/>
          <a:p>
            <a:pPr marL="171450" indent="-171450">
              <a:buFont typeface="Arial" panose="020B0604020202020204" pitchFamily="34" charset="0"/>
              <a:buChar char="•"/>
            </a:pPr>
            <a:r>
              <a:rPr lang="en-US" sz="1400" dirty="0">
                <a:solidFill>
                  <a:schemeClr val="tx2"/>
                </a:solidFill>
                <a:latin typeface="Trebuchet MS" panose="020B0603020202020204" pitchFamily="34" charset="0"/>
              </a:rPr>
              <a:t>5 Bedrooms, 4.5 Baths</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Resort Style Pool and Patio Areas</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Exceptional Rental History</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Rare Double Lot</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Block from Beach</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2 Huge Great Rooms</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Expansive Screened Porches</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Separate Grilling and Observatory Decks</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Multiple Fireplaces</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Short walk to Restaurants &amp; Shopping</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656</TotalTime>
  <Words>254</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IncognitoMeridies</vt:lpstr>
      <vt:lpstr>Lucida Sans</vt:lpstr>
      <vt:lpstr>Trebuchet MS</vt:lpstr>
      <vt:lpstr>Wingdings</vt:lpstr>
      <vt:lpstr>Wingdings 2</vt:lpstr>
      <vt:lpstr>Wingdings 3</vt:lpstr>
      <vt:lpstr>Apex</vt:lpstr>
      <vt:lpstr>3065 Pignatelli Crescent MLS# 21016630 ~ $1,385,000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87</cp:revision>
  <dcterms:created xsi:type="dcterms:W3CDTF">2006-08-16T00:00:00Z</dcterms:created>
  <dcterms:modified xsi:type="dcterms:W3CDTF">2021-07-19T15:23:53Z</dcterms:modified>
</cp:coreProperties>
</file>