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7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4/22/2015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488"/>
            <a:ext cx="5955856" cy="3970571"/>
          </a:xfrm>
          <a:prstGeom prst="rect">
            <a:avLst/>
          </a:prstGeom>
          <a:ln>
            <a:noFill/>
          </a:ln>
          <a:effectLst>
            <a:softEdge rad="112500"/>
          </a:effectLst>
        </p:spPr>
      </p:pic>
      <p:sp>
        <p:nvSpPr>
          <p:cNvPr id="2" name="Title 1"/>
          <p:cNvSpPr>
            <a:spLocks noGrp="1"/>
          </p:cNvSpPr>
          <p:nvPr>
            <p:ph type="ctrTitle"/>
          </p:nvPr>
        </p:nvSpPr>
        <p:spPr>
          <a:xfrm>
            <a:off x="8255" y="3987059"/>
            <a:ext cx="7772400" cy="737341"/>
          </a:xfrm>
        </p:spPr>
        <p:txBody>
          <a:bodyPr>
            <a:noAutofit/>
          </a:bodyPr>
          <a:lstStyle/>
          <a:p>
            <a:r>
              <a:rPr lang="en-US" sz="2800" dirty="0">
                <a:solidFill>
                  <a:schemeClr val="tx2"/>
                </a:solidFill>
                <a:effectLst>
                  <a:outerShdw blurRad="50800" dist="38100" dir="5400000" algn="t" rotWithShape="0">
                    <a:prstClr val="black">
                      <a:alpha val="40000"/>
                    </a:prstClr>
                  </a:outerShdw>
                </a:effectLst>
                <a:latin typeface="Georgia" panose="02040502050405020303" pitchFamily="18" charset="0"/>
              </a:rPr>
              <a:t>3066 </a:t>
            </a:r>
            <a:r>
              <a:rPr lang="en-US" sz="2800" dirty="0" err="1">
                <a:solidFill>
                  <a:schemeClr val="tx2"/>
                </a:solidFill>
                <a:effectLst>
                  <a:outerShdw blurRad="50800" dist="38100" dir="5400000" algn="t" rotWithShape="0">
                    <a:prstClr val="black">
                      <a:alpha val="40000"/>
                    </a:prstClr>
                  </a:outerShdw>
                </a:effectLst>
                <a:latin typeface="Georgia" panose="02040502050405020303" pitchFamily="18" charset="0"/>
              </a:rPr>
              <a:t>Yachtmans</a:t>
            </a:r>
            <a:r>
              <a:rPr lang="en-US" sz="2800" dirty="0">
                <a:solidFill>
                  <a:schemeClr val="tx2"/>
                </a:solidFill>
                <a:effectLst>
                  <a:outerShdw blurRad="50800" dist="38100" dir="5400000" algn="t" rotWithShape="0">
                    <a:prstClr val="black">
                      <a:alpha val="40000"/>
                    </a:prstClr>
                  </a:outerShdw>
                </a:effectLst>
                <a:latin typeface="Georgia" panose="02040502050405020303" pitchFamily="18" charset="0"/>
              </a:rPr>
              <a:t> Drive</a:t>
            </a:r>
            <a:br>
              <a:rPr lang="en-US" sz="2800" dirty="0">
                <a:solidFill>
                  <a:schemeClr val="tx2"/>
                </a:solidFill>
                <a:effectLst>
                  <a:outerShdw blurRad="50800" dist="38100" dir="5400000" algn="t" rotWithShape="0">
                    <a:prstClr val="black">
                      <a:alpha val="40000"/>
                    </a:prstClr>
                  </a:outerShdw>
                </a:effectLst>
                <a:latin typeface="Georgia" panose="02040502050405020303" pitchFamily="18" charset="0"/>
              </a:rPr>
            </a:br>
            <a:r>
              <a:rPr lang="en-US" sz="2000" dirty="0">
                <a:solidFill>
                  <a:schemeClr val="tx2"/>
                </a:solidFill>
                <a:effectLst>
                  <a:outerShdw blurRad="50800" dist="38100" dir="5400000" algn="t" rotWithShape="0">
                    <a:prstClr val="black">
                      <a:alpha val="40000"/>
                    </a:prstClr>
                  </a:outerShdw>
                </a:effectLst>
                <a:latin typeface="Georgia" panose="02040502050405020303" pitchFamily="18" charset="0"/>
              </a:rPr>
              <a:t>Dunes </a:t>
            </a:r>
            <a:r>
              <a:rPr lang="en-US" sz="2000" dirty="0" smtClean="0">
                <a:solidFill>
                  <a:schemeClr val="tx2"/>
                </a:solidFill>
                <a:effectLst>
                  <a:outerShdw blurRad="50800" dist="38100" dir="5400000" algn="t" rotWithShape="0">
                    <a:prstClr val="black">
                      <a:alpha val="40000"/>
                    </a:prstClr>
                  </a:outerShdw>
                </a:effectLst>
                <a:latin typeface="Georgia" panose="02040502050405020303" pitchFamily="18" charset="0"/>
              </a:rPr>
              <a:t>West ~ Mount Pleasant ~ MLS</a:t>
            </a:r>
            <a:r>
              <a:rPr lang="en-US" sz="2000" dirty="0">
                <a:solidFill>
                  <a:schemeClr val="tx2"/>
                </a:solidFill>
                <a:effectLst>
                  <a:outerShdw blurRad="50800" dist="38100" dir="5400000" algn="t" rotWithShape="0">
                    <a:prstClr val="black">
                      <a:alpha val="40000"/>
                    </a:prstClr>
                  </a:outerShdw>
                </a:effectLst>
                <a:latin typeface="Georgia" panose="02040502050405020303" pitchFamily="18" charset="0"/>
              </a:rPr>
              <a:t># </a:t>
            </a:r>
            <a:r>
              <a:rPr lang="en-US" sz="2000" dirty="0" smtClean="0">
                <a:solidFill>
                  <a:schemeClr val="tx2"/>
                </a:solidFill>
                <a:effectLst>
                  <a:outerShdw blurRad="50800" dist="38100" dir="5400000" algn="t" rotWithShape="0">
                    <a:prstClr val="black">
                      <a:alpha val="40000"/>
                    </a:prstClr>
                  </a:outerShdw>
                </a:effectLst>
                <a:latin typeface="Georgia" panose="02040502050405020303" pitchFamily="18" charset="0"/>
              </a:rPr>
              <a:t>15007712 ~ </a:t>
            </a:r>
            <a:r>
              <a:rPr lang="en-US" sz="2000" dirty="0" smtClean="0">
                <a:solidFill>
                  <a:schemeClr val="tx2"/>
                </a:solidFill>
                <a:effectLst>
                  <a:outerShdw blurRad="50800" dist="38100" dir="5400000" algn="t" rotWithShape="0">
                    <a:prstClr val="black">
                      <a:alpha val="40000"/>
                    </a:prstClr>
                  </a:outerShdw>
                </a:effectLst>
                <a:latin typeface="Georgia" panose="02040502050405020303" pitchFamily="18" charset="0"/>
              </a:rPr>
              <a:t>$599,900</a:t>
            </a:r>
            <a:endParaRPr lang="en-US" sz="1800" dirty="0">
              <a:solidFill>
                <a:schemeClr val="tx2"/>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0" y="4800600"/>
            <a:ext cx="7772400" cy="2333243"/>
          </a:xfrm>
        </p:spPr>
        <p:txBody>
          <a:bodyPr anchor="ctr">
            <a:noAutofit/>
          </a:bodyPr>
          <a:lstStyle/>
          <a:p>
            <a:r>
              <a:rPr lang="en-US" sz="1100" dirty="0">
                <a:solidFill>
                  <a:schemeClr val="tx1"/>
                </a:solidFill>
                <a:latin typeface="Georgia" panose="02040502050405020303" pitchFamily="18" charset="0"/>
              </a:rPr>
              <a:t>Come see this two year </a:t>
            </a:r>
            <a:r>
              <a:rPr lang="en-US" sz="1100" dirty="0" smtClean="0">
                <a:solidFill>
                  <a:schemeClr val="tx1"/>
                </a:solidFill>
                <a:latin typeface="Georgia" panose="02040502050405020303" pitchFamily="18" charset="0"/>
              </a:rPr>
              <a:t>old </a:t>
            </a:r>
            <a:r>
              <a:rPr lang="en-US" sz="1100" dirty="0">
                <a:solidFill>
                  <a:schemeClr val="tx1"/>
                </a:solidFill>
                <a:latin typeface="Georgia" panose="02040502050405020303" pitchFamily="18" charset="0"/>
              </a:rPr>
              <a:t>classic </a:t>
            </a:r>
            <a:r>
              <a:rPr lang="en-US" sz="1100" dirty="0" err="1">
                <a:solidFill>
                  <a:schemeClr val="tx1"/>
                </a:solidFill>
                <a:latin typeface="Georgia" panose="02040502050405020303" pitchFamily="18" charset="0"/>
              </a:rPr>
              <a:t>Harbour</a:t>
            </a:r>
            <a:r>
              <a:rPr lang="en-US" sz="1100" dirty="0">
                <a:solidFill>
                  <a:schemeClr val="tx1"/>
                </a:solidFill>
                <a:latin typeface="Georgia" panose="02040502050405020303" pitchFamily="18" charset="0"/>
              </a:rPr>
              <a:t> home on a pond in gated Dunes West that has been gently used and improved. It is ready for you to move in and have all of the necessities in place. A tasteful metal fence encloses the large back yard offering panoramic views of the pond. The recently laid patio with a fire pit is the perfect extension of the screen porch for entertaining, grilling and enjoying time with the family. The Mayer floor plan has flexibility galore. The use of rooms can be tailored to a family, empty nester or a young professional. Three examples of rooms that can be customized are the gathering room in the kitchen-family room, the third floor large bonus room and the guest bedroom on the first floor can be used for home office/study, exercise room, rec room, craft room, living room, media room or your choice. In addition there is the existing family room, living room, separate dining room and kitchen for all to enjoy. Storage is abundant in this home and the third floor has two large walk-in storage rooms. You too can enjoy the comfort and serenity of your view through the many windows while sitting in your family room or on the screen porch. Life is grand in Dunes West with its many amenities. The Health Club and Country Club membership are available. The boat ramp is conveniently located just down the street from the home as well is the crab dock. Walking and jog for miles within the gates. Enjoy the good life in Dunes West.</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08600" y="7196947"/>
            <a:ext cx="1824799" cy="1216532"/>
          </a:xfrm>
          <a:prstGeom prst="rect">
            <a:avLst/>
          </a:prstGeom>
          <a:ln>
            <a:noFill/>
          </a:ln>
          <a:effectLst>
            <a:softEdge rad="112500"/>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69399" y="7196946"/>
            <a:ext cx="1824801" cy="1216534"/>
          </a:xfrm>
          <a:prstGeom prst="rect">
            <a:avLst/>
          </a:prstGeom>
          <a:ln>
            <a:noFill/>
          </a:ln>
          <a:effectLst>
            <a:softEdge rad="112500"/>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39000" y="7196947"/>
            <a:ext cx="1824799" cy="1216532"/>
          </a:xfrm>
          <a:prstGeom prst="rect">
            <a:avLst/>
          </a:prstGeom>
          <a:ln>
            <a:noFill/>
          </a:ln>
          <a:effectLst>
            <a:softEdge rad="112500"/>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200" y="7196947"/>
            <a:ext cx="1824799" cy="1216532"/>
          </a:xfrm>
          <a:prstGeom prst="rect">
            <a:avLst/>
          </a:prstGeom>
          <a:ln>
            <a:noFill/>
          </a:ln>
          <a:effectLst>
            <a:softEdge rad="112500"/>
          </a:effectLst>
        </p:spPr>
      </p:pic>
      <p:sp>
        <p:nvSpPr>
          <p:cNvPr id="13" name="Rectangle 12"/>
          <p:cNvSpPr/>
          <p:nvPr/>
        </p:nvSpPr>
        <p:spPr>
          <a:xfrm>
            <a:off x="2362200" y="8758721"/>
            <a:ext cx="3048000" cy="1077218"/>
          </a:xfrm>
          <a:prstGeom prst="rect">
            <a:avLst/>
          </a:prstGeom>
        </p:spPr>
        <p:txBody>
          <a:bodyPr wrap="square">
            <a:spAutoFit/>
          </a:bodyPr>
          <a:lstStyle/>
          <a:p>
            <a:pPr algn="ctr"/>
            <a:r>
              <a:rPr lang="en-US" sz="1400" b="1" dirty="0">
                <a:latin typeface="Georgia" panose="02040502050405020303" pitchFamily="18" charset="0"/>
              </a:rPr>
              <a:t>Kay </a:t>
            </a:r>
            <a:r>
              <a:rPr lang="en-US" sz="1400" b="1" dirty="0" smtClean="0">
                <a:latin typeface="Georgia" panose="02040502050405020303" pitchFamily="18" charset="0"/>
              </a:rPr>
              <a:t>Kennerty</a:t>
            </a:r>
            <a:br>
              <a:rPr lang="en-US" sz="1400" b="1" dirty="0" smtClean="0">
                <a:latin typeface="Georgia" panose="02040502050405020303" pitchFamily="18" charset="0"/>
              </a:rPr>
            </a:br>
            <a:r>
              <a:rPr lang="en-US" sz="1400" i="1" dirty="0" smtClean="0">
                <a:latin typeface="Georgia" panose="02040502050405020303" pitchFamily="18" charset="0"/>
              </a:rPr>
              <a:t>MBA, ABR, CRS, GRI</a:t>
            </a:r>
            <a:endParaRPr lang="en-US" sz="1400" i="1" dirty="0">
              <a:latin typeface="Georgia" panose="02040502050405020303" pitchFamily="18" charset="0"/>
            </a:endParaRPr>
          </a:p>
          <a:p>
            <a:pPr algn="ctr"/>
            <a:r>
              <a:rPr lang="en-US" sz="1200" dirty="0" smtClean="0">
                <a:latin typeface="Georgia" panose="02040502050405020303" pitchFamily="18" charset="0"/>
              </a:rPr>
              <a:t>843-345-5011</a:t>
            </a:r>
            <a:endParaRPr lang="en-US" sz="1200" dirty="0">
              <a:latin typeface="Georgia" panose="02040502050405020303" pitchFamily="18" charset="0"/>
            </a:endParaRPr>
          </a:p>
          <a:p>
            <a:pPr algn="ctr"/>
            <a:r>
              <a:rPr lang="en-US" sz="1200" dirty="0" smtClean="0">
                <a:latin typeface="Georgia" panose="02040502050405020303" pitchFamily="18" charset="0"/>
              </a:rPr>
              <a:t>Kay@agentownedrealty.com</a:t>
            </a:r>
            <a:endParaRPr lang="en-US" sz="1200" dirty="0">
              <a:latin typeface="Georgia" panose="02040502050405020303" pitchFamily="18" charset="0"/>
            </a:endParaRPr>
          </a:p>
          <a:p>
            <a:pPr algn="ctr"/>
            <a:r>
              <a:rPr lang="en-US" sz="1200" dirty="0">
                <a:latin typeface="Georgia" panose="02040502050405020303" pitchFamily="18" charset="0"/>
              </a:rPr>
              <a:t>www.KayKennertyHomes.com</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125097" y="8622697"/>
            <a:ext cx="1019175" cy="13492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2" name="Group 11"/>
          <p:cNvGrpSpPr/>
          <p:nvPr/>
        </p:nvGrpSpPr>
        <p:grpSpPr>
          <a:xfrm>
            <a:off x="5589905" y="8610600"/>
            <a:ext cx="2190750" cy="1373461"/>
            <a:chOff x="5589905" y="8753097"/>
            <a:chExt cx="2190750" cy="1373461"/>
          </a:xfrm>
        </p:grpSpPr>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5780405" y="8753097"/>
              <a:ext cx="1809750" cy="8095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589905" y="9572560"/>
              <a:ext cx="2190750" cy="553998"/>
            </a:xfrm>
            <a:prstGeom prst="rect">
              <a:avLst/>
            </a:prstGeom>
          </p:spPr>
          <p:txBody>
            <a:bodyPr wrap="square">
              <a:spAutoFit/>
            </a:bodyPr>
            <a:lstStyle/>
            <a:p>
              <a:pPr algn="ctr"/>
              <a:r>
                <a:rPr lang="en-US" sz="1000" dirty="0">
                  <a:latin typeface="Georgia" panose="02040502050405020303" pitchFamily="18" charset="0"/>
                </a:rPr>
                <a:t>The AgentOwned Realty Company</a:t>
              </a:r>
            </a:p>
            <a:p>
              <a:pPr algn="ctr"/>
              <a:r>
                <a:rPr lang="en-US" sz="1000" dirty="0">
                  <a:latin typeface="Georgia" panose="02040502050405020303" pitchFamily="18" charset="0"/>
                </a:rPr>
                <a:t>824 Johnnie </a:t>
              </a:r>
              <a:r>
                <a:rPr lang="en-US" sz="1000" dirty="0" err="1">
                  <a:latin typeface="Georgia" panose="02040502050405020303" pitchFamily="18" charset="0"/>
                </a:rPr>
                <a:t>Dodds</a:t>
              </a:r>
              <a:r>
                <a:rPr lang="en-US" sz="1000" dirty="0">
                  <a:latin typeface="Georgia" panose="02040502050405020303" pitchFamily="18" charset="0"/>
                </a:rPr>
                <a:t> Blvd</a:t>
              </a:r>
            </a:p>
            <a:p>
              <a:pPr algn="ctr"/>
              <a:r>
                <a:rPr lang="en-US" sz="1000" dirty="0">
                  <a:latin typeface="Georgia" panose="02040502050405020303" pitchFamily="18" charset="0"/>
                </a:rPr>
                <a:t>Mt. Pleasant, SC 29464</a:t>
              </a:r>
            </a:p>
          </p:txBody>
        </p:sp>
      </p:grpSp>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43897" y="2736380"/>
            <a:ext cx="1824799" cy="1216532"/>
          </a:xfrm>
          <a:prstGeom prst="rect">
            <a:avLst/>
          </a:prstGeom>
          <a:ln>
            <a:noFill/>
          </a:ln>
          <a:effectLst>
            <a:softEdge rad="112500"/>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3897" y="1393507"/>
            <a:ext cx="1824799" cy="1216532"/>
          </a:xfrm>
          <a:prstGeom prst="rect">
            <a:avLst/>
          </a:prstGeom>
          <a:ln>
            <a:noFill/>
          </a:ln>
          <a:effectLst>
            <a:softEdge rad="112500"/>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43897" y="50635"/>
            <a:ext cx="1824799" cy="1216532"/>
          </a:xfrm>
          <a:prstGeom prst="rect">
            <a:avLst/>
          </a:prstGeom>
          <a:ln>
            <a:noFill/>
          </a:ln>
          <a:effectLst>
            <a:softEdge rad="112500"/>
          </a:effectLst>
        </p:spPr>
      </p:pic>
      <p:sp>
        <p:nvSpPr>
          <p:cNvPr id="5" name="Rectangle 4"/>
          <p:cNvSpPr/>
          <p:nvPr/>
        </p:nvSpPr>
        <p:spPr>
          <a:xfrm>
            <a:off x="884617" y="2998805"/>
            <a:ext cx="4186621" cy="954107"/>
          </a:xfrm>
          <a:prstGeom prst="rect">
            <a:avLst/>
          </a:prstGeom>
          <a:noFill/>
        </p:spPr>
        <p:txBody>
          <a:bodyPr wrap="square" lIns="91440" tIns="45720" rIns="91440" bIns="45720">
            <a:spAutoFit/>
          </a:bodyPr>
          <a:lstStyle/>
          <a:p>
            <a:pPr algn="ctr"/>
            <a:r>
              <a:rPr lang="en-US" sz="2800" b="1" cap="none" spc="0" dirty="0" smtClean="0">
                <a:ln w="12700">
                  <a:solidFill>
                    <a:srgbClr val="FF0000"/>
                  </a:solidFill>
                  <a:prstDash val="solid"/>
                </a:ln>
                <a:solidFill>
                  <a:srgbClr val="FFFF00"/>
                </a:solidFill>
                <a:effectLst>
                  <a:outerShdw blurRad="41275" dist="20320" dir="1800000" algn="tl" rotWithShape="0">
                    <a:srgbClr val="000000">
                      <a:alpha val="40000"/>
                    </a:srgbClr>
                  </a:outerShdw>
                </a:effectLst>
                <a:latin typeface="Georgia" panose="02040502050405020303" pitchFamily="18" charset="0"/>
              </a:rPr>
              <a:t>Priced Below Market</a:t>
            </a:r>
          </a:p>
          <a:p>
            <a:pPr algn="ctr"/>
            <a:r>
              <a:rPr lang="en-US" sz="2800" b="1" dirty="0" smtClean="0">
                <a:ln w="12700">
                  <a:solidFill>
                    <a:srgbClr val="FF0000"/>
                  </a:solidFill>
                  <a:prstDash val="solid"/>
                </a:ln>
                <a:solidFill>
                  <a:srgbClr val="FFFF00"/>
                </a:solidFill>
                <a:effectLst>
                  <a:outerShdw blurRad="41275" dist="20320" dir="1800000" algn="tl" rotWithShape="0">
                    <a:srgbClr val="000000">
                      <a:alpha val="40000"/>
                    </a:srgbClr>
                  </a:outerShdw>
                </a:effectLst>
                <a:latin typeface="Georgia" panose="02040502050405020303" pitchFamily="18" charset="0"/>
              </a:rPr>
              <a:t>3% Commission</a:t>
            </a:r>
            <a:endParaRPr lang="en-US" sz="2800" b="1" cap="none" spc="0" dirty="0">
              <a:ln w="12700">
                <a:solidFill>
                  <a:srgbClr val="FF0000"/>
                </a:solidFill>
                <a:prstDash val="solid"/>
              </a:ln>
              <a:solidFill>
                <a:srgbClr val="FFFF00"/>
              </a:solidFill>
              <a:effectLst>
                <a:outerShdw blurRad="41275" dist="20320" dir="1800000" algn="tl" rotWithShape="0">
                  <a:srgbClr val="000000">
                    <a:alpha val="40000"/>
                  </a:srgbClr>
                </a:outerShdw>
              </a:effectLst>
              <a:latin typeface="Georgia" panose="02040502050405020303" pitchFamily="18"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315</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3066 Yachtmans Drive Dunes West ~ Mount Pleasant ~ MLS# 15007712 ~ $599,900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12</cp:revision>
  <dcterms:created xsi:type="dcterms:W3CDTF">2006-08-16T00:00:00Z</dcterms:created>
  <dcterms:modified xsi:type="dcterms:W3CDTF">2015-04-22T19:27:15Z</dcterms:modified>
</cp:coreProperties>
</file>