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53F"/>
    <a:srgbClr val="79B8F9"/>
    <a:srgbClr val="79B8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90" y="7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79828" y="2011680"/>
            <a:ext cx="740664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2/13/2020</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234440" y="4886490"/>
            <a:ext cx="576072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5"/>
            <a:ext cx="185166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11480" y="402805"/>
            <a:ext cx="541782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0180" y="894080"/>
            <a:ext cx="637794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440180" y="3678086"/>
            <a:ext cx="637794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132320" y="9411126"/>
            <a:ext cx="6858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183380" y="2346963"/>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2/13/2020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0473"/>
            <a:ext cx="740664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11481" y="2251500"/>
            <a:ext cx="363616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180523" y="2251500"/>
            <a:ext cx="363759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11481" y="3464563"/>
            <a:ext cx="363616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180523" y="3464563"/>
            <a:ext cx="363759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2/13/2020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2/13/2020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2/13/2020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3"/>
            <a:ext cx="2707482"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11481" y="2235203"/>
            <a:ext cx="2707482"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217544" y="400474"/>
            <a:ext cx="4600576"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2/13/2020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0" y="894080"/>
            <a:ext cx="493776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645920" y="2686897"/>
            <a:ext cx="493776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645920" y="1711287"/>
            <a:ext cx="493776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11480" y="402802"/>
            <a:ext cx="740664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11480" y="2346960"/>
            <a:ext cx="740664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11480" y="9411126"/>
            <a:ext cx="192024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2/13/2020</a:t>
            </a:fld>
            <a:endParaRPr lang="en-US"/>
          </a:p>
        </p:txBody>
      </p:sp>
      <p:sp>
        <p:nvSpPr>
          <p:cNvPr id="3" name="Footer Placeholder 2"/>
          <p:cNvSpPr>
            <a:spLocks noGrp="1"/>
          </p:cNvSpPr>
          <p:nvPr>
            <p:ph type="ftr" sz="quarter" idx="3"/>
          </p:nvPr>
        </p:nvSpPr>
        <p:spPr>
          <a:xfrm>
            <a:off x="2811780" y="9411126"/>
            <a:ext cx="260604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132320" y="9411126"/>
            <a:ext cx="6858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rotWithShape="1">
          <a:blip r:embed="rId2">
            <a:extLst>
              <a:ext uri="{28A0092B-C50C-407E-A947-70E740481C1C}">
                <a14:useLocalDpi xmlns:a14="http://schemas.microsoft.com/office/drawing/2010/main" val="0"/>
              </a:ext>
            </a:extLst>
          </a:blip>
          <a:srcRect b="1593"/>
          <a:stretch/>
        </p:blipFill>
        <p:spPr>
          <a:xfrm>
            <a:off x="1467802" y="174928"/>
            <a:ext cx="6609398" cy="4324054"/>
          </a:xfrm>
          <a:prstGeom prst="rect">
            <a:avLst/>
          </a:prstGeom>
          <a:ln>
            <a:noFill/>
          </a:ln>
          <a:effectLst/>
        </p:spPr>
      </p:pic>
      <p:sp>
        <p:nvSpPr>
          <p:cNvPr id="21" name="Rectangle 20"/>
          <p:cNvSpPr/>
          <p:nvPr/>
        </p:nvSpPr>
        <p:spPr>
          <a:xfrm>
            <a:off x="8406309" y="7780093"/>
            <a:ext cx="7772399" cy="1129024"/>
          </a:xfrm>
          <a:prstGeom prst="rect">
            <a:avLst/>
          </a:prstGeom>
          <a:solidFill>
            <a:schemeClr val="tx2">
              <a:lumMod val="50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67801" y="5327398"/>
            <a:ext cx="6609398" cy="3404753"/>
          </a:xfrm>
        </p:spPr>
        <p:txBody>
          <a:bodyPr anchor="ctr">
            <a:noAutofit/>
          </a:bodyPr>
          <a:lstStyle/>
          <a:p>
            <a:r>
              <a:rPr lang="en-US" sz="16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Enjoy 13 weeks a year (excluding Dec, Jan and Feb) of absolute relaxation in this lovely 2 bedroom, 2.5 bath villa. This fully furnished unit is a two week, Sunday to Sunday 1/4 share that rotates between 3 owners giving everyone the opportunity to enjoy various holidays. Regime covers Wild Dunes fees, gate passes, taxes, insurance, utilities, maid service, exterior common expenses, and the 306 Yacht Harbor owners have a 'reserve' for replacing furniture and appliances as needed plus access to Beach Owners Cabana (showers, restrooms, and parking). Give yourself the vacation you deserve with the typical worries removed. Enjoy the fireplace, wet bar, your own covered balcony overlooking the beautiful landscaping, private pool (heated seasonally) and hot tub and marina.</a:t>
            </a:r>
          </a:p>
        </p:txBody>
      </p:sp>
      <p:sp>
        <p:nvSpPr>
          <p:cNvPr id="2" name="Title 1"/>
          <p:cNvSpPr>
            <a:spLocks noGrp="1"/>
          </p:cNvSpPr>
          <p:nvPr>
            <p:ph type="ctrTitle"/>
          </p:nvPr>
        </p:nvSpPr>
        <p:spPr>
          <a:xfrm>
            <a:off x="1467801" y="3971925"/>
            <a:ext cx="6609398" cy="1171424"/>
          </a:xfrm>
        </p:spPr>
        <p:txBody>
          <a:bodyPr anchor="ctr">
            <a:noAutofit/>
            <a:scene3d>
              <a:camera prst="orthographicFront"/>
              <a:lightRig rig="soft" dir="t">
                <a:rot lat="0" lon="0" rev="17220000"/>
              </a:lightRig>
            </a:scene3d>
            <a:sp3d prstMaterial="softEdge"/>
          </a:bodyPr>
          <a:lstStyle/>
          <a:p>
            <a:r>
              <a:rPr lang="en-US" sz="2800" cap="none" dirty="0">
                <a:ln w="10541" cmpd="sng">
                  <a:solidFill>
                    <a:srgbClr val="10253F"/>
                  </a:solidFill>
                  <a:prstDash val="solid"/>
                </a:ln>
                <a:solidFill>
                  <a:schemeClr val="bg1"/>
                </a:solidFill>
                <a:effectLst/>
                <a:latin typeface="Century Gothic" panose="020B0502020202020204" pitchFamily="34" charset="0"/>
              </a:rPr>
              <a:t>306-C Yacht Harbor Court</a:t>
            </a:r>
            <a:br>
              <a:rPr lang="en-US" sz="2800" cap="none" dirty="0">
                <a:ln w="10541" cmpd="sng">
                  <a:noFill/>
                  <a:prstDash val="solid"/>
                </a:ln>
                <a:solidFill>
                  <a:schemeClr val="tx2"/>
                </a:solidFill>
                <a:effectLst/>
                <a:latin typeface="Century Gothic" panose="020B0502020202020204" pitchFamily="34" charset="0"/>
              </a:rPr>
            </a:br>
            <a:r>
              <a:rPr lang="en-US" sz="1800" cap="none" dirty="0">
                <a:ln w="10541" cmpd="sng">
                  <a:noFill/>
                  <a:prstDash val="solid"/>
                </a:ln>
                <a:solidFill>
                  <a:schemeClr val="tx2"/>
                </a:solidFill>
                <a:effectLst/>
                <a:latin typeface="Century Gothic" panose="020B0502020202020204" pitchFamily="34" charset="0"/>
              </a:rPr>
              <a:t>Isle of Palms, SC 29451</a:t>
            </a:r>
            <a:br>
              <a:rPr lang="en-US" sz="1800" cap="none" dirty="0">
                <a:ln w="10541" cmpd="sng">
                  <a:noFill/>
                  <a:prstDash val="solid"/>
                </a:ln>
                <a:solidFill>
                  <a:schemeClr val="tx2"/>
                </a:solidFill>
                <a:effectLst/>
                <a:latin typeface="Century Gothic" panose="020B0502020202020204" pitchFamily="34" charset="0"/>
              </a:rPr>
            </a:br>
            <a:r>
              <a:rPr lang="en-US" sz="1800" cap="none" dirty="0">
                <a:ln w="10541" cmpd="sng">
                  <a:noFill/>
                  <a:prstDash val="solid"/>
                </a:ln>
                <a:solidFill>
                  <a:schemeClr val="tx2"/>
                </a:solidFill>
                <a:effectLst/>
                <a:latin typeface="Century Gothic" panose="020B0502020202020204" pitchFamily="34" charset="0"/>
              </a:rPr>
              <a:t>MLS# 19014106 | $79,000</a:t>
            </a:r>
            <a:endParaRPr lang="en-US" sz="1600" i="1" cap="none" dirty="0">
              <a:ln w="10541" cmpd="sng">
                <a:noFill/>
                <a:prstDash val="solid"/>
              </a:ln>
              <a:solidFill>
                <a:schemeClr val="tx2"/>
              </a:solidFill>
              <a:effectLst/>
              <a:latin typeface="Century Gothic" panose="020B0502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162860" y="8970051"/>
            <a:ext cx="838139" cy="1047674"/>
          </a:xfrm>
          <a:prstGeom prst="rect">
            <a:avLst/>
          </a:prstGeom>
        </p:spPr>
      </p:pic>
      <p:sp>
        <p:nvSpPr>
          <p:cNvPr id="17" name="Rectangle 16"/>
          <p:cNvSpPr/>
          <p:nvPr/>
        </p:nvSpPr>
        <p:spPr>
          <a:xfrm>
            <a:off x="228601" y="8970668"/>
            <a:ext cx="7772399" cy="1046440"/>
          </a:xfrm>
          <a:prstGeom prst="rect">
            <a:avLst/>
          </a:prstGeom>
        </p:spPr>
        <p:txBody>
          <a:bodyPr wrap="square">
            <a:spAutoFit/>
          </a:bodyPr>
          <a:lstStyle/>
          <a:p>
            <a:pPr algn="ctr"/>
            <a:r>
              <a:rPr lang="en-US" sz="1800" dirty="0">
                <a:solidFill>
                  <a:schemeClr val="tx2"/>
                </a:solidFill>
                <a:latin typeface="Century Gothic" panose="020B0502020202020204" pitchFamily="34" charset="0"/>
              </a:rPr>
              <a:t>Darlene Smith</a:t>
            </a:r>
            <a:br>
              <a:rPr lang="en-US" sz="1800" dirty="0">
                <a:solidFill>
                  <a:schemeClr val="tx2"/>
                </a:solidFill>
                <a:latin typeface="Century Gothic" panose="020B0502020202020204" pitchFamily="34" charset="0"/>
              </a:rPr>
            </a:br>
            <a:r>
              <a:rPr lang="en-US" sz="1100" dirty="0">
                <a:solidFill>
                  <a:schemeClr val="tx2"/>
                </a:solidFill>
                <a:latin typeface="Century Gothic" panose="020B0502020202020204" pitchFamily="34" charset="0"/>
              </a:rPr>
              <a:t>Office - (843) 886-8110</a:t>
            </a:r>
          </a:p>
          <a:p>
            <a:pPr algn="ctr"/>
            <a:r>
              <a:rPr lang="en-US" sz="1100" dirty="0">
                <a:solidFill>
                  <a:schemeClr val="tx2"/>
                </a:solidFill>
                <a:latin typeface="Century Gothic" panose="020B0502020202020204" pitchFamily="34" charset="0"/>
              </a:rPr>
              <a:t>Mobile - (843) 696-7824</a:t>
            </a:r>
          </a:p>
          <a:p>
            <a:pPr algn="ctr"/>
            <a:r>
              <a:rPr lang="en-US" sz="1100" dirty="0">
                <a:solidFill>
                  <a:schemeClr val="tx2"/>
                </a:solidFill>
                <a:latin typeface="Century Gothic" panose="020B0502020202020204" pitchFamily="34" charset="0"/>
              </a:rPr>
              <a:t>darlenesmith@carolinaone.com</a:t>
            </a:r>
          </a:p>
          <a:p>
            <a:pPr algn="ctr"/>
            <a:r>
              <a:rPr lang="en-US" sz="1100" dirty="0">
                <a:solidFill>
                  <a:schemeClr val="tx2"/>
                </a:solidFill>
                <a:latin typeface="Century Gothic" panose="020B0502020202020204" pitchFamily="34" charset="0"/>
              </a:rPr>
              <a:t>DarleneSmithTeam.com</a:t>
            </a:r>
          </a:p>
        </p:txBody>
      </p:sp>
      <p:grpSp>
        <p:nvGrpSpPr>
          <p:cNvPr id="24" name="Group 23"/>
          <p:cNvGrpSpPr/>
          <p:nvPr/>
        </p:nvGrpSpPr>
        <p:grpSpPr>
          <a:xfrm>
            <a:off x="-28575" y="9038193"/>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tx2"/>
                  </a:solidFill>
                  <a:latin typeface="Century Gothic" panose="020B0502020202020204" pitchFamily="34" charset="0"/>
                </a:rPr>
                <a:t>Carolina One Real Estate</a:t>
              </a:r>
            </a:p>
            <a:p>
              <a:pPr algn="ctr"/>
              <a:r>
                <a:rPr lang="en-US" sz="700" dirty="0">
                  <a:solidFill>
                    <a:schemeClr val="tx2"/>
                  </a:solidFill>
                  <a:latin typeface="Century Gothic" panose="020B0502020202020204" pitchFamily="34" charset="0"/>
                </a:rPr>
                <a:t>1503 Palm Blvd </a:t>
              </a:r>
              <a:r>
                <a:rPr lang="en-US" sz="700" dirty="0" err="1">
                  <a:solidFill>
                    <a:schemeClr val="tx2"/>
                  </a:solidFill>
                  <a:latin typeface="Century Gothic" panose="020B0502020202020204" pitchFamily="34" charset="0"/>
                </a:rPr>
                <a:t>Ste</a:t>
              </a:r>
              <a:endParaRPr lang="en-US" sz="700" dirty="0">
                <a:solidFill>
                  <a:schemeClr val="tx2"/>
                </a:solidFill>
                <a:latin typeface="Century Gothic" panose="020B0502020202020204" pitchFamily="34" charset="0"/>
              </a:endParaRPr>
            </a:p>
            <a:p>
              <a:pPr algn="ctr"/>
              <a:r>
                <a:rPr lang="en-US" sz="700" dirty="0">
                  <a:solidFill>
                    <a:schemeClr val="tx2"/>
                  </a:solidFill>
                  <a:latin typeface="Century Gothic" panose="020B0502020202020204" pitchFamily="34" charset="0"/>
                </a:rPr>
                <a:t>Isle of Palms, SC 29451</a:t>
              </a:r>
            </a:p>
          </p:txBody>
        </p:sp>
      </p:grpSp>
      <p:sp>
        <p:nvSpPr>
          <p:cNvPr id="30" name="Rectangle 29"/>
          <p:cNvSpPr/>
          <p:nvPr/>
        </p:nvSpPr>
        <p:spPr>
          <a:xfrm>
            <a:off x="1466184" y="174928"/>
            <a:ext cx="6611015" cy="1107996"/>
          </a:xfrm>
          <a:prstGeom prst="rect">
            <a:avLst/>
          </a:prstGeom>
          <a:noFill/>
        </p:spPr>
        <p:txBody>
          <a:bodyPr wrap="square">
            <a:spAutoFit/>
          </a:bodyPr>
          <a:lstStyle/>
          <a:p>
            <a:pPr algn="ctr"/>
            <a:r>
              <a:rPr lang="en-US" sz="2200" i="1" dirty="0">
                <a:solidFill>
                  <a:schemeClr val="bg1"/>
                </a:solidFill>
                <a:effectLst>
                  <a:outerShdw blurRad="50800" dist="38100" dir="5400000" algn="t" rotWithShape="0">
                    <a:schemeClr val="tx2">
                      <a:lumMod val="50000"/>
                      <a:alpha val="40000"/>
                    </a:schemeClr>
                  </a:outerShdw>
                </a:effectLst>
              </a:rPr>
              <a:t>On Marina ~ 1/4 Share</a:t>
            </a:r>
          </a:p>
          <a:p>
            <a:pPr algn="ctr"/>
            <a:r>
              <a:rPr lang="en-US" sz="2200" i="1" dirty="0">
                <a:solidFill>
                  <a:schemeClr val="bg1"/>
                </a:solidFill>
                <a:effectLst>
                  <a:outerShdw blurRad="50800" dist="38100" dir="5400000" algn="t" rotWithShape="0">
                    <a:schemeClr val="tx2">
                      <a:lumMod val="50000"/>
                      <a:alpha val="40000"/>
                    </a:schemeClr>
                  </a:outerShdw>
                </a:effectLst>
              </a:rPr>
              <a:t>Close to Beach &amp; Pool</a:t>
            </a:r>
          </a:p>
          <a:p>
            <a:pPr algn="ctr"/>
            <a:r>
              <a:rPr lang="en-US" sz="2200" i="1" dirty="0">
                <a:solidFill>
                  <a:schemeClr val="bg1"/>
                </a:solidFill>
                <a:effectLst>
                  <a:outerShdw blurRad="50800" dist="38100" dir="5400000" algn="t" rotWithShape="0">
                    <a:schemeClr val="tx2">
                      <a:lumMod val="50000"/>
                      <a:alpha val="40000"/>
                    </a:schemeClr>
                  </a:outerShdw>
                </a:effectLst>
              </a:rPr>
              <a:t>Great Opportunity</a:t>
            </a:r>
          </a:p>
        </p:txBody>
      </p:sp>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52400" y="1061227"/>
            <a:ext cx="1167479" cy="777240"/>
          </a:xfrm>
          <a:prstGeom prst="rect">
            <a:avLst/>
          </a:prstGeom>
          <a:ln>
            <a:noFill/>
          </a:ln>
          <a:effectLst/>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52400" y="7267071"/>
            <a:ext cx="1167682" cy="775756"/>
          </a:xfrm>
          <a:prstGeom prst="rect">
            <a:avLst/>
          </a:prstGeom>
          <a:ln>
            <a:noFill/>
          </a:ln>
          <a:effectLst/>
        </p:spPr>
      </p:pic>
      <p:pic>
        <p:nvPicPr>
          <p:cNvPr id="19" name="Picture 1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52400" y="3721742"/>
            <a:ext cx="1167479" cy="777239"/>
          </a:xfrm>
          <a:prstGeom prst="rect">
            <a:avLst/>
          </a:prstGeom>
          <a:ln>
            <a:noFill/>
          </a:ln>
          <a:effectLst/>
        </p:spPr>
      </p:pic>
      <p:pic>
        <p:nvPicPr>
          <p:cNvPr id="20" name="Picture 1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52400" y="4609119"/>
            <a:ext cx="1167479" cy="776163"/>
          </a:xfrm>
          <a:prstGeom prst="rect">
            <a:avLst/>
          </a:prstGeom>
          <a:ln>
            <a:noFill/>
          </a:ln>
          <a:effectLst/>
        </p:spPr>
      </p:pic>
      <p:pic>
        <p:nvPicPr>
          <p:cNvPr id="22" name="Picture 2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52400" y="8152966"/>
            <a:ext cx="1167479" cy="775089"/>
          </a:xfrm>
          <a:prstGeom prst="rect">
            <a:avLst/>
          </a:prstGeom>
          <a:ln>
            <a:noFill/>
          </a:ln>
          <a:effectLst/>
        </p:spPr>
      </p:pic>
      <p:pic>
        <p:nvPicPr>
          <p:cNvPr id="23" name="Picture 22"/>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152400" y="174927"/>
            <a:ext cx="1165861" cy="776163"/>
          </a:xfrm>
          <a:prstGeom prst="rect">
            <a:avLst/>
          </a:prstGeom>
          <a:ln>
            <a:noFill/>
          </a:ln>
          <a:effectLst/>
        </p:spPr>
      </p:pic>
      <p:pic>
        <p:nvPicPr>
          <p:cNvPr id="25" name="Picture 2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52400" y="6381177"/>
            <a:ext cx="1165250" cy="775756"/>
          </a:xfrm>
          <a:prstGeom prst="rect">
            <a:avLst/>
          </a:prstGeom>
          <a:ln>
            <a:noFill/>
          </a:ln>
          <a:effectLst/>
        </p:spPr>
      </p:pic>
      <p:pic>
        <p:nvPicPr>
          <p:cNvPr id="26" name="Picture 25"/>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52400" y="1948605"/>
            <a:ext cx="1167479" cy="775620"/>
          </a:xfrm>
          <a:prstGeom prst="rect">
            <a:avLst/>
          </a:prstGeom>
          <a:ln>
            <a:noFill/>
          </a:ln>
          <a:effectLst/>
        </p:spPr>
      </p:pic>
      <p:pic>
        <p:nvPicPr>
          <p:cNvPr id="27" name="Picture 26"/>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52400" y="2834363"/>
            <a:ext cx="1167479" cy="777240"/>
          </a:xfrm>
          <a:prstGeom prst="rect">
            <a:avLst/>
          </a:prstGeom>
          <a:ln>
            <a:noFill/>
          </a:ln>
          <a:effectLst/>
        </p:spPr>
      </p:pic>
      <p:pic>
        <p:nvPicPr>
          <p:cNvPr id="28" name="Picture 27"/>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152400" y="5495419"/>
            <a:ext cx="1167479" cy="775620"/>
          </a:xfrm>
          <a:prstGeom prst="rect">
            <a:avLst/>
          </a:prstGeom>
          <a:ln>
            <a:noFill/>
          </a:ln>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227</TotalTime>
  <Words>214</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Century Gothic</vt:lpstr>
      <vt:lpstr>Lucida Sans</vt:lpstr>
      <vt:lpstr>Wingdings</vt:lpstr>
      <vt:lpstr>Wingdings 2</vt:lpstr>
      <vt:lpstr>Wingdings 3</vt:lpstr>
      <vt:lpstr>Apex</vt:lpstr>
      <vt:lpstr>306-C Yacht Harbor Court Isle of Palms, SC 29451 MLS# 19014106 | $79,000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53</cp:revision>
  <dcterms:created xsi:type="dcterms:W3CDTF">2006-08-16T00:00:00Z</dcterms:created>
  <dcterms:modified xsi:type="dcterms:W3CDTF">2020-02-13T19:30:47Z</dcterms:modified>
</cp:coreProperties>
</file>