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41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138038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64081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90810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420036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4BBB56-7111-4A8E-B4B4-A320B66DF7BD}"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329808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BBB56-7111-4A8E-B4B4-A320B66DF7BD}"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153586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BBB56-7111-4A8E-B4B4-A320B66DF7BD}" type="datetimeFigureOut">
              <a:rPr lang="en-US" smtClean="0"/>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103687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BBB56-7111-4A8E-B4B4-A320B66DF7BD}" type="datetimeFigureOut">
              <a:rPr lang="en-US" smtClean="0"/>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245837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BBB56-7111-4A8E-B4B4-A320B66DF7BD}" type="datetimeFigureOut">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354140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B4BBB56-7111-4A8E-B4B4-A320B66DF7BD}"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26385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B4BBB56-7111-4A8E-B4B4-A320B66DF7BD}"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8644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8B4BBB56-7111-4A8E-B4B4-A320B66DF7BD}" type="datetimeFigureOut">
              <a:rPr lang="en-US" smtClean="0"/>
              <a:t>7/6/2021</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4858E2AE-F11F-4EE5-B726-685BE79AB8B8}" type="slidenum">
              <a:rPr lang="en-US" smtClean="0"/>
              <a:t>‹#›</a:t>
            </a:fld>
            <a:endParaRPr lang="en-US"/>
          </a:p>
        </p:txBody>
      </p:sp>
    </p:spTree>
    <p:extLst>
      <p:ext uri="{BB962C8B-B14F-4D97-AF65-F5344CB8AC3E}">
        <p14:creationId xmlns:p14="http://schemas.microsoft.com/office/powerpoint/2010/main" val="761239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vimeo.com/manage/videos/570159955" TargetMode="External"/><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FC404-FDA1-4AB4-8508-02106F0DA1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8400" y="797374"/>
            <a:ext cx="4876800" cy="3251200"/>
          </a:xfrm>
          <a:prstGeom prst="rect">
            <a:avLst/>
          </a:prstGeom>
          <a:ln>
            <a:solidFill>
              <a:schemeClr val="bg1"/>
            </a:solidFill>
          </a:ln>
        </p:spPr>
      </p:pic>
      <p:pic>
        <p:nvPicPr>
          <p:cNvPr id="5" name="Picture 4">
            <a:extLst>
              <a:ext uri="{FF2B5EF4-FFF2-40B4-BE49-F238E27FC236}">
                <a16:creationId xmlns:a16="http://schemas.microsoft.com/office/drawing/2014/main" id="{08A76FBD-1D1A-4EF7-9FE2-931FE840FF7C}"/>
              </a:ext>
            </a:extLst>
          </p:cNvPr>
          <p:cNvPicPr>
            <a:picLocks noChangeAspect="1"/>
          </p:cNvPicPr>
          <p:nvPr/>
        </p:nvPicPr>
        <p:blipFill>
          <a:blip r:embed="rId3">
            <a:extLst>
              <a:ext uri="{28A0092B-C50C-407E-A947-70E740481C1C}">
                <a14:useLocalDpi xmlns:a14="http://schemas.microsoft.com/office/drawing/2010/main" val="0"/>
              </a:ext>
            </a:extLst>
          </a:blip>
          <a:srcRect l="985" r="985"/>
          <a:stretch/>
        </p:blipFill>
        <p:spPr>
          <a:xfrm>
            <a:off x="0" y="797374"/>
            <a:ext cx="2438399" cy="1658277"/>
          </a:xfrm>
          <a:prstGeom prst="rect">
            <a:avLst/>
          </a:prstGeom>
          <a:ln>
            <a:solidFill>
              <a:schemeClr val="bg1"/>
            </a:solidFill>
          </a:ln>
        </p:spPr>
      </p:pic>
      <p:pic>
        <p:nvPicPr>
          <p:cNvPr id="7" name="Picture 6">
            <a:extLst>
              <a:ext uri="{FF2B5EF4-FFF2-40B4-BE49-F238E27FC236}">
                <a16:creationId xmlns:a16="http://schemas.microsoft.com/office/drawing/2014/main" id="{1B8C7E64-9A5E-4789-B229-9C37E8EA70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2422974"/>
            <a:ext cx="2438400" cy="1625600"/>
          </a:xfrm>
          <a:prstGeom prst="rect">
            <a:avLst/>
          </a:prstGeom>
          <a:ln>
            <a:solidFill>
              <a:schemeClr val="bg1"/>
            </a:solidFill>
          </a:ln>
        </p:spPr>
      </p:pic>
      <p:sp>
        <p:nvSpPr>
          <p:cNvPr id="8" name="Rectangle 7">
            <a:extLst>
              <a:ext uri="{FF2B5EF4-FFF2-40B4-BE49-F238E27FC236}">
                <a16:creationId xmlns:a16="http://schemas.microsoft.com/office/drawing/2014/main" id="{5BA60E18-66C5-40D0-9077-CA36C1D7B510}"/>
              </a:ext>
            </a:extLst>
          </p:cNvPr>
          <p:cNvSpPr/>
          <p:nvPr/>
        </p:nvSpPr>
        <p:spPr>
          <a:xfrm>
            <a:off x="0" y="14585"/>
            <a:ext cx="7315200" cy="738664"/>
          </a:xfrm>
          <a:prstGeom prst="rect">
            <a:avLst/>
          </a:prstGeom>
        </p:spPr>
        <p:txBody>
          <a:bodyPr wrap="square">
            <a:spAutoFit/>
          </a:bodyPr>
          <a:lstStyle/>
          <a:p>
            <a:pPr algn="ctr"/>
            <a:r>
              <a:rPr lang="en-US" sz="2400" b="1" dirty="0">
                <a:solidFill>
                  <a:srgbClr val="083262"/>
                </a:solidFill>
                <a:latin typeface="Avenir" panose="02000503040000020003" pitchFamily="2" charset="0"/>
              </a:rPr>
              <a:t>306 Commonwealth Road</a:t>
            </a:r>
          </a:p>
          <a:p>
            <a:pPr algn="ctr"/>
            <a:r>
              <a:rPr lang="en-US" dirty="0">
                <a:solidFill>
                  <a:srgbClr val="083262"/>
                </a:solidFill>
                <a:latin typeface="Avenir" panose="02000503040000020003" pitchFamily="2" charset="0"/>
              </a:rPr>
              <a:t>Darrell Creek | Mount Pleasant, SC 29466 | MLS# 21017991  | $1,695,000</a:t>
            </a:r>
          </a:p>
        </p:txBody>
      </p:sp>
      <p:sp>
        <p:nvSpPr>
          <p:cNvPr id="9" name="Rectangle 8">
            <a:extLst>
              <a:ext uri="{FF2B5EF4-FFF2-40B4-BE49-F238E27FC236}">
                <a16:creationId xmlns:a16="http://schemas.microsoft.com/office/drawing/2014/main" id="{A3221C16-671F-4BB1-90A0-9A186D9E5FD0}"/>
              </a:ext>
            </a:extLst>
          </p:cNvPr>
          <p:cNvSpPr/>
          <p:nvPr/>
        </p:nvSpPr>
        <p:spPr>
          <a:xfrm>
            <a:off x="0" y="4092699"/>
            <a:ext cx="7315200" cy="2354491"/>
          </a:xfrm>
          <a:prstGeom prst="rect">
            <a:avLst/>
          </a:prstGeom>
        </p:spPr>
        <p:txBody>
          <a:bodyPr wrap="square">
            <a:spAutoFit/>
          </a:bodyPr>
          <a:lstStyle/>
          <a:p>
            <a:pPr algn="ctr"/>
            <a:r>
              <a:rPr lang="en-US" sz="1050" dirty="0">
                <a:solidFill>
                  <a:srgbClr val="083262"/>
                </a:solidFill>
                <a:latin typeface="Avenir" panose="02000503040000020003" pitchFamily="2" charset="0"/>
              </a:rPr>
              <a:t>THIS is your Lowcountry Playground! This custom built home offers a dock, a jet dock, 2 floating docks, a Michael Phelps swim spa with built-in hot tub overlooking the marsh, a ground level Mother-In-Law suite (fully permitted and insured), a wraparound screened porch, hardwood floors throughout and an elevator shaft! The main level has the kitchen, living and dining areas(with surround sound), a master suite with marsh views and screened porch access, and a 2nd bedroom/office with full bath. The next level has 3 additional bedrooms, 2 additional bathrooms and a HUGE loft space with surround sound and wired for a projector (perfect for hangout space/home school space). The upper level is wide open with great marsh views and would be a perfect playroom or dance studio! The ground level has a fabulous guest suite with marsh views, a home </a:t>
            </a:r>
            <a:r>
              <a:rPr lang="en-US" sz="1050" dirty="0" err="1">
                <a:solidFill>
                  <a:srgbClr val="083262"/>
                </a:solidFill>
                <a:latin typeface="Avenir" panose="02000503040000020003" pitchFamily="2" charset="0"/>
              </a:rPr>
              <a:t>gym,a</a:t>
            </a:r>
            <a:r>
              <a:rPr lang="en-US" sz="1050" dirty="0">
                <a:solidFill>
                  <a:srgbClr val="083262"/>
                </a:solidFill>
                <a:latin typeface="Avenir" panose="02000503040000020003" pitchFamily="2" charset="0"/>
              </a:rPr>
              <a:t> garage for up to 3 cars, plenty of additional space for storing all of your outdoor toys! There is also an additional detached building currently used as an office (fish off your dock on your lunch break!) and would also make a great art studio or playhouse! This home sits on a .6 acre lot and Darrell Creek does allow you to keep your boat in your yard! This house truly has so many incredible features that you must see it! A $3000 lender credit is available and will be applied to closing costs and prepaids if the buyer chooses to use the seller's preferred lender. This credit is in addition to any negotiated seller concessions.</a:t>
            </a:r>
          </a:p>
          <a:p>
            <a:pPr algn="ctr"/>
            <a:endParaRPr lang="en-US" sz="1050" b="1" i="1" dirty="0">
              <a:solidFill>
                <a:srgbClr val="083262"/>
              </a:solidFill>
              <a:latin typeface="Avenir" panose="02000503040000020003" pitchFamily="2" charset="0"/>
            </a:endParaRPr>
          </a:p>
          <a:p>
            <a:pPr algn="ctr"/>
            <a:r>
              <a:rPr lang="en-US" sz="1050" b="1" i="1" dirty="0">
                <a:solidFill>
                  <a:srgbClr val="083262"/>
                </a:solidFill>
                <a:latin typeface="Avenir" panose="02000503040000020003" pitchFamily="2" charset="0"/>
              </a:rPr>
              <a:t>Walk-through video: </a:t>
            </a:r>
            <a:r>
              <a:rPr lang="en-US" sz="1050" b="1" i="1" dirty="0">
                <a:solidFill>
                  <a:srgbClr val="083262"/>
                </a:solidFill>
                <a:latin typeface="Avenir" panose="02000503040000020003" pitchFamily="2" charset="0"/>
                <a:hlinkClick r:id="rId5"/>
              </a:rPr>
              <a:t>https://vimeo.com/manage/videos/570159955</a:t>
            </a:r>
            <a:r>
              <a:rPr lang="en-US" sz="1050" b="1" i="1" dirty="0">
                <a:solidFill>
                  <a:srgbClr val="083262"/>
                </a:solidFill>
                <a:latin typeface="Avenir" panose="02000503040000020003" pitchFamily="2" charset="0"/>
              </a:rPr>
              <a:t> </a:t>
            </a:r>
          </a:p>
        </p:txBody>
      </p:sp>
      <p:sp>
        <p:nvSpPr>
          <p:cNvPr id="10" name="Rectangle 9">
            <a:extLst>
              <a:ext uri="{FF2B5EF4-FFF2-40B4-BE49-F238E27FC236}">
                <a16:creationId xmlns:a16="http://schemas.microsoft.com/office/drawing/2014/main" id="{777CE322-6AFE-4779-B68A-9EE7D047E27D}"/>
              </a:ext>
            </a:extLst>
          </p:cNvPr>
          <p:cNvSpPr/>
          <p:nvPr/>
        </p:nvSpPr>
        <p:spPr>
          <a:xfrm>
            <a:off x="0" y="8008620"/>
            <a:ext cx="7315200" cy="800219"/>
          </a:xfrm>
          <a:prstGeom prst="rect">
            <a:avLst/>
          </a:prstGeom>
        </p:spPr>
        <p:txBody>
          <a:bodyPr wrap="square">
            <a:spAutoFit/>
          </a:bodyPr>
          <a:lstStyle/>
          <a:p>
            <a:pPr algn="ctr"/>
            <a:r>
              <a:rPr lang="pl-PL" dirty="0">
                <a:solidFill>
                  <a:srgbClr val="083262"/>
                </a:solidFill>
                <a:latin typeface="Avenir" panose="02000503040000020003" pitchFamily="2" charset="0"/>
              </a:rPr>
              <a:t>Robyn Hall</a:t>
            </a:r>
          </a:p>
          <a:p>
            <a:pPr algn="ctr"/>
            <a:r>
              <a:rPr lang="pl-PL" sz="1400" dirty="0">
                <a:solidFill>
                  <a:srgbClr val="083262"/>
                </a:solidFill>
                <a:latin typeface="Avenir" panose="02000503040000020003" pitchFamily="2" charset="0"/>
              </a:rPr>
              <a:t>843-906-5200</a:t>
            </a:r>
          </a:p>
          <a:p>
            <a:pPr algn="ctr"/>
            <a:r>
              <a:rPr lang="pl-PL" sz="1400" dirty="0">
                <a:solidFill>
                  <a:srgbClr val="083262"/>
                </a:solidFill>
                <a:latin typeface="Avenir" panose="02000503040000020003" pitchFamily="2" charset="0"/>
              </a:rPr>
              <a:t>robyn.hall@carolinaone.com</a:t>
            </a:r>
            <a:endParaRPr lang="en-US" sz="1400" dirty="0">
              <a:solidFill>
                <a:srgbClr val="083262"/>
              </a:solidFill>
              <a:latin typeface="Avenir" panose="02000503040000020003" pitchFamily="2" charset="0"/>
            </a:endParaRPr>
          </a:p>
        </p:txBody>
      </p:sp>
      <p:pic>
        <p:nvPicPr>
          <p:cNvPr id="12" name="Picture 11" descr="A person standing in front of a building&#10;&#10;Description automatically generated">
            <a:extLst>
              <a:ext uri="{FF2B5EF4-FFF2-40B4-BE49-F238E27FC236}">
                <a16:creationId xmlns:a16="http://schemas.microsoft.com/office/drawing/2014/main" id="{067BEFE6-C0BD-49D1-BE5A-D68EFDFC5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2" y="8006969"/>
            <a:ext cx="932608" cy="1089495"/>
          </a:xfrm>
          <a:prstGeom prst="rect">
            <a:avLst/>
          </a:prstGeom>
        </p:spPr>
      </p:pic>
      <p:pic>
        <p:nvPicPr>
          <p:cNvPr id="14" name="Picture 13">
            <a:extLst>
              <a:ext uri="{FF2B5EF4-FFF2-40B4-BE49-F238E27FC236}">
                <a16:creationId xmlns:a16="http://schemas.microsoft.com/office/drawing/2014/main" id="{645D7F4E-B7A3-4348-8882-93A08FC2EC3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666187" y="8006969"/>
            <a:ext cx="1583401" cy="1089495"/>
          </a:xfrm>
          <a:prstGeom prst="rect">
            <a:avLst/>
          </a:prstGeom>
        </p:spPr>
      </p:pic>
      <p:sp>
        <p:nvSpPr>
          <p:cNvPr id="15" name="Rectangle 14">
            <a:extLst>
              <a:ext uri="{FF2B5EF4-FFF2-40B4-BE49-F238E27FC236}">
                <a16:creationId xmlns:a16="http://schemas.microsoft.com/office/drawing/2014/main" id="{5A5C7EC7-91BD-45A6-8F34-945753E1EEAD}"/>
              </a:ext>
            </a:extLst>
          </p:cNvPr>
          <p:cNvSpPr/>
          <p:nvPr/>
        </p:nvSpPr>
        <p:spPr>
          <a:xfrm>
            <a:off x="0" y="8928556"/>
            <a:ext cx="7315200" cy="215444"/>
          </a:xfrm>
          <a:prstGeom prst="rect">
            <a:avLst/>
          </a:prstGeom>
        </p:spPr>
        <p:txBody>
          <a:bodyPr wrap="square">
            <a:spAutoFit/>
          </a:bodyPr>
          <a:lstStyle/>
          <a:p>
            <a:pPr algn="ctr"/>
            <a:r>
              <a:rPr lang="en-US" sz="800" dirty="0">
                <a:solidFill>
                  <a:srgbClr val="083262"/>
                </a:solidFill>
                <a:latin typeface="Avenir" panose="02000503040000020003" pitchFamily="2" charset="0"/>
              </a:rPr>
              <a:t>Carolina One Real Estate | 2713 Highway 17 North | Mt. Pleasant, SC 29466</a:t>
            </a:r>
          </a:p>
        </p:txBody>
      </p:sp>
      <p:pic>
        <p:nvPicPr>
          <p:cNvPr id="16" name="Picture 15">
            <a:extLst>
              <a:ext uri="{FF2B5EF4-FFF2-40B4-BE49-F238E27FC236}">
                <a16:creationId xmlns:a16="http://schemas.microsoft.com/office/drawing/2014/main" id="{6C677C4F-66C1-46E1-898D-B9E0BAAC657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664" y="6491295"/>
            <a:ext cx="2118154" cy="1412102"/>
          </a:xfrm>
          <a:prstGeom prst="rect">
            <a:avLst/>
          </a:prstGeom>
        </p:spPr>
      </p:pic>
      <p:pic>
        <p:nvPicPr>
          <p:cNvPr id="17" name="Picture 16">
            <a:extLst>
              <a:ext uri="{FF2B5EF4-FFF2-40B4-BE49-F238E27FC236}">
                <a16:creationId xmlns:a16="http://schemas.microsoft.com/office/drawing/2014/main" id="{AB1F536C-B6FB-4909-B907-C62D017C897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131177" y="6491226"/>
            <a:ext cx="2118359" cy="1412239"/>
          </a:xfrm>
          <a:prstGeom prst="rect">
            <a:avLst/>
          </a:prstGeom>
        </p:spPr>
      </p:pic>
      <p:pic>
        <p:nvPicPr>
          <p:cNvPr id="18" name="Picture 17">
            <a:extLst>
              <a:ext uri="{FF2B5EF4-FFF2-40B4-BE49-F238E27FC236}">
                <a16:creationId xmlns:a16="http://schemas.microsoft.com/office/drawing/2014/main" id="{D44F5C94-1C4C-4FA9-9430-A7D1E9C5590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598449" y="6491314"/>
            <a:ext cx="2118097" cy="1412064"/>
          </a:xfrm>
          <a:prstGeom prst="rect">
            <a:avLst/>
          </a:prstGeom>
        </p:spPr>
      </p:pic>
    </p:spTree>
    <p:extLst>
      <p:ext uri="{BB962C8B-B14F-4D97-AF65-F5344CB8AC3E}">
        <p14:creationId xmlns:p14="http://schemas.microsoft.com/office/powerpoint/2010/main" val="889988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352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cp:revision>
  <dcterms:created xsi:type="dcterms:W3CDTF">2020-03-31T12:20:33Z</dcterms:created>
  <dcterms:modified xsi:type="dcterms:W3CDTF">2021-07-06T14:16:08Z</dcterms:modified>
</cp:coreProperties>
</file>