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8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238" y="-2767"/>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376" indent="0" algn="ctr">
              <a:buNone/>
              <a:defRPr>
                <a:solidFill>
                  <a:schemeClr val="tx1">
                    <a:tint val="75000"/>
                  </a:schemeClr>
                </a:solidFill>
              </a:defRPr>
            </a:lvl2pPr>
            <a:lvl3pPr marL="1018754" indent="0" algn="ctr">
              <a:buNone/>
              <a:defRPr>
                <a:solidFill>
                  <a:schemeClr val="tx1">
                    <a:tint val="75000"/>
                  </a:schemeClr>
                </a:solidFill>
              </a:defRPr>
            </a:lvl3pPr>
            <a:lvl4pPr marL="1528131" indent="0" algn="ctr">
              <a:buNone/>
              <a:defRPr>
                <a:solidFill>
                  <a:schemeClr val="tx1">
                    <a:tint val="75000"/>
                  </a:schemeClr>
                </a:solidFill>
              </a:defRPr>
            </a:lvl4pPr>
            <a:lvl5pPr marL="2037508" indent="0" algn="ctr">
              <a:buNone/>
              <a:defRPr>
                <a:solidFill>
                  <a:schemeClr val="tx1">
                    <a:tint val="75000"/>
                  </a:schemeClr>
                </a:solidFill>
              </a:defRPr>
            </a:lvl5pPr>
            <a:lvl6pPr marL="2546884" indent="0" algn="ctr">
              <a:buNone/>
              <a:defRPr>
                <a:solidFill>
                  <a:schemeClr val="tx1">
                    <a:tint val="75000"/>
                  </a:schemeClr>
                </a:solidFill>
              </a:defRPr>
            </a:lvl6pPr>
            <a:lvl7pPr marL="3056262" indent="0" algn="ctr">
              <a:buNone/>
              <a:defRPr>
                <a:solidFill>
                  <a:schemeClr val="tx1">
                    <a:tint val="75000"/>
                  </a:schemeClr>
                </a:solidFill>
              </a:defRPr>
            </a:lvl7pPr>
            <a:lvl8pPr marL="3565639" indent="0" algn="ctr">
              <a:buNone/>
              <a:defRPr>
                <a:solidFill>
                  <a:schemeClr val="tx1">
                    <a:tint val="75000"/>
                  </a:schemeClr>
                </a:solidFill>
              </a:defRPr>
            </a:lvl8pPr>
            <a:lvl9pPr marL="407501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376" indent="0">
              <a:buNone/>
              <a:defRPr sz="2000">
                <a:solidFill>
                  <a:schemeClr val="tx1">
                    <a:tint val="75000"/>
                  </a:schemeClr>
                </a:solidFill>
              </a:defRPr>
            </a:lvl2pPr>
            <a:lvl3pPr marL="1018754" indent="0">
              <a:buNone/>
              <a:defRPr sz="1800">
                <a:solidFill>
                  <a:schemeClr val="tx1">
                    <a:tint val="75000"/>
                  </a:schemeClr>
                </a:solidFill>
              </a:defRPr>
            </a:lvl3pPr>
            <a:lvl4pPr marL="1528131" indent="0">
              <a:buNone/>
              <a:defRPr sz="1600">
                <a:solidFill>
                  <a:schemeClr val="tx1">
                    <a:tint val="75000"/>
                  </a:schemeClr>
                </a:solidFill>
              </a:defRPr>
            </a:lvl4pPr>
            <a:lvl5pPr marL="2037508" indent="0">
              <a:buNone/>
              <a:defRPr sz="1600">
                <a:solidFill>
                  <a:schemeClr val="tx1">
                    <a:tint val="75000"/>
                  </a:schemeClr>
                </a:solidFill>
              </a:defRPr>
            </a:lvl5pPr>
            <a:lvl6pPr marL="2546884" indent="0">
              <a:buNone/>
              <a:defRPr sz="1600">
                <a:solidFill>
                  <a:schemeClr val="tx1">
                    <a:tint val="75000"/>
                  </a:schemeClr>
                </a:solidFill>
              </a:defRPr>
            </a:lvl6pPr>
            <a:lvl7pPr marL="3056262" indent="0">
              <a:buNone/>
              <a:defRPr sz="1600">
                <a:solidFill>
                  <a:schemeClr val="tx1">
                    <a:tint val="75000"/>
                  </a:schemeClr>
                </a:solidFill>
              </a:defRPr>
            </a:lvl7pPr>
            <a:lvl8pPr marL="3565639" indent="0">
              <a:buNone/>
              <a:defRPr sz="1600">
                <a:solidFill>
                  <a:schemeClr val="tx1">
                    <a:tint val="75000"/>
                  </a:schemeClr>
                </a:solidFill>
              </a:defRPr>
            </a:lvl8pPr>
            <a:lvl9pPr marL="4075016"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5"/>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5"/>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376" indent="0">
              <a:buNone/>
              <a:defRPr sz="2200" b="1"/>
            </a:lvl2pPr>
            <a:lvl3pPr marL="1018754" indent="0">
              <a:buNone/>
              <a:defRPr sz="2000" b="1"/>
            </a:lvl3pPr>
            <a:lvl4pPr marL="1528131" indent="0">
              <a:buNone/>
              <a:defRPr sz="1800" b="1"/>
            </a:lvl4pPr>
            <a:lvl5pPr marL="2037508" indent="0">
              <a:buNone/>
              <a:defRPr sz="1800" b="1"/>
            </a:lvl5pPr>
            <a:lvl6pPr marL="2546884" indent="0">
              <a:buNone/>
              <a:defRPr sz="1800" b="1"/>
            </a:lvl6pPr>
            <a:lvl7pPr marL="3056262" indent="0">
              <a:buNone/>
              <a:defRPr sz="1800" b="1"/>
            </a:lvl7pPr>
            <a:lvl8pPr marL="3565639" indent="0">
              <a:buNone/>
              <a:defRPr sz="1800" b="1"/>
            </a:lvl8pPr>
            <a:lvl9pPr marL="4075016"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376" indent="0">
              <a:buNone/>
              <a:defRPr sz="2200" b="1"/>
            </a:lvl2pPr>
            <a:lvl3pPr marL="1018754" indent="0">
              <a:buNone/>
              <a:defRPr sz="2000" b="1"/>
            </a:lvl3pPr>
            <a:lvl4pPr marL="1528131" indent="0">
              <a:buNone/>
              <a:defRPr sz="1800" b="1"/>
            </a:lvl4pPr>
            <a:lvl5pPr marL="2037508" indent="0">
              <a:buNone/>
              <a:defRPr sz="1800" b="1"/>
            </a:lvl5pPr>
            <a:lvl6pPr marL="2546884" indent="0">
              <a:buNone/>
              <a:defRPr sz="1800" b="1"/>
            </a:lvl6pPr>
            <a:lvl7pPr marL="3056262" indent="0">
              <a:buNone/>
              <a:defRPr sz="1800" b="1"/>
            </a:lvl7pPr>
            <a:lvl8pPr marL="3565639" indent="0">
              <a:buNone/>
              <a:defRPr sz="1800" b="1"/>
            </a:lvl8pPr>
            <a:lvl9pPr marL="4075016"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376" indent="0">
              <a:buNone/>
              <a:defRPr sz="1299"/>
            </a:lvl2pPr>
            <a:lvl3pPr marL="1018754" indent="0">
              <a:buNone/>
              <a:defRPr sz="1100"/>
            </a:lvl3pPr>
            <a:lvl4pPr marL="1528131" indent="0">
              <a:buNone/>
              <a:defRPr sz="1000"/>
            </a:lvl4pPr>
            <a:lvl5pPr marL="2037508" indent="0">
              <a:buNone/>
              <a:defRPr sz="1000"/>
            </a:lvl5pPr>
            <a:lvl6pPr marL="2546884" indent="0">
              <a:buNone/>
              <a:defRPr sz="1000"/>
            </a:lvl6pPr>
            <a:lvl7pPr marL="3056262" indent="0">
              <a:buNone/>
              <a:defRPr sz="1000"/>
            </a:lvl7pPr>
            <a:lvl8pPr marL="3565639" indent="0">
              <a:buNone/>
              <a:defRPr sz="1000"/>
            </a:lvl8pPr>
            <a:lvl9pPr marL="407501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376" indent="0">
              <a:buNone/>
              <a:defRPr sz="3100"/>
            </a:lvl2pPr>
            <a:lvl3pPr marL="1018754" indent="0">
              <a:buNone/>
              <a:defRPr sz="2700"/>
            </a:lvl3pPr>
            <a:lvl4pPr marL="1528131" indent="0">
              <a:buNone/>
              <a:defRPr sz="2200"/>
            </a:lvl4pPr>
            <a:lvl5pPr marL="2037508" indent="0">
              <a:buNone/>
              <a:defRPr sz="2200"/>
            </a:lvl5pPr>
            <a:lvl6pPr marL="2546884" indent="0">
              <a:buNone/>
              <a:defRPr sz="2200"/>
            </a:lvl6pPr>
            <a:lvl7pPr marL="3056262" indent="0">
              <a:buNone/>
              <a:defRPr sz="2200"/>
            </a:lvl7pPr>
            <a:lvl8pPr marL="3565639" indent="0">
              <a:buNone/>
              <a:defRPr sz="2200"/>
            </a:lvl8pPr>
            <a:lvl9pPr marL="4075016"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376" indent="0">
              <a:buNone/>
              <a:defRPr sz="1299"/>
            </a:lvl2pPr>
            <a:lvl3pPr marL="1018754" indent="0">
              <a:buNone/>
              <a:defRPr sz="1100"/>
            </a:lvl3pPr>
            <a:lvl4pPr marL="1528131" indent="0">
              <a:buNone/>
              <a:defRPr sz="1000"/>
            </a:lvl4pPr>
            <a:lvl5pPr marL="2037508" indent="0">
              <a:buNone/>
              <a:defRPr sz="1000"/>
            </a:lvl5pPr>
            <a:lvl6pPr marL="2546884" indent="0">
              <a:buNone/>
              <a:defRPr sz="1000"/>
            </a:lvl6pPr>
            <a:lvl7pPr marL="3056262" indent="0">
              <a:buNone/>
              <a:defRPr sz="1000"/>
            </a:lvl7pPr>
            <a:lvl8pPr marL="3565639" indent="0">
              <a:buNone/>
              <a:defRPr sz="1000"/>
            </a:lvl8pPr>
            <a:lvl9pPr marL="407501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5"/>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299">
                <a:solidFill>
                  <a:schemeClr val="tx1">
                    <a:tint val="75000"/>
                  </a:schemeClr>
                </a:solidFill>
              </a:defRPr>
            </a:lvl1pPr>
          </a:lstStyle>
          <a:p>
            <a:fld id="{1D8BD707-D9CF-40AE-B4C6-C98DA3205C09}" type="datetimeFigureOut">
              <a:rPr lang="en-US" smtClean="0"/>
              <a:pPr/>
              <a:t>8/12/2021</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29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299">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754" rtl="0" eaLnBrk="1" latinLnBrk="0" hangingPunct="1">
        <a:spcBef>
          <a:spcPct val="0"/>
        </a:spcBef>
        <a:buNone/>
        <a:defRPr sz="4900" kern="1200">
          <a:solidFill>
            <a:schemeClr val="tx1"/>
          </a:solidFill>
          <a:latin typeface="+mj-lt"/>
          <a:ea typeface="+mj-ea"/>
          <a:cs typeface="+mj-cs"/>
        </a:defRPr>
      </a:lvl1pPr>
    </p:titleStyle>
    <p:bodyStyle>
      <a:lvl1pPr marL="382032" indent="-382032" algn="l" defTabSz="101875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37" indent="-318361" algn="l" defTabSz="101875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443" indent="-254689" algn="l" defTabSz="101875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819"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196"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573"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950"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327"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704"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754" rtl="0" eaLnBrk="1" latinLnBrk="0" hangingPunct="1">
        <a:defRPr sz="2000" kern="1200">
          <a:solidFill>
            <a:schemeClr val="tx1"/>
          </a:solidFill>
          <a:latin typeface="+mn-lt"/>
          <a:ea typeface="+mn-ea"/>
          <a:cs typeface="+mn-cs"/>
        </a:defRPr>
      </a:lvl1pPr>
      <a:lvl2pPr marL="509376" algn="l" defTabSz="1018754" rtl="0" eaLnBrk="1" latinLnBrk="0" hangingPunct="1">
        <a:defRPr sz="2000" kern="1200">
          <a:solidFill>
            <a:schemeClr val="tx1"/>
          </a:solidFill>
          <a:latin typeface="+mn-lt"/>
          <a:ea typeface="+mn-ea"/>
          <a:cs typeface="+mn-cs"/>
        </a:defRPr>
      </a:lvl2pPr>
      <a:lvl3pPr marL="1018754" algn="l" defTabSz="1018754" rtl="0" eaLnBrk="1" latinLnBrk="0" hangingPunct="1">
        <a:defRPr sz="2000" kern="1200">
          <a:solidFill>
            <a:schemeClr val="tx1"/>
          </a:solidFill>
          <a:latin typeface="+mn-lt"/>
          <a:ea typeface="+mn-ea"/>
          <a:cs typeface="+mn-cs"/>
        </a:defRPr>
      </a:lvl3pPr>
      <a:lvl4pPr marL="1528131" algn="l" defTabSz="1018754" rtl="0" eaLnBrk="1" latinLnBrk="0" hangingPunct="1">
        <a:defRPr sz="2000" kern="1200">
          <a:solidFill>
            <a:schemeClr val="tx1"/>
          </a:solidFill>
          <a:latin typeface="+mn-lt"/>
          <a:ea typeface="+mn-ea"/>
          <a:cs typeface="+mn-cs"/>
        </a:defRPr>
      </a:lvl4pPr>
      <a:lvl5pPr marL="2037508" algn="l" defTabSz="1018754" rtl="0" eaLnBrk="1" latinLnBrk="0" hangingPunct="1">
        <a:defRPr sz="2000" kern="1200">
          <a:solidFill>
            <a:schemeClr val="tx1"/>
          </a:solidFill>
          <a:latin typeface="+mn-lt"/>
          <a:ea typeface="+mn-ea"/>
          <a:cs typeface="+mn-cs"/>
        </a:defRPr>
      </a:lvl5pPr>
      <a:lvl6pPr marL="2546884" algn="l" defTabSz="1018754" rtl="0" eaLnBrk="1" latinLnBrk="0" hangingPunct="1">
        <a:defRPr sz="2000" kern="1200">
          <a:solidFill>
            <a:schemeClr val="tx1"/>
          </a:solidFill>
          <a:latin typeface="+mn-lt"/>
          <a:ea typeface="+mn-ea"/>
          <a:cs typeface="+mn-cs"/>
        </a:defRPr>
      </a:lvl6pPr>
      <a:lvl7pPr marL="3056262" algn="l" defTabSz="1018754" rtl="0" eaLnBrk="1" latinLnBrk="0" hangingPunct="1">
        <a:defRPr sz="2000" kern="1200">
          <a:solidFill>
            <a:schemeClr val="tx1"/>
          </a:solidFill>
          <a:latin typeface="+mn-lt"/>
          <a:ea typeface="+mn-ea"/>
          <a:cs typeface="+mn-cs"/>
        </a:defRPr>
      </a:lvl7pPr>
      <a:lvl8pPr marL="3565639" algn="l" defTabSz="1018754" rtl="0" eaLnBrk="1" latinLnBrk="0" hangingPunct="1">
        <a:defRPr sz="2000" kern="1200">
          <a:solidFill>
            <a:schemeClr val="tx1"/>
          </a:solidFill>
          <a:latin typeface="+mn-lt"/>
          <a:ea typeface="+mn-ea"/>
          <a:cs typeface="+mn-cs"/>
        </a:defRPr>
      </a:lvl8pPr>
      <a:lvl9pPr marL="4075016" algn="l" defTabSz="101875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8229600" cy="10058400"/>
          </a:xfrm>
          <a:prstGeom prst="rect">
            <a:avLst/>
          </a:prstGeom>
          <a:gradFill>
            <a:gsLst>
              <a:gs pos="0">
                <a:schemeClr val="tx2">
                  <a:lumMod val="5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905001" y="111761"/>
            <a:ext cx="6172200" cy="4114800"/>
          </a:xfrm>
          <a:prstGeom prst="rect">
            <a:avLst/>
          </a:prstGeom>
          <a:effectLst>
            <a:outerShdw blurRad="50800" dist="38100" dir="8100000" algn="tr" rotWithShape="0">
              <a:prstClr val="black">
                <a:alpha val="40000"/>
              </a:prstClr>
            </a:outerShdw>
          </a:effectLst>
        </p:spPr>
      </p:pic>
      <p:sp>
        <p:nvSpPr>
          <p:cNvPr id="2" name="Title 1"/>
          <p:cNvSpPr>
            <a:spLocks noGrp="1"/>
          </p:cNvSpPr>
          <p:nvPr>
            <p:ph type="ctrTitle"/>
          </p:nvPr>
        </p:nvSpPr>
        <p:spPr>
          <a:xfrm>
            <a:off x="1905000" y="3235962"/>
            <a:ext cx="6172199" cy="990599"/>
          </a:xfrm>
          <a:noFill/>
        </p:spPr>
        <p:txBody>
          <a:bodyPr anchor="ctr">
            <a:noAutofit/>
          </a:bodyPr>
          <a:lstStyle/>
          <a:p>
            <a:r>
              <a:rPr lang="en-US" sz="2400" dirty="0">
                <a:ln w="3175">
                  <a:solidFill>
                    <a:schemeClr val="bg1"/>
                  </a:solidFill>
                </a:ln>
                <a:effectLst>
                  <a:outerShdw blurRad="38100" dist="38100" dir="2700000" algn="tl">
                    <a:srgbClr val="000000">
                      <a:alpha val="43137"/>
                    </a:srgbClr>
                  </a:outerShdw>
                </a:effectLst>
                <a:latin typeface="Trebuchet MS" panose="020B0603020202020204" pitchFamily="34" charset="0"/>
              </a:rPr>
              <a:t>306 Sterlington Way</a:t>
            </a:r>
            <a:br>
              <a:rPr lang="en-US" sz="3200" dirty="0">
                <a:ln w="3175">
                  <a:solidFill>
                    <a:schemeClr val="bg1"/>
                  </a:solidFill>
                </a:ln>
                <a:effectLst>
                  <a:outerShdw blurRad="38100" dist="38100" dir="2700000" algn="tl">
                    <a:srgbClr val="000000">
                      <a:alpha val="43137"/>
                    </a:srgbClr>
                  </a:outerShdw>
                </a:effectLst>
                <a:latin typeface="Trebuchet MS" panose="020B0603020202020204" pitchFamily="34" charset="0"/>
              </a:rPr>
            </a:br>
            <a:r>
              <a:rPr lang="en-US" sz="1600" dirty="0">
                <a:ln w="3175">
                  <a:solidFill>
                    <a:schemeClr val="bg1"/>
                  </a:solidFill>
                </a:ln>
                <a:effectLst>
                  <a:outerShdw blurRad="38100" dist="38100" dir="2700000" algn="tl">
                    <a:srgbClr val="000000">
                      <a:alpha val="43137"/>
                    </a:srgbClr>
                  </a:outerShdw>
                </a:effectLst>
                <a:latin typeface="Trebuchet MS" panose="020B0603020202020204" pitchFamily="34" charset="0"/>
              </a:rPr>
              <a:t>Grand Bees · Charleston, SC 29414</a:t>
            </a:r>
            <a:br>
              <a:rPr lang="en-US" sz="1600" dirty="0">
                <a:ln w="3175">
                  <a:solidFill>
                    <a:schemeClr val="bg1"/>
                  </a:solidFill>
                </a:ln>
                <a:effectLst>
                  <a:outerShdw blurRad="38100" dist="38100" dir="2700000" algn="tl">
                    <a:srgbClr val="000000">
                      <a:alpha val="43137"/>
                    </a:srgbClr>
                  </a:outerShdw>
                </a:effectLst>
                <a:latin typeface="Trebuchet MS" panose="020B0603020202020204" pitchFamily="34" charset="0"/>
              </a:rPr>
            </a:br>
            <a:r>
              <a:rPr lang="en-US" sz="1600" dirty="0">
                <a:ln w="3175">
                  <a:solidFill>
                    <a:schemeClr val="bg1"/>
                  </a:solidFill>
                </a:ln>
                <a:effectLst>
                  <a:outerShdw blurRad="38100" dist="38100" dir="2700000" algn="tl">
                    <a:srgbClr val="000000">
                      <a:alpha val="43137"/>
                    </a:srgbClr>
                  </a:outerShdw>
                </a:effectLst>
                <a:latin typeface="Trebuchet MS" panose="020B0603020202020204" pitchFamily="34" charset="0"/>
              </a:rPr>
              <a:t>MLS# 21021300 · $450,000</a:t>
            </a:r>
          </a:p>
        </p:txBody>
      </p:sp>
      <p:sp>
        <p:nvSpPr>
          <p:cNvPr id="3" name="Subtitle 2"/>
          <p:cNvSpPr>
            <a:spLocks noGrp="1"/>
          </p:cNvSpPr>
          <p:nvPr>
            <p:ph type="subTitle" idx="1"/>
          </p:nvPr>
        </p:nvSpPr>
        <p:spPr>
          <a:xfrm>
            <a:off x="1752600" y="4226561"/>
            <a:ext cx="6477000" cy="4536439"/>
          </a:xfrm>
        </p:spPr>
        <p:txBody>
          <a:bodyPr anchor="ctr">
            <a:noAutofit/>
          </a:bodyPr>
          <a:lstStyle/>
          <a:p>
            <a:r>
              <a:rPr lang="en-US" sz="1050" b="1" i="1" dirty="0">
                <a:solidFill>
                  <a:schemeClr val="tx1"/>
                </a:solidFill>
                <a:latin typeface="Trebuchet MS" panose="020B0603020202020204" pitchFamily="34" charset="0"/>
                <a:ea typeface="Verdana" panose="020B0604030504040204" pitchFamily="34" charset="0"/>
                <a:cs typeface="Verdana" panose="020B0604030504040204" pitchFamily="34" charset="0"/>
              </a:rPr>
              <a:t>PREVIOUS BUYER GOT COLD FEET AND BACKED OUT!</a:t>
            </a:r>
          </a:p>
          <a:p>
            <a:r>
              <a:rPr lang="en-US" sz="1000" dirty="0">
                <a:solidFill>
                  <a:schemeClr val="tx1"/>
                </a:solidFill>
                <a:latin typeface="Trebuchet MS" panose="020B0603020202020204" pitchFamily="34" charset="0"/>
                <a:ea typeface="Verdana" panose="020B0604030504040204" pitchFamily="34" charset="0"/>
                <a:cs typeface="Verdana" panose="020B0604030504040204" pitchFamily="34" charset="0"/>
              </a:rPr>
              <a:t>This spacious one story home is turn key! It is gorgeous and has so many upgrades! The kitchen is gorgeous with soft closed cabinet doors and drawers with pull out drawers in some of the cabinets. It also includes an upgraded gas range with a convection oven, subway tile backsplash, shiplap with custom woodwork around the island, a convection microwave, garbage disposal button on the counter for easy access and granite countertops of course! There is no carpet in the home. Instead the flooring is laminate wide plank for easy cleaning which offers a nice flow throughout! The high ceilings also give this home a very open and spacious feeling. The formal dining room is a great size and connects to the kitchen with the butler's pantry. The bathrooms have tile flooring as does the huge laundry room. In the master bathroom there is a 5 foot tile shower with frameless glass doors and two shower heads. And both bathrooms have comfort height toilets as well as comfort height cabinetry. The second bathroom along with the pantry also have auto motion lighting. There is custom wood shelving in the 2nd bedroom closet as well as in the deep pantry. There is also custom shelving in the garage.</a:t>
            </a:r>
          </a:p>
          <a:p>
            <a:r>
              <a:rPr lang="en-US" sz="1000" dirty="0">
                <a:solidFill>
                  <a:schemeClr val="tx1"/>
                </a:solidFill>
                <a:latin typeface="Trebuchet MS" panose="020B0603020202020204" pitchFamily="34" charset="0"/>
                <a:ea typeface="Verdana" panose="020B0604030504040204" pitchFamily="34" charset="0"/>
                <a:cs typeface="Verdana" panose="020B0604030504040204" pitchFamily="34" charset="0"/>
              </a:rPr>
              <a:t>There are upgraded ceiling fans and light fixtures throughout with Decora light switches. There are ceiling speakers in the family room wired to a home theater connection. This home also has a ring doorbell and motion sensor lights on the back patio. Outside there is stamped concrete walkway in the front and a stamped stone front porch AND a stamped concrete flooring on the screened in porch and a stamped concrete patio in the backyard. There are speakers on the screened in porch as well that are wired to a home theater connection. The fence has 3 gates and there is custom landscaping with elephant ears, a large </a:t>
            </a:r>
            <a:r>
              <a:rPr lang="en-US" sz="1000" dirty="0" err="1">
                <a:solidFill>
                  <a:schemeClr val="tx1"/>
                </a:solidFill>
                <a:latin typeface="Trebuchet MS" panose="020B0603020202020204" pitchFamily="34" charset="0"/>
                <a:ea typeface="Verdana" panose="020B0604030504040204" pitchFamily="34" charset="0"/>
                <a:cs typeface="Verdana" panose="020B0604030504040204" pitchFamily="34" charset="0"/>
              </a:rPr>
              <a:t>mexican</a:t>
            </a:r>
            <a:r>
              <a:rPr lang="en-US" sz="1000" dirty="0">
                <a:solidFill>
                  <a:schemeClr val="tx1"/>
                </a:solidFill>
                <a:latin typeface="Trebuchet MS" panose="020B0603020202020204" pitchFamily="34" charset="0"/>
                <a:ea typeface="Verdana" panose="020B0604030504040204" pitchFamily="34" charset="0"/>
                <a:cs typeface="Verdana" panose="020B0604030504040204" pitchFamily="34" charset="0"/>
              </a:rPr>
              <a:t> fan palm, a large cabbage palm tree, bamboo, and alocasia. The pergola also comes complete with an electrical outlet with string lights that convey and water resistant speakers! There are gutters on the home which is a rare find in the Lowcountry with gutter guards too! There is even plumbing with water and gas lines (not yet hooked up) for the construction of an outdoor kitchen if the new owner chooses. Both the front and back yards are spacious and the lot is very private and backs up to wooded </a:t>
            </a:r>
            <a:r>
              <a:rPr lang="en-US" sz="1000" dirty="0" err="1">
                <a:solidFill>
                  <a:schemeClr val="tx1"/>
                </a:solidFill>
                <a:latin typeface="Trebuchet MS" panose="020B0603020202020204" pitchFamily="34" charset="0"/>
                <a:ea typeface="Verdana" panose="020B0604030504040204" pitchFamily="34" charset="0"/>
                <a:cs typeface="Verdana" panose="020B0604030504040204" pitchFamily="34" charset="0"/>
              </a:rPr>
              <a:t>hoa</a:t>
            </a:r>
            <a:r>
              <a:rPr lang="en-US" sz="1000" dirty="0">
                <a:solidFill>
                  <a:schemeClr val="tx1"/>
                </a:solidFill>
                <a:latin typeface="Trebuchet MS" panose="020B0603020202020204" pitchFamily="34" charset="0"/>
                <a:ea typeface="Verdana" panose="020B0604030504040204" pitchFamily="34" charset="0"/>
                <a:cs typeface="Verdana" panose="020B0604030504040204" pitchFamily="34" charset="0"/>
              </a:rPr>
              <a:t> space. There is an instant tankless water heater AND the air conditioning system is upgraded and the interior walls are insulated. There is even a gas or an electric line for the dryer. So many upgrades. This is one-story living at its finest! It is close to everything and the location is superb! You will love the Grand Bees community and this home is within walking distance to the community pool or if you prefer take a golf cart as this is a golf cart friendly community.</a:t>
            </a:r>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06866" y="8963347"/>
            <a:ext cx="1094134" cy="1094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2" y="8943345"/>
            <a:ext cx="1923605" cy="109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4153471" y="9041820"/>
            <a:ext cx="2753397" cy="1015663"/>
          </a:xfrm>
          <a:prstGeom prst="rect">
            <a:avLst/>
          </a:prstGeom>
        </p:spPr>
        <p:txBody>
          <a:bodyPr wrap="square">
            <a:spAutoFit/>
          </a:bodyPr>
          <a:lstStyle/>
          <a:p>
            <a:pPr algn="r"/>
            <a:r>
              <a:rPr lang="en-US" sz="1800" b="1" dirty="0">
                <a:latin typeface="Trebuchet MS" panose="020B0603020202020204" pitchFamily="34" charset="0"/>
                <a:ea typeface="Verdana" panose="020B0604030504040204" pitchFamily="34" charset="0"/>
                <a:cs typeface="Verdana" panose="020B0604030504040204" pitchFamily="34" charset="0"/>
              </a:rPr>
              <a:t>Carey Nikonchuk</a:t>
            </a:r>
          </a:p>
          <a:p>
            <a:pPr algn="r"/>
            <a:r>
              <a:rPr lang="en-US" sz="1400" dirty="0">
                <a:latin typeface="Trebuchet MS" panose="020B0603020202020204" pitchFamily="34" charset="0"/>
                <a:ea typeface="Verdana" panose="020B0604030504040204" pitchFamily="34" charset="0"/>
                <a:cs typeface="Verdana" panose="020B0604030504040204" pitchFamily="34" charset="0"/>
              </a:rPr>
              <a:t>(843) 276-1701 M</a:t>
            </a:r>
          </a:p>
          <a:p>
            <a:pPr algn="r"/>
            <a:r>
              <a:rPr lang="en-US" sz="1400" dirty="0">
                <a:latin typeface="Trebuchet MS" panose="020B0603020202020204" pitchFamily="34" charset="0"/>
              </a:rPr>
              <a:t>cnikonchuk@gmail.com</a:t>
            </a:r>
          </a:p>
          <a:p>
            <a:pPr algn="r"/>
            <a:r>
              <a:rPr lang="en-US" sz="1400" dirty="0">
                <a:latin typeface="Trebuchet MS" panose="020B0603020202020204" pitchFamily="34" charset="0"/>
              </a:rPr>
              <a:t>www.palmettoproperty.net</a:t>
            </a:r>
          </a:p>
        </p:txBody>
      </p:sp>
      <p:pic>
        <p:nvPicPr>
          <p:cNvPr id="5" name="Picture 4">
            <a:extLst>
              <a:ext uri="{FF2B5EF4-FFF2-40B4-BE49-F238E27FC236}">
                <a16:creationId xmlns:a16="http://schemas.microsoft.com/office/drawing/2014/main" id="{46EE3ABF-0AD7-4BAF-8EFE-0054297EE75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52400" y="7678641"/>
            <a:ext cx="1600200" cy="1066800"/>
          </a:xfrm>
          <a:prstGeom prst="rect">
            <a:avLst/>
          </a:prstGeom>
        </p:spPr>
      </p:pic>
      <p:pic>
        <p:nvPicPr>
          <p:cNvPr id="8" name="Picture 7">
            <a:extLst>
              <a:ext uri="{FF2B5EF4-FFF2-40B4-BE49-F238E27FC236}">
                <a16:creationId xmlns:a16="http://schemas.microsoft.com/office/drawing/2014/main" id="{923F280A-95C0-4842-9293-40D5F257962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52400" y="2635834"/>
            <a:ext cx="1600200" cy="1061466"/>
          </a:xfrm>
          <a:prstGeom prst="rect">
            <a:avLst/>
          </a:prstGeom>
        </p:spPr>
      </p:pic>
      <p:pic>
        <p:nvPicPr>
          <p:cNvPr id="10" name="Picture 9">
            <a:extLst>
              <a:ext uri="{FF2B5EF4-FFF2-40B4-BE49-F238E27FC236}">
                <a16:creationId xmlns:a16="http://schemas.microsoft.com/office/drawing/2014/main" id="{B9B6F2D5-E784-49C7-81D3-F0850F19BB6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52400" y="1376464"/>
            <a:ext cx="1600200" cy="1061466"/>
          </a:xfrm>
          <a:prstGeom prst="rect">
            <a:avLst/>
          </a:prstGeom>
        </p:spPr>
      </p:pic>
      <p:pic>
        <p:nvPicPr>
          <p:cNvPr id="13" name="Picture 12">
            <a:extLst>
              <a:ext uri="{FF2B5EF4-FFF2-40B4-BE49-F238E27FC236}">
                <a16:creationId xmlns:a16="http://schemas.microsoft.com/office/drawing/2014/main" id="{06B7A0B0-5ADA-4D62-8B86-DDB96EA994A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52400" y="111761"/>
            <a:ext cx="1600200" cy="1066800"/>
          </a:xfrm>
          <a:prstGeom prst="rect">
            <a:avLst/>
          </a:prstGeom>
        </p:spPr>
      </p:pic>
      <p:pic>
        <p:nvPicPr>
          <p:cNvPr id="18" name="Picture 17">
            <a:extLst>
              <a:ext uri="{FF2B5EF4-FFF2-40B4-BE49-F238E27FC236}">
                <a16:creationId xmlns:a16="http://schemas.microsoft.com/office/drawing/2014/main" id="{582EFB8E-A703-4460-9BA8-E82FAC0524E3}"/>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52400" y="3895204"/>
            <a:ext cx="1600200" cy="1061465"/>
          </a:xfrm>
          <a:prstGeom prst="rect">
            <a:avLst/>
          </a:prstGeom>
        </p:spPr>
      </p:pic>
      <p:pic>
        <p:nvPicPr>
          <p:cNvPr id="20" name="Picture 19">
            <a:extLst>
              <a:ext uri="{FF2B5EF4-FFF2-40B4-BE49-F238E27FC236}">
                <a16:creationId xmlns:a16="http://schemas.microsoft.com/office/drawing/2014/main" id="{50DF044F-7219-4D1D-B784-229F43469959}"/>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52400" y="6413938"/>
            <a:ext cx="1600200" cy="1066800"/>
          </a:xfrm>
          <a:prstGeom prst="rect">
            <a:avLst/>
          </a:prstGeom>
        </p:spPr>
      </p:pic>
      <p:pic>
        <p:nvPicPr>
          <p:cNvPr id="25" name="Picture 24">
            <a:extLst>
              <a:ext uri="{FF2B5EF4-FFF2-40B4-BE49-F238E27FC236}">
                <a16:creationId xmlns:a16="http://schemas.microsoft.com/office/drawing/2014/main" id="{7C2A5E22-3C02-4F1D-A26A-E0E70BDA594A}"/>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52400" y="5154571"/>
            <a:ext cx="1600200" cy="1061465"/>
          </a:xfrm>
          <a:prstGeom prst="rect">
            <a:avLst/>
          </a:prstGeom>
        </p:spPr>
      </p:pic>
      <p:sp>
        <p:nvSpPr>
          <p:cNvPr id="4" name="Rectangle 3">
            <a:extLst>
              <a:ext uri="{FF2B5EF4-FFF2-40B4-BE49-F238E27FC236}">
                <a16:creationId xmlns:a16="http://schemas.microsoft.com/office/drawing/2014/main" id="{3F0E83C8-AECD-4552-8889-941F70D88729}"/>
              </a:ext>
            </a:extLst>
          </p:cNvPr>
          <p:cNvSpPr/>
          <p:nvPr/>
        </p:nvSpPr>
        <p:spPr>
          <a:xfrm>
            <a:off x="1905001" y="111761"/>
            <a:ext cx="5836695" cy="523220"/>
          </a:xfrm>
          <a:prstGeom prst="rect">
            <a:avLst/>
          </a:prstGeom>
        </p:spPr>
        <p:txBody>
          <a:bodyPr wrap="square">
            <a:spAutoFit/>
          </a:bodyPr>
          <a:lstStyle/>
          <a:p>
            <a:r>
              <a:rPr lang="en-US" sz="2800" i="1" dirty="0">
                <a:ln w="3175">
                  <a:solidFill>
                    <a:schemeClr val="tx1"/>
                  </a:solidFill>
                </a:ln>
                <a:solidFill>
                  <a:srgbClr val="FFFF00"/>
                </a:solidFill>
                <a:effectLst>
                  <a:outerShdw blurRad="38100" dist="38100" dir="2700000" algn="tl">
                    <a:srgbClr val="000000">
                      <a:alpha val="43137"/>
                    </a:srgbClr>
                  </a:outerShdw>
                </a:effectLst>
                <a:latin typeface="Trebuchet MS" panose="020B0603020202020204" pitchFamily="34" charset="0"/>
              </a:rPr>
              <a:t>Back on the Market</a:t>
            </a:r>
          </a:p>
        </p:txBody>
      </p:sp>
    </p:spTree>
    <p:extLst>
      <p:ext uri="{BB962C8B-B14F-4D97-AF65-F5344CB8AC3E}">
        <p14:creationId xmlns:p14="http://schemas.microsoft.com/office/powerpoint/2010/main" val="4069789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TotalTime>
  <Words>582</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Trebuchet MS</vt:lpstr>
      <vt:lpstr>Office Theme</vt:lpstr>
      <vt:lpstr>306 Sterlington Way Grand Bees · Charleston, SC 29414 MLS# 21021300 · $450,000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1280 Marsh Rabbit Ct Dunes West ~ Mt Pleasant MLS# 1411605 ~ $</dc:title>
  <dc:creator>CVH360</dc:creator>
  <cp:lastModifiedBy>A. Thomas Price</cp:lastModifiedBy>
  <cp:revision>49</cp:revision>
  <dcterms:created xsi:type="dcterms:W3CDTF">2006-08-16T00:00:00Z</dcterms:created>
  <dcterms:modified xsi:type="dcterms:W3CDTF">2021-08-12T11:01:26Z</dcterms:modified>
</cp:coreProperties>
</file>