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845" y="914400"/>
            <a:ext cx="4571155" cy="1685242"/>
          </a:xfrm>
        </p:spPr>
        <p:txBody>
          <a:bodyPr>
            <a:normAutofit/>
          </a:bodyPr>
          <a:lstStyle/>
          <a:p>
            <a:pPr algn="r"/>
            <a:r>
              <a:rPr lang="en-US" sz="18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3075 </a:t>
            </a:r>
            <a:r>
              <a:rPr lang="en-US" sz="1800" dirty="0" err="1">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Riverwoood</a:t>
            </a:r>
            <a:r>
              <a:rPr lang="en-US" sz="18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Drive</a:t>
            </a:r>
            <a:r>
              <a:rPr lang="en-US" sz="18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sz="18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8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Dunes West</a:t>
            </a:r>
            <a:br>
              <a:rPr lang="en-US" sz="18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8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Mt Pleasant</a:t>
            </a:r>
            <a:br>
              <a:rPr lang="en-US" sz="18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8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MLS# </a:t>
            </a:r>
            <a:r>
              <a:rPr lang="en-US" sz="18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15002456</a:t>
            </a:r>
            <a:r>
              <a:rPr lang="en-US" sz="18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sz="18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8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$585,000</a:t>
            </a:r>
            <a:endParaRPr lang="en-US" sz="18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4834082" y="5934074"/>
            <a:ext cx="3438237" cy="790576"/>
          </a:xfrm>
        </p:spPr>
        <p:txBody>
          <a:bodyPr anchor="ctr">
            <a:normAutofit fontScale="70000" lnSpcReduction="20000"/>
          </a:bodyPr>
          <a:lstStyle/>
          <a:p>
            <a:r>
              <a:rPr lang="en-US" sz="16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Peggy Morse</a:t>
            </a:r>
          </a:p>
          <a:p>
            <a:r>
              <a:rPr lang="en-US" sz="12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Office - (843) </a:t>
            </a:r>
            <a:r>
              <a:rPr lang="en-US" sz="12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266-1907 | Cell </a:t>
            </a:r>
            <a:r>
              <a:rPr lang="en-US" sz="12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(843) </a:t>
            </a:r>
            <a:r>
              <a:rPr lang="en-US" sz="12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860-4953</a:t>
            </a:r>
            <a:br>
              <a:rPr lang="en-US" sz="12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2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pmorse@carolinaone.com</a:t>
            </a:r>
            <a:endParaRPr lang="en-US" sz="12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US" sz="11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10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Carolina One Real </a:t>
            </a:r>
            <a:r>
              <a:rPr lang="en-US" sz="10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Estate | 3040 </a:t>
            </a:r>
            <a:r>
              <a:rPr lang="en-US" sz="10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Highway 17 </a:t>
            </a:r>
            <a:r>
              <a:rPr lang="en-US" sz="10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North | Mt </a:t>
            </a:r>
            <a:r>
              <a:rPr lang="en-US" sz="10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Pleasant, SC 29466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934075"/>
            <a:ext cx="684577"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274" y="5981700"/>
            <a:ext cx="695326"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913908" y="2514600"/>
            <a:ext cx="5230091" cy="3485570"/>
          </a:xfrm>
          <a:prstGeom prst="rect">
            <a:avLst/>
          </a:prstGeom>
          <a:noFill/>
        </p:spPr>
        <p:txBody>
          <a:bodyPr wrap="square">
            <a:spAutoFit/>
          </a:bodyPr>
          <a:lstStyle/>
          <a:p>
            <a:pPr algn="ctr"/>
            <a:r>
              <a:rPr lang="en-US" sz="1050" dirty="0">
                <a:solidFill>
                  <a:schemeClr val="bg2">
                    <a:lumMod val="50000"/>
                  </a:schemeClr>
                </a:solidFill>
              </a:rPr>
              <a:t>TLC and attention to details! Located on one of the best corner lots in the neighborhood. Protected woods to one side and a large pond teaming with wildlife makes this spot unique. As you come onto the full-width front porch, notice the entire exterior including the porches &amp; trim have been professionally painted (5 year warranty!). Owners spared no expense in building their dream home with 3 climate zones and custom upgrades: Charleston gas lanterns, hardwoods on 1st floor and stairs; 8'' crown molding, California closets in Laundry and 3rd fl., fixtures, thermo-sensitive gas fire place, surround sound in all living areas including porches and deck; gas line for outdoor grill and more. The open and bright kitchen with countertop bar is crafted in hardwoods, granite and stainless appliances. Newly installed French doors (lifetime warranty) lead to the deck. A bedroom on the first floor has it's own bath and overlooks the length of the pond. Upstairs, the roomy master suite features a tray ceiling, separate spa tub, glass ceramic shower, tile </a:t>
            </a:r>
            <a:r>
              <a:rPr lang="en-US" sz="1050" dirty="0" err="1">
                <a:solidFill>
                  <a:schemeClr val="bg2">
                    <a:lumMod val="50000"/>
                  </a:schemeClr>
                </a:solidFill>
              </a:rPr>
              <a:t>flooring,and</a:t>
            </a:r>
            <a:r>
              <a:rPr lang="en-US" sz="1050" dirty="0">
                <a:solidFill>
                  <a:schemeClr val="bg2">
                    <a:lumMod val="50000"/>
                  </a:schemeClr>
                </a:solidFill>
              </a:rPr>
              <a:t> granite and hardwood separate vanities. The views, large windows and ample space, make it a special retreat. Two bedrooms off the hall share a full tiled bath and the 5th bedroom over the garage is extra large with full bath and double closet---for guests, teen suite or media room? Keep going to the third floor where another 400 </a:t>
            </a:r>
            <a:r>
              <a:rPr lang="en-US" sz="1050" dirty="0" err="1">
                <a:solidFill>
                  <a:schemeClr val="bg2">
                    <a:lumMod val="50000"/>
                  </a:schemeClr>
                </a:solidFill>
              </a:rPr>
              <a:t>sft</a:t>
            </a:r>
            <a:r>
              <a:rPr lang="en-US" sz="1050" dirty="0">
                <a:solidFill>
                  <a:schemeClr val="bg2">
                    <a:lumMod val="50000"/>
                  </a:schemeClr>
                </a:solidFill>
              </a:rPr>
              <a:t>., with lots of natural light from the windows and 3 dormers can be your 6th bedroom or private work loft featuring built ins and a desk space. Extra storage space under stairs, in extra long garage, and in the two bonus areas over the garage and on the third floor. Professionally landscaped and maintained. Well established neighborhood with no new construction going on next door. A rare find. Offered with a 1-year home warranty.</a:t>
            </a:r>
            <a:endParaRPr lang="en-US" sz="1050" dirty="0">
              <a:solidFill>
                <a:schemeClr val="bg2">
                  <a:lumMod val="50000"/>
                </a:schemeClr>
              </a:solidFill>
            </a:endParaRPr>
          </a:p>
        </p:txBody>
      </p:sp>
      <p:sp>
        <p:nvSpPr>
          <p:cNvPr id="9" name="Rectangle 8"/>
          <p:cNvSpPr/>
          <p:nvPr/>
        </p:nvSpPr>
        <p:spPr>
          <a:xfrm>
            <a:off x="3922587" y="0"/>
            <a:ext cx="5221414" cy="892552"/>
          </a:xfrm>
          <a:prstGeom prst="rect">
            <a:avLst/>
          </a:prstGeom>
          <a:noFill/>
        </p:spPr>
        <p:txBody>
          <a:bodyPr wrap="square" lIns="91440" tIns="45720" rIns="91440" bIns="45720">
            <a:spAutoFit/>
          </a:bodyPr>
          <a:lstStyle/>
          <a:p>
            <a:r>
              <a:rPr lang="en-US" sz="2600" dirty="0">
                <a:solidFill>
                  <a:schemeClr val="bg2">
                    <a:lumMod val="50000"/>
                  </a:schemeClr>
                </a:solidFill>
                <a:effectLst>
                  <a:outerShdw blurRad="38100" dist="38100" dir="2700000" algn="tl">
                    <a:srgbClr val="000000">
                      <a:alpha val="43137"/>
                    </a:srgbClr>
                  </a:outerShdw>
                </a:effectLst>
                <a:latin typeface="eurofurence" panose="020F0402020203080204" pitchFamily="34" charset="0"/>
              </a:rPr>
              <a:t>Better Than </a:t>
            </a:r>
            <a:r>
              <a:rPr lang="en-US" sz="2600" dirty="0" smtClean="0">
                <a:solidFill>
                  <a:schemeClr val="bg2">
                    <a:lumMod val="50000"/>
                  </a:schemeClr>
                </a:solidFill>
                <a:effectLst>
                  <a:outerShdw blurRad="38100" dist="38100" dir="2700000" algn="tl">
                    <a:srgbClr val="000000">
                      <a:alpha val="43137"/>
                    </a:srgbClr>
                  </a:outerShdw>
                </a:effectLst>
                <a:latin typeface="eurofurence" panose="020F0402020203080204" pitchFamily="34" charset="0"/>
              </a:rPr>
              <a:t>New!</a:t>
            </a:r>
          </a:p>
          <a:p>
            <a:r>
              <a:rPr lang="en-US" sz="2600" dirty="0" smtClean="0">
                <a:solidFill>
                  <a:schemeClr val="bg2">
                    <a:lumMod val="50000"/>
                  </a:schemeClr>
                </a:solidFill>
                <a:effectLst>
                  <a:outerShdw blurRad="38100" dist="38100" dir="2700000" algn="tl">
                    <a:srgbClr val="000000">
                      <a:alpha val="43137"/>
                    </a:srgbClr>
                  </a:outerShdw>
                </a:effectLst>
                <a:latin typeface="eurofurence" panose="020F0402020203080204" pitchFamily="34" charset="0"/>
              </a:rPr>
              <a:t>5</a:t>
            </a:r>
            <a:r>
              <a:rPr lang="en-US" sz="2600" dirty="0">
                <a:solidFill>
                  <a:schemeClr val="bg2">
                    <a:lumMod val="50000"/>
                  </a:schemeClr>
                </a:solidFill>
                <a:effectLst>
                  <a:outerShdw blurRad="38100" dist="38100" dir="2700000" algn="tl">
                    <a:srgbClr val="000000">
                      <a:alpha val="43137"/>
                    </a:srgbClr>
                  </a:outerShdw>
                </a:effectLst>
                <a:latin typeface="eurofurence" panose="020F0402020203080204" pitchFamily="34" charset="0"/>
              </a:rPr>
              <a:t>+ BRs, </a:t>
            </a:r>
            <a:r>
              <a:rPr lang="en-US" sz="2600" dirty="0" smtClean="0">
                <a:solidFill>
                  <a:schemeClr val="bg2">
                    <a:lumMod val="50000"/>
                  </a:schemeClr>
                </a:solidFill>
                <a:effectLst>
                  <a:outerShdw blurRad="38100" dist="38100" dir="2700000" algn="tl">
                    <a:srgbClr val="000000">
                      <a:alpha val="43137"/>
                    </a:srgbClr>
                  </a:outerShdw>
                </a:effectLst>
                <a:latin typeface="eurofurence" panose="020F0402020203080204" pitchFamily="34" charset="0"/>
              </a:rPr>
              <a:t>Amazing Lot</a:t>
            </a:r>
            <a:r>
              <a:rPr lang="en-US" sz="2600" dirty="0">
                <a:solidFill>
                  <a:schemeClr val="bg2">
                    <a:lumMod val="50000"/>
                  </a:schemeClr>
                </a:solidFill>
                <a:effectLst>
                  <a:outerShdw blurRad="38100" dist="38100" dir="2700000" algn="tl">
                    <a:srgbClr val="000000">
                      <a:alpha val="43137"/>
                    </a:srgbClr>
                  </a:outerShdw>
                </a:effectLst>
                <a:latin typeface="eurofurence" panose="020F0402020203080204" pitchFamily="34" charset="0"/>
              </a:rPr>
              <a:t>, </a:t>
            </a:r>
            <a:r>
              <a:rPr lang="en-US" sz="2600" dirty="0" smtClean="0">
                <a:solidFill>
                  <a:schemeClr val="bg2">
                    <a:lumMod val="50000"/>
                  </a:schemeClr>
                </a:solidFill>
                <a:effectLst>
                  <a:outerShdw blurRad="38100" dist="38100" dir="2700000" algn="tl">
                    <a:srgbClr val="000000">
                      <a:alpha val="43137"/>
                    </a:srgbClr>
                  </a:outerShdw>
                </a:effectLst>
                <a:latin typeface="eurofurence" panose="020F0402020203080204" pitchFamily="34" charset="0"/>
              </a:rPr>
              <a:t>Upgrades Galore</a:t>
            </a:r>
            <a:r>
              <a:rPr lang="en-US" sz="2600" dirty="0">
                <a:solidFill>
                  <a:schemeClr val="bg2">
                    <a:lumMod val="50000"/>
                  </a:schemeClr>
                </a:solidFill>
                <a:effectLst>
                  <a:outerShdw blurRad="38100" dist="38100" dir="2700000" algn="tl">
                    <a:srgbClr val="000000">
                      <a:alpha val="43137"/>
                    </a:srgbClr>
                  </a:outerShdw>
                </a:effectLst>
                <a:latin typeface="eurofurence" panose="020F0402020203080204" pitchFamily="34" charset="0"/>
              </a:rPr>
              <a:t>!</a:t>
            </a:r>
            <a:endParaRPr lang="en-US" sz="2400" i="1" dirty="0">
              <a:ln w="18415" cmpd="sng">
                <a:noFill/>
                <a:prstDash val="solid"/>
              </a:ln>
              <a:solidFill>
                <a:schemeClr val="bg2">
                  <a:lumMod val="50000"/>
                </a:schemeClr>
              </a:solidFill>
              <a:effectLst>
                <a:outerShdw blurRad="38100" dist="38100" dir="2700000" algn="tl">
                  <a:srgbClr val="000000">
                    <a:alpha val="43137"/>
                  </a:srgbClr>
                </a:outerShdw>
              </a:effectLst>
              <a:latin typeface="eurofurence" panose="020F0402020203080204" pitchFamily="34" charset="0"/>
            </a:endParaRPr>
          </a:p>
        </p:txBody>
      </p:sp>
      <p:grpSp>
        <p:nvGrpSpPr>
          <p:cNvPr id="21" name="Group 20"/>
          <p:cNvGrpSpPr/>
          <p:nvPr/>
        </p:nvGrpSpPr>
        <p:grpSpPr>
          <a:xfrm>
            <a:off x="167965" y="4934380"/>
            <a:ext cx="3754622" cy="760672"/>
            <a:chOff x="167965" y="4962873"/>
            <a:chExt cx="3754622" cy="760672"/>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9587" y="4962873"/>
              <a:ext cx="1143000" cy="760672"/>
            </a:xfrm>
            <a:prstGeom prst="rect">
              <a:avLst/>
            </a:prstGeom>
            <a:ln>
              <a:solidFill>
                <a:schemeClr val="bg2">
                  <a:lumMod val="75000"/>
                </a:schemeClr>
              </a:solidFill>
            </a:ln>
            <a:effectLst>
              <a:outerShdw blurRad="190500" algn="tl" rotWithShape="0">
                <a:srgbClr val="000000">
                  <a:alpha val="70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965" y="4962873"/>
              <a:ext cx="1143000" cy="760672"/>
            </a:xfrm>
            <a:prstGeom prst="rect">
              <a:avLst/>
            </a:prstGeom>
            <a:ln>
              <a:solidFill>
                <a:schemeClr val="bg2">
                  <a:lumMod val="75000"/>
                </a:schemeClr>
              </a:solidFill>
            </a:ln>
            <a:effectLst>
              <a:outerShdw blurRad="190500" algn="tl" rotWithShape="0">
                <a:srgbClr val="000000">
                  <a:alpha val="70000"/>
                </a:srgb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3776" y="4962873"/>
              <a:ext cx="1143000" cy="760672"/>
            </a:xfrm>
            <a:prstGeom prst="rect">
              <a:avLst/>
            </a:prstGeom>
            <a:ln>
              <a:solidFill>
                <a:schemeClr val="bg2">
                  <a:lumMod val="75000"/>
                </a:schemeClr>
              </a:solidFill>
            </a:ln>
            <a:effectLst>
              <a:outerShdw blurRad="190500" algn="tl" rotWithShape="0">
                <a:srgbClr val="000000">
                  <a:alpha val="70000"/>
                </a:srgbClr>
              </a:outerShdw>
            </a:effectLst>
          </p:spPr>
        </p:pic>
      </p:grpSp>
      <p:grpSp>
        <p:nvGrpSpPr>
          <p:cNvPr id="10" name="Group 9"/>
          <p:cNvGrpSpPr/>
          <p:nvPr/>
        </p:nvGrpSpPr>
        <p:grpSpPr>
          <a:xfrm>
            <a:off x="167965" y="2905092"/>
            <a:ext cx="3754622" cy="760672"/>
            <a:chOff x="167965" y="2999519"/>
            <a:chExt cx="3754622" cy="760672"/>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965" y="2999519"/>
              <a:ext cx="1143000" cy="760672"/>
            </a:xfrm>
            <a:prstGeom prst="rect">
              <a:avLst/>
            </a:prstGeom>
            <a:ln>
              <a:solidFill>
                <a:schemeClr val="bg2">
                  <a:lumMod val="75000"/>
                </a:schemeClr>
              </a:solidFill>
            </a:ln>
            <a:effectLst>
              <a:outerShdw blurRad="190500" algn="tl" rotWithShape="0">
                <a:srgbClr val="000000">
                  <a:alpha val="70000"/>
                </a:srgbClr>
              </a:outerShdw>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9587" y="2999519"/>
              <a:ext cx="1143000" cy="760672"/>
            </a:xfrm>
            <a:prstGeom prst="rect">
              <a:avLst/>
            </a:prstGeom>
            <a:ln>
              <a:solidFill>
                <a:schemeClr val="bg2">
                  <a:lumMod val="75000"/>
                </a:schemeClr>
              </a:solidFill>
            </a:ln>
            <a:effectLst>
              <a:outerShdw blurRad="190500" algn="tl" rotWithShape="0">
                <a:srgbClr val="000000">
                  <a:alpha val="70000"/>
                </a:srgbClr>
              </a:outerShdw>
            </a:effec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3776" y="2999519"/>
              <a:ext cx="1143000" cy="760672"/>
            </a:xfrm>
            <a:prstGeom prst="rect">
              <a:avLst/>
            </a:prstGeom>
            <a:ln>
              <a:solidFill>
                <a:schemeClr val="bg2">
                  <a:lumMod val="75000"/>
                </a:schemeClr>
              </a:solidFill>
            </a:ln>
            <a:effectLst>
              <a:outerShdw blurRad="190500" algn="tl" rotWithShape="0">
                <a:srgbClr val="000000">
                  <a:alpha val="70000"/>
                </a:srgbClr>
              </a:outerShdw>
            </a:effectLst>
          </p:spPr>
        </p:pic>
      </p:grpSp>
      <p:grpSp>
        <p:nvGrpSpPr>
          <p:cNvPr id="12" name="Group 11"/>
          <p:cNvGrpSpPr/>
          <p:nvPr/>
        </p:nvGrpSpPr>
        <p:grpSpPr>
          <a:xfrm>
            <a:off x="167965" y="3919736"/>
            <a:ext cx="3754622" cy="760672"/>
            <a:chOff x="167965" y="3981236"/>
            <a:chExt cx="3754622" cy="760672"/>
          </a:xfrm>
        </p:grpSpPr>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79587" y="3981236"/>
              <a:ext cx="1143000" cy="760672"/>
            </a:xfrm>
            <a:prstGeom prst="rect">
              <a:avLst/>
            </a:prstGeom>
            <a:ln>
              <a:solidFill>
                <a:schemeClr val="bg2">
                  <a:lumMod val="75000"/>
                </a:schemeClr>
              </a:solidFill>
            </a:ln>
            <a:effectLst>
              <a:outerShdw blurRad="190500" algn="tl" rotWithShape="0">
                <a:srgbClr val="000000">
                  <a:alpha val="70000"/>
                </a:srgbClr>
              </a:outerShdw>
            </a:effectLst>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73776" y="3981236"/>
              <a:ext cx="1143000" cy="760672"/>
            </a:xfrm>
            <a:prstGeom prst="rect">
              <a:avLst/>
            </a:prstGeom>
            <a:ln>
              <a:solidFill>
                <a:schemeClr val="bg2">
                  <a:lumMod val="75000"/>
                </a:schemeClr>
              </a:solidFill>
            </a:ln>
            <a:effectLst>
              <a:outerShdw blurRad="190500" algn="tl" rotWithShape="0">
                <a:srgbClr val="000000">
                  <a:alpha val="70000"/>
                </a:srgbClr>
              </a:outerShdw>
            </a:effectLst>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7965" y="3981236"/>
              <a:ext cx="1143000" cy="760672"/>
            </a:xfrm>
            <a:prstGeom prst="rect">
              <a:avLst/>
            </a:prstGeom>
            <a:ln>
              <a:solidFill>
                <a:schemeClr val="bg2">
                  <a:lumMod val="75000"/>
                </a:schemeClr>
              </a:solidFill>
            </a:ln>
            <a:effectLst>
              <a:outerShdw blurRad="190500" algn="tl" rotWithShape="0">
                <a:srgbClr val="000000">
                  <a:alpha val="70000"/>
                </a:srgbClr>
              </a:outerShdw>
            </a:effectLst>
          </p:spPr>
        </p:pic>
      </p:grpSp>
      <p:grpSp>
        <p:nvGrpSpPr>
          <p:cNvPr id="22" name="Group 21"/>
          <p:cNvGrpSpPr/>
          <p:nvPr/>
        </p:nvGrpSpPr>
        <p:grpSpPr>
          <a:xfrm>
            <a:off x="167965" y="5949026"/>
            <a:ext cx="3754622" cy="760672"/>
            <a:chOff x="167965" y="5949026"/>
            <a:chExt cx="3754622" cy="760672"/>
          </a:xfrm>
        </p:grpSpPr>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79587" y="5949026"/>
              <a:ext cx="1143000" cy="760672"/>
            </a:xfrm>
            <a:prstGeom prst="rect">
              <a:avLst/>
            </a:prstGeom>
            <a:ln>
              <a:solidFill>
                <a:schemeClr val="bg2">
                  <a:lumMod val="75000"/>
                </a:schemeClr>
              </a:solidFill>
            </a:ln>
            <a:effectLst>
              <a:outerShdw blurRad="190500" algn="tl" rotWithShape="0">
                <a:srgbClr val="000000">
                  <a:alpha val="70000"/>
                </a:srgbClr>
              </a:outerShdw>
            </a:effectLst>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7965" y="5949026"/>
              <a:ext cx="1143000" cy="760672"/>
            </a:xfrm>
            <a:prstGeom prst="rect">
              <a:avLst/>
            </a:prstGeom>
            <a:ln>
              <a:solidFill>
                <a:schemeClr val="bg2">
                  <a:lumMod val="75000"/>
                </a:schemeClr>
              </a:solidFill>
            </a:ln>
            <a:effectLst>
              <a:outerShdw blurRad="190500" algn="tl" rotWithShape="0">
                <a:srgbClr val="000000">
                  <a:alpha val="70000"/>
                </a:srgbClr>
              </a:outerShdw>
            </a:effectLst>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73776" y="5949026"/>
              <a:ext cx="1143000" cy="760672"/>
            </a:xfrm>
            <a:prstGeom prst="rect">
              <a:avLst/>
            </a:prstGeom>
            <a:ln>
              <a:solidFill>
                <a:schemeClr val="bg2">
                  <a:lumMod val="75000"/>
                </a:schemeClr>
              </a:solidFill>
            </a:ln>
            <a:effectLst>
              <a:outerShdw blurRad="190500" algn="tl" rotWithShape="0">
                <a:srgbClr val="000000">
                  <a:alpha val="70000"/>
                </a:srgbClr>
              </a:outerShdw>
            </a:effectLst>
          </p:spPr>
        </p:pic>
      </p:grpSp>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7965" y="152400"/>
            <a:ext cx="3754622" cy="2498720"/>
          </a:xfrm>
          <a:prstGeom prst="rect">
            <a:avLst/>
          </a:prstGeom>
          <a:ln>
            <a:solidFill>
              <a:schemeClr val="bg2">
                <a:lumMod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509500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381</Words>
  <Application>Microsoft Office PowerPoint</Application>
  <PresentationFormat>On-screen Show (4:3)</PresentationFormat>
  <Paragraphs>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3075 Riverwoood Drive Dunes West Mt Pleasant MLS# 15002456 $585,000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2117 Tall Grass Cir Dunes West - Mt Pleasant MLS# 1409833</dc:title>
  <dc:creator>CVH360</dc:creator>
  <cp:lastModifiedBy>atp1313@gmail.com</cp:lastModifiedBy>
  <cp:revision>10</cp:revision>
  <dcterms:created xsi:type="dcterms:W3CDTF">2006-08-16T00:00:00Z</dcterms:created>
  <dcterms:modified xsi:type="dcterms:W3CDTF">2015-02-17T14:51:40Z</dcterms:modified>
</cp:coreProperties>
</file>