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DB3"/>
    <a:srgbClr val="8B0047"/>
    <a:srgbClr val="083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9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85B91-30FE-6A20-6857-75B82536A90D}"/>
              </a:ext>
            </a:extLst>
          </p:cNvPr>
          <p:cNvSpPr>
            <a:spLocks noGrp="1"/>
          </p:cNvSpPr>
          <p:nvPr>
            <p:ph type="ctrTitle"/>
          </p:nvPr>
        </p:nvSpPr>
        <p:spPr>
          <a:xfrm>
            <a:off x="914400" y="1496484"/>
            <a:ext cx="5486400" cy="3183467"/>
          </a:xfr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0A57F13-92BD-F6C7-B814-28455290C6F6}"/>
              </a:ext>
            </a:extLst>
          </p:cNvPr>
          <p:cNvSpPr>
            <a:spLocks noGrp="1"/>
          </p:cNvSpPr>
          <p:nvPr>
            <p:ph type="subTitle" idx="1"/>
          </p:nvPr>
        </p:nvSpPr>
        <p:spPr>
          <a:xfrm>
            <a:off x="914400" y="4802717"/>
            <a:ext cx="54864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63F270A8-11BA-8B98-8EA5-952AD88F5936}"/>
              </a:ext>
            </a:extLst>
          </p:cNvPr>
          <p:cNvSpPr>
            <a:spLocks noGrp="1"/>
          </p:cNvSpPr>
          <p:nvPr>
            <p:ph type="dt" sz="half" idx="10"/>
          </p:nvPr>
        </p:nvSpPr>
        <p:spPr/>
        <p:txBody>
          <a:bodyPr/>
          <a:lstStyle/>
          <a:p>
            <a:fld id="{8EB417AA-6964-4E9B-8690-4286F65E5FB7}" type="datetimeFigureOut">
              <a:rPr lang="en-US" smtClean="0"/>
              <a:t>10/31/2025</a:t>
            </a:fld>
            <a:endParaRPr lang="en-US"/>
          </a:p>
        </p:txBody>
      </p:sp>
      <p:sp>
        <p:nvSpPr>
          <p:cNvPr id="5" name="Footer Placeholder 4">
            <a:extLst>
              <a:ext uri="{FF2B5EF4-FFF2-40B4-BE49-F238E27FC236}">
                <a16:creationId xmlns:a16="http://schemas.microsoft.com/office/drawing/2014/main" id="{8541461F-19AE-49DC-6F3C-38AE2222E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43ABA-665F-7F63-8A86-EA41560BB500}"/>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54121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3A51-7785-236A-9056-F8FC0D0BED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ACBF65-C9CE-2AC5-6BE6-EB56DCFFC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07CF9-F3DD-6C84-0E63-17CB517E1240}"/>
              </a:ext>
            </a:extLst>
          </p:cNvPr>
          <p:cNvSpPr>
            <a:spLocks noGrp="1"/>
          </p:cNvSpPr>
          <p:nvPr>
            <p:ph type="dt" sz="half" idx="10"/>
          </p:nvPr>
        </p:nvSpPr>
        <p:spPr/>
        <p:txBody>
          <a:bodyPr/>
          <a:lstStyle/>
          <a:p>
            <a:fld id="{8EB417AA-6964-4E9B-8690-4286F65E5FB7}" type="datetimeFigureOut">
              <a:rPr lang="en-US" smtClean="0"/>
              <a:t>10/31/2025</a:t>
            </a:fld>
            <a:endParaRPr lang="en-US"/>
          </a:p>
        </p:txBody>
      </p:sp>
      <p:sp>
        <p:nvSpPr>
          <p:cNvPr id="5" name="Footer Placeholder 4">
            <a:extLst>
              <a:ext uri="{FF2B5EF4-FFF2-40B4-BE49-F238E27FC236}">
                <a16:creationId xmlns:a16="http://schemas.microsoft.com/office/drawing/2014/main" id="{AC265732-AC29-B7E8-1616-F85A9F348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0C432-FA0D-356D-83B9-E164F49EDD1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3100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587CB-0828-DB07-8102-37D8BE613107}"/>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FDE598-AF95-338D-2C0C-6DE563A67DDD}"/>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72430-0099-7EF1-E6CF-7ACB2EC7D23B}"/>
              </a:ext>
            </a:extLst>
          </p:cNvPr>
          <p:cNvSpPr>
            <a:spLocks noGrp="1"/>
          </p:cNvSpPr>
          <p:nvPr>
            <p:ph type="dt" sz="half" idx="10"/>
          </p:nvPr>
        </p:nvSpPr>
        <p:spPr/>
        <p:txBody>
          <a:bodyPr/>
          <a:lstStyle/>
          <a:p>
            <a:fld id="{8EB417AA-6964-4E9B-8690-4286F65E5FB7}" type="datetimeFigureOut">
              <a:rPr lang="en-US" smtClean="0"/>
              <a:t>10/31/2025</a:t>
            </a:fld>
            <a:endParaRPr lang="en-US"/>
          </a:p>
        </p:txBody>
      </p:sp>
      <p:sp>
        <p:nvSpPr>
          <p:cNvPr id="5" name="Footer Placeholder 4">
            <a:extLst>
              <a:ext uri="{FF2B5EF4-FFF2-40B4-BE49-F238E27FC236}">
                <a16:creationId xmlns:a16="http://schemas.microsoft.com/office/drawing/2014/main" id="{034101A6-7B61-B779-FA12-B6922FB21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8E1DF-C2DD-F30B-5E88-B2A800ACD35E}"/>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66973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F905-71A0-C2F5-F547-15C1526BE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C16F58-A730-0D76-9F4C-5A3406452D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5A2CB-4792-C0C0-F60F-D8D91601386C}"/>
              </a:ext>
            </a:extLst>
          </p:cNvPr>
          <p:cNvSpPr>
            <a:spLocks noGrp="1"/>
          </p:cNvSpPr>
          <p:nvPr>
            <p:ph type="dt" sz="half" idx="10"/>
          </p:nvPr>
        </p:nvSpPr>
        <p:spPr/>
        <p:txBody>
          <a:bodyPr/>
          <a:lstStyle/>
          <a:p>
            <a:fld id="{8EB417AA-6964-4E9B-8690-4286F65E5FB7}" type="datetimeFigureOut">
              <a:rPr lang="en-US" smtClean="0"/>
              <a:t>10/31/2025</a:t>
            </a:fld>
            <a:endParaRPr lang="en-US"/>
          </a:p>
        </p:txBody>
      </p:sp>
      <p:sp>
        <p:nvSpPr>
          <p:cNvPr id="5" name="Footer Placeholder 4">
            <a:extLst>
              <a:ext uri="{FF2B5EF4-FFF2-40B4-BE49-F238E27FC236}">
                <a16:creationId xmlns:a16="http://schemas.microsoft.com/office/drawing/2014/main" id="{B94607B6-F2FA-D950-4138-61E427F9F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AE236-7255-9813-3DA1-4925E448202A}"/>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4341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A877-CCA1-BFE3-86AF-6866A01643C4}"/>
              </a:ext>
            </a:extLst>
          </p:cNvPr>
          <p:cNvSpPr>
            <a:spLocks noGrp="1"/>
          </p:cNvSpPr>
          <p:nvPr>
            <p:ph type="title"/>
          </p:nvPr>
        </p:nvSpPr>
        <p:spPr>
          <a:xfrm>
            <a:off x="499110" y="2279652"/>
            <a:ext cx="6309360" cy="3803649"/>
          </a:xfr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2CED4BA9-2D79-8204-EE11-2E8FAB8A2E72}"/>
              </a:ext>
            </a:extLst>
          </p:cNvPr>
          <p:cNvSpPr>
            <a:spLocks noGrp="1"/>
          </p:cNvSpPr>
          <p:nvPr>
            <p:ph type="body" idx="1"/>
          </p:nvPr>
        </p:nvSpPr>
        <p:spPr>
          <a:xfrm>
            <a:off x="499110" y="6119285"/>
            <a:ext cx="630936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2341B9-5B59-01E9-C24A-2652E0DD07A4}"/>
              </a:ext>
            </a:extLst>
          </p:cNvPr>
          <p:cNvSpPr>
            <a:spLocks noGrp="1"/>
          </p:cNvSpPr>
          <p:nvPr>
            <p:ph type="dt" sz="half" idx="10"/>
          </p:nvPr>
        </p:nvSpPr>
        <p:spPr/>
        <p:txBody>
          <a:bodyPr/>
          <a:lstStyle/>
          <a:p>
            <a:fld id="{8EB417AA-6964-4E9B-8690-4286F65E5FB7}" type="datetimeFigureOut">
              <a:rPr lang="en-US" smtClean="0"/>
              <a:t>10/31/2025</a:t>
            </a:fld>
            <a:endParaRPr lang="en-US"/>
          </a:p>
        </p:txBody>
      </p:sp>
      <p:sp>
        <p:nvSpPr>
          <p:cNvPr id="5" name="Footer Placeholder 4">
            <a:extLst>
              <a:ext uri="{FF2B5EF4-FFF2-40B4-BE49-F238E27FC236}">
                <a16:creationId xmlns:a16="http://schemas.microsoft.com/office/drawing/2014/main" id="{BEE6C6DD-5C94-35EF-C464-458364AA8F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831EA-A9CC-8DE8-C860-65B4DE3C998B}"/>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146497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F8D7-4723-AF4C-BF7A-A7FD24B36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C7EA2-3EF0-CC82-E7E2-C88C687E80F2}"/>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89B001-D6C6-F63A-8837-751D0F9EB7D7}"/>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636D63-4DA0-8E19-2890-2E57FBC5C7BC}"/>
              </a:ext>
            </a:extLst>
          </p:cNvPr>
          <p:cNvSpPr>
            <a:spLocks noGrp="1"/>
          </p:cNvSpPr>
          <p:nvPr>
            <p:ph type="dt" sz="half" idx="10"/>
          </p:nvPr>
        </p:nvSpPr>
        <p:spPr/>
        <p:txBody>
          <a:bodyPr/>
          <a:lstStyle/>
          <a:p>
            <a:fld id="{8EB417AA-6964-4E9B-8690-4286F65E5FB7}" type="datetimeFigureOut">
              <a:rPr lang="en-US" smtClean="0"/>
              <a:t>10/31/2025</a:t>
            </a:fld>
            <a:endParaRPr lang="en-US"/>
          </a:p>
        </p:txBody>
      </p:sp>
      <p:sp>
        <p:nvSpPr>
          <p:cNvPr id="6" name="Footer Placeholder 5">
            <a:extLst>
              <a:ext uri="{FF2B5EF4-FFF2-40B4-BE49-F238E27FC236}">
                <a16:creationId xmlns:a16="http://schemas.microsoft.com/office/drawing/2014/main" id="{671C2A4B-AF59-357A-8B14-293F23E04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D25F7-92B1-C217-9C2F-2F8DE5CC2D7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93614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B0C43-4186-63C4-8441-FE5FDF7187EB}"/>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48E5CD-4EF9-4A0C-B728-CB06BAB8F359}"/>
              </a:ext>
            </a:extLst>
          </p:cNvPr>
          <p:cNvSpPr>
            <a:spLocks noGrp="1"/>
          </p:cNvSpPr>
          <p:nvPr>
            <p:ph type="body" idx="1"/>
          </p:nvPr>
        </p:nvSpPr>
        <p:spPr>
          <a:xfrm>
            <a:off x="503873" y="2241551"/>
            <a:ext cx="3094672"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65ACEEF-2115-4C41-7BE4-58885611A1CC}"/>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DDF9B7-271D-38D5-38A1-7BA7869F0DF5}"/>
              </a:ext>
            </a:extLst>
          </p:cNvPr>
          <p:cNvSpPr>
            <a:spLocks noGrp="1"/>
          </p:cNvSpPr>
          <p:nvPr>
            <p:ph type="body" sz="quarter" idx="3"/>
          </p:nvPr>
        </p:nvSpPr>
        <p:spPr>
          <a:xfrm>
            <a:off x="3703320" y="2241551"/>
            <a:ext cx="3109913"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D82BDC9C-610C-91DB-2AA6-D89460B5D774}"/>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0F803-A900-987C-9089-B9C486ED6197}"/>
              </a:ext>
            </a:extLst>
          </p:cNvPr>
          <p:cNvSpPr>
            <a:spLocks noGrp="1"/>
          </p:cNvSpPr>
          <p:nvPr>
            <p:ph type="dt" sz="half" idx="10"/>
          </p:nvPr>
        </p:nvSpPr>
        <p:spPr/>
        <p:txBody>
          <a:bodyPr/>
          <a:lstStyle/>
          <a:p>
            <a:fld id="{8EB417AA-6964-4E9B-8690-4286F65E5FB7}" type="datetimeFigureOut">
              <a:rPr lang="en-US" smtClean="0"/>
              <a:t>10/31/2025</a:t>
            </a:fld>
            <a:endParaRPr lang="en-US"/>
          </a:p>
        </p:txBody>
      </p:sp>
      <p:sp>
        <p:nvSpPr>
          <p:cNvPr id="8" name="Footer Placeholder 7">
            <a:extLst>
              <a:ext uri="{FF2B5EF4-FFF2-40B4-BE49-F238E27FC236}">
                <a16:creationId xmlns:a16="http://schemas.microsoft.com/office/drawing/2014/main" id="{6086B942-F30E-91D3-B1EA-E8D569A7D0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C14BB8-6346-105F-DA0F-A04B783E03B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28215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4EAD8-AF98-C814-1F81-DC6FE6BD31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3701F0-D174-2549-CB3C-60B90BAFBFD5}"/>
              </a:ext>
            </a:extLst>
          </p:cNvPr>
          <p:cNvSpPr>
            <a:spLocks noGrp="1"/>
          </p:cNvSpPr>
          <p:nvPr>
            <p:ph type="dt" sz="half" idx="10"/>
          </p:nvPr>
        </p:nvSpPr>
        <p:spPr/>
        <p:txBody>
          <a:bodyPr/>
          <a:lstStyle/>
          <a:p>
            <a:fld id="{8EB417AA-6964-4E9B-8690-4286F65E5FB7}" type="datetimeFigureOut">
              <a:rPr lang="en-US" smtClean="0"/>
              <a:t>10/31/2025</a:t>
            </a:fld>
            <a:endParaRPr lang="en-US"/>
          </a:p>
        </p:txBody>
      </p:sp>
      <p:sp>
        <p:nvSpPr>
          <p:cNvPr id="4" name="Footer Placeholder 3">
            <a:extLst>
              <a:ext uri="{FF2B5EF4-FFF2-40B4-BE49-F238E27FC236}">
                <a16:creationId xmlns:a16="http://schemas.microsoft.com/office/drawing/2014/main" id="{A3759D31-B69D-7D56-3DF2-A0C9232BB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23B2C-5366-9DBC-7B68-B0BC2D4F0C17}"/>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7275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D3367C-A43E-3AA2-3F66-365A97D7EDB2}"/>
              </a:ext>
            </a:extLst>
          </p:cNvPr>
          <p:cNvSpPr>
            <a:spLocks noGrp="1"/>
          </p:cNvSpPr>
          <p:nvPr>
            <p:ph type="dt" sz="half" idx="10"/>
          </p:nvPr>
        </p:nvSpPr>
        <p:spPr/>
        <p:txBody>
          <a:bodyPr/>
          <a:lstStyle/>
          <a:p>
            <a:fld id="{8EB417AA-6964-4E9B-8690-4286F65E5FB7}" type="datetimeFigureOut">
              <a:rPr lang="en-US" smtClean="0"/>
              <a:t>10/31/2025</a:t>
            </a:fld>
            <a:endParaRPr lang="en-US"/>
          </a:p>
        </p:txBody>
      </p:sp>
      <p:sp>
        <p:nvSpPr>
          <p:cNvPr id="3" name="Footer Placeholder 2">
            <a:extLst>
              <a:ext uri="{FF2B5EF4-FFF2-40B4-BE49-F238E27FC236}">
                <a16:creationId xmlns:a16="http://schemas.microsoft.com/office/drawing/2014/main" id="{C821F93D-DA59-5D95-5AF6-1A9934E55E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147D05-D97D-FC0E-2D0C-B01AFF215D8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71746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A8E1-27C0-ACD6-8570-06CA646DD2EA}"/>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DF07E56A-8CF7-1E35-CFB0-E11F00F22B42}"/>
              </a:ext>
            </a:extLst>
          </p:cNvPr>
          <p:cNvSpPr>
            <a:spLocks noGrp="1"/>
          </p:cNvSpPr>
          <p:nvPr>
            <p:ph idx="1"/>
          </p:nvPr>
        </p:nvSpPr>
        <p:spPr>
          <a:xfrm>
            <a:off x="3109913" y="1316567"/>
            <a:ext cx="370332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E1DB9-8784-B97E-95AB-ED244044001F}"/>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88C9D50-3150-C8C6-BEA9-D95E93C66437}"/>
              </a:ext>
            </a:extLst>
          </p:cNvPr>
          <p:cNvSpPr>
            <a:spLocks noGrp="1"/>
          </p:cNvSpPr>
          <p:nvPr>
            <p:ph type="dt" sz="half" idx="10"/>
          </p:nvPr>
        </p:nvSpPr>
        <p:spPr/>
        <p:txBody>
          <a:bodyPr/>
          <a:lstStyle/>
          <a:p>
            <a:fld id="{8EB417AA-6964-4E9B-8690-4286F65E5FB7}" type="datetimeFigureOut">
              <a:rPr lang="en-US" smtClean="0"/>
              <a:t>10/31/2025</a:t>
            </a:fld>
            <a:endParaRPr lang="en-US"/>
          </a:p>
        </p:txBody>
      </p:sp>
      <p:sp>
        <p:nvSpPr>
          <p:cNvPr id="6" name="Footer Placeholder 5">
            <a:extLst>
              <a:ext uri="{FF2B5EF4-FFF2-40B4-BE49-F238E27FC236}">
                <a16:creationId xmlns:a16="http://schemas.microsoft.com/office/drawing/2014/main" id="{7D0F8E12-BA79-77B0-EC5F-E8851BD612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9C7EA-21BC-E260-43B2-F825213761CD}"/>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24186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F0B8-AA31-4EC7-A3E3-85032A2205E5}"/>
              </a:ext>
            </a:extLst>
          </p:cNvPr>
          <p:cNvSpPr>
            <a:spLocks noGrp="1"/>
          </p:cNvSpPr>
          <p:nvPr>
            <p:ph type="title"/>
          </p:nvPr>
        </p:nvSpPr>
        <p:spPr>
          <a:xfrm>
            <a:off x="503873" y="609600"/>
            <a:ext cx="2359342" cy="2133600"/>
          </a:xfr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60FE87F6-D021-E1DA-5E7B-EF000607B619}"/>
              </a:ext>
            </a:extLst>
          </p:cNvPr>
          <p:cNvSpPr>
            <a:spLocks noGrp="1"/>
          </p:cNvSpPr>
          <p:nvPr>
            <p:ph type="pic" idx="1"/>
          </p:nvPr>
        </p:nvSpPr>
        <p:spPr>
          <a:xfrm>
            <a:off x="3109913" y="1316567"/>
            <a:ext cx="3703320"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CEB7B9E2-70A4-8852-215D-6F57546680FE}"/>
              </a:ext>
            </a:extLst>
          </p:cNvPr>
          <p:cNvSpPr>
            <a:spLocks noGrp="1"/>
          </p:cNvSpPr>
          <p:nvPr>
            <p:ph type="body" sz="half" idx="2"/>
          </p:nvPr>
        </p:nvSpPr>
        <p:spPr>
          <a:xfrm>
            <a:off x="503873" y="2743200"/>
            <a:ext cx="2359342"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2D2450-DDEB-EF22-1242-034DF9283B32}"/>
              </a:ext>
            </a:extLst>
          </p:cNvPr>
          <p:cNvSpPr>
            <a:spLocks noGrp="1"/>
          </p:cNvSpPr>
          <p:nvPr>
            <p:ph type="dt" sz="half" idx="10"/>
          </p:nvPr>
        </p:nvSpPr>
        <p:spPr/>
        <p:txBody>
          <a:bodyPr/>
          <a:lstStyle/>
          <a:p>
            <a:fld id="{8EB417AA-6964-4E9B-8690-4286F65E5FB7}" type="datetimeFigureOut">
              <a:rPr lang="en-US" smtClean="0"/>
              <a:t>10/31/2025</a:t>
            </a:fld>
            <a:endParaRPr lang="en-US"/>
          </a:p>
        </p:txBody>
      </p:sp>
      <p:sp>
        <p:nvSpPr>
          <p:cNvPr id="6" name="Footer Placeholder 5">
            <a:extLst>
              <a:ext uri="{FF2B5EF4-FFF2-40B4-BE49-F238E27FC236}">
                <a16:creationId xmlns:a16="http://schemas.microsoft.com/office/drawing/2014/main" id="{20F508C6-5C39-D410-CA7B-BA6D340132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808C20-4C70-45F0-AC73-B54F95BA0204}"/>
              </a:ext>
            </a:extLst>
          </p:cNvPr>
          <p:cNvSpPr>
            <a:spLocks noGrp="1"/>
          </p:cNvSpPr>
          <p:nvPr>
            <p:ph type="sldNum" sz="quarter" idx="12"/>
          </p:nvPr>
        </p:nvSpPr>
        <p:spPr/>
        <p:txBody>
          <a:bodyPr/>
          <a:lstStyle/>
          <a:p>
            <a:fld id="{571DDECB-0C7F-4F1E-A5A9-FCCF45559699}" type="slidenum">
              <a:rPr lang="en-US" smtClean="0"/>
              <a:t>‹#›</a:t>
            </a:fld>
            <a:endParaRPr lang="en-US"/>
          </a:p>
        </p:txBody>
      </p:sp>
    </p:spTree>
    <p:extLst>
      <p:ext uri="{BB962C8B-B14F-4D97-AF65-F5344CB8AC3E}">
        <p14:creationId xmlns:p14="http://schemas.microsoft.com/office/powerpoint/2010/main" val="388752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BD624-3343-1009-38ED-0E17114E5406}"/>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85F22C-DCC3-AE9F-B81E-38F7034861AC}"/>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9FCB5-4868-2D00-A49D-307A44970EA5}"/>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8EB417AA-6964-4E9B-8690-4286F65E5FB7}" type="datetimeFigureOut">
              <a:rPr lang="en-US" smtClean="0"/>
              <a:t>10/31/2025</a:t>
            </a:fld>
            <a:endParaRPr lang="en-US"/>
          </a:p>
        </p:txBody>
      </p:sp>
      <p:sp>
        <p:nvSpPr>
          <p:cNvPr id="5" name="Footer Placeholder 4">
            <a:extLst>
              <a:ext uri="{FF2B5EF4-FFF2-40B4-BE49-F238E27FC236}">
                <a16:creationId xmlns:a16="http://schemas.microsoft.com/office/drawing/2014/main" id="{B44BD2F2-F4D8-9296-B821-0043E1DE5E21}"/>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0E55A7-286D-065B-5CEF-8A5E8160E55A}"/>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571DDECB-0C7F-4F1E-A5A9-FCCF45559699}" type="slidenum">
              <a:rPr lang="en-US" smtClean="0"/>
              <a:t>‹#›</a:t>
            </a:fld>
            <a:endParaRPr lang="en-US"/>
          </a:p>
        </p:txBody>
      </p:sp>
    </p:spTree>
    <p:extLst>
      <p:ext uri="{BB962C8B-B14F-4D97-AF65-F5344CB8AC3E}">
        <p14:creationId xmlns:p14="http://schemas.microsoft.com/office/powerpoint/2010/main" val="1323247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jpg"/><Relationship Id="rId17" Type="http://schemas.openxmlformats.org/officeDocument/2006/relationships/hyperlink" Target="https://www.zillow.com/view-imx/0391b18b-5526-4512-9fb7-b9e5db3f3e0f?setAttribution=mls&amp;wl=true&amp;initialViewType=pano&amp;utm_source=dashboard" TargetMode="External"/><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sv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4FB912-2516-3BF6-30BB-49954A19454B}"/>
              </a:ext>
            </a:extLst>
          </p:cNvPr>
          <p:cNvSpPr/>
          <p:nvPr/>
        </p:nvSpPr>
        <p:spPr>
          <a:xfrm>
            <a:off x="96466" y="327660"/>
            <a:ext cx="7122268" cy="7908234"/>
          </a:xfrm>
          <a:prstGeom prst="rect">
            <a:avLst/>
          </a:prstGeom>
          <a:noFill/>
          <a:ln w="63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C44945-A9CC-DFF0-C1C9-2BB7276DBFAC}"/>
              </a:ext>
            </a:extLst>
          </p:cNvPr>
          <p:cNvSpPr>
            <a:spLocks noGrp="1"/>
          </p:cNvSpPr>
          <p:nvPr>
            <p:ph type="ctrTitle"/>
          </p:nvPr>
        </p:nvSpPr>
        <p:spPr>
          <a:xfrm>
            <a:off x="1710966" y="106313"/>
            <a:ext cx="3893269" cy="566997"/>
          </a:xfrm>
          <a:solidFill>
            <a:schemeClr val="bg1"/>
          </a:solidFill>
          <a:ln>
            <a:noFill/>
          </a:ln>
        </p:spPr>
        <p:txBody>
          <a:bodyPr anchor="t">
            <a:noAutofit/>
          </a:bodyPr>
          <a:lstStyle/>
          <a:p>
            <a:r>
              <a:rPr lang="en-US" sz="3200" b="1" dirty="0">
                <a:solidFill>
                  <a:schemeClr val="bg1">
                    <a:lumMod val="50000"/>
                  </a:schemeClr>
                </a:solidFill>
                <a:latin typeface="Adobe Handwriting Frank" panose="03080402040302070206" pitchFamily="66" charset="0"/>
                <a:ea typeface="Rollerscript Smooth" panose="03050600040307000000" pitchFamily="66" charset="0"/>
              </a:rPr>
              <a:t>Great Location!!</a:t>
            </a:r>
          </a:p>
        </p:txBody>
      </p:sp>
      <p:sp>
        <p:nvSpPr>
          <p:cNvPr id="3" name="Subtitle 2">
            <a:extLst>
              <a:ext uri="{FF2B5EF4-FFF2-40B4-BE49-F238E27FC236}">
                <a16:creationId xmlns:a16="http://schemas.microsoft.com/office/drawing/2014/main" id="{0191E1D0-9AD9-4BED-A329-A9D7B6F58369}"/>
              </a:ext>
            </a:extLst>
          </p:cNvPr>
          <p:cNvSpPr>
            <a:spLocks noGrp="1"/>
          </p:cNvSpPr>
          <p:nvPr>
            <p:ph type="subTitle" idx="1"/>
          </p:nvPr>
        </p:nvSpPr>
        <p:spPr>
          <a:xfrm>
            <a:off x="288587" y="620369"/>
            <a:ext cx="6738026" cy="436340"/>
          </a:xfrm>
        </p:spPr>
        <p:txBody>
          <a:bodyPr>
            <a:normAutofit/>
          </a:bodyPr>
          <a:lstStyle/>
          <a:p>
            <a:r>
              <a:rPr lang="en-US" sz="2000" b="1" dirty="0">
                <a:solidFill>
                  <a:srgbClr val="C00000"/>
                </a:solidFill>
                <a:latin typeface="Century Gothic" panose="020B0502020202020204" pitchFamily="34" charset="0"/>
              </a:rPr>
              <a:t>3078 Penny Lane</a:t>
            </a:r>
          </a:p>
        </p:txBody>
      </p:sp>
      <p:sp>
        <p:nvSpPr>
          <p:cNvPr id="32" name="TextBox 31">
            <a:extLst>
              <a:ext uri="{FF2B5EF4-FFF2-40B4-BE49-F238E27FC236}">
                <a16:creationId xmlns:a16="http://schemas.microsoft.com/office/drawing/2014/main" id="{85F3BD85-556E-4F53-E605-BFBB04A5B55B}"/>
              </a:ext>
            </a:extLst>
          </p:cNvPr>
          <p:cNvSpPr txBox="1"/>
          <p:nvPr/>
        </p:nvSpPr>
        <p:spPr>
          <a:xfrm>
            <a:off x="0" y="967192"/>
            <a:ext cx="7315200" cy="292388"/>
          </a:xfrm>
          <a:prstGeom prst="rect">
            <a:avLst/>
          </a:prstGeom>
          <a:noFill/>
        </p:spPr>
        <p:txBody>
          <a:bodyPr wrap="square" rtlCol="0">
            <a:spAutoFit/>
          </a:bodyPr>
          <a:lstStyle/>
          <a:p>
            <a:pPr algn="ctr"/>
            <a:r>
              <a:rPr lang="en-US" sz="1300" b="1" dirty="0">
                <a:solidFill>
                  <a:srgbClr val="C00000"/>
                </a:solidFill>
                <a:latin typeface="Century Gothic" panose="020B0502020202020204" pitchFamily="34" charset="0"/>
              </a:rPr>
              <a:t>The Bend at River Rd | Johns Island, SC 29455 | MLS# 25024949 | $449,900</a:t>
            </a:r>
          </a:p>
        </p:txBody>
      </p:sp>
      <p:pic>
        <p:nvPicPr>
          <p:cNvPr id="34" name="Graphic 33" descr="Bed outline">
            <a:extLst>
              <a:ext uri="{FF2B5EF4-FFF2-40B4-BE49-F238E27FC236}">
                <a16:creationId xmlns:a16="http://schemas.microsoft.com/office/drawing/2014/main" id="{0C4CA87C-E05B-87A6-FDC2-E068596D0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4492" y="4821976"/>
            <a:ext cx="506064" cy="595844"/>
          </a:xfrm>
          <a:prstGeom prst="rect">
            <a:avLst/>
          </a:prstGeom>
        </p:spPr>
      </p:pic>
      <p:pic>
        <p:nvPicPr>
          <p:cNvPr id="35" name="Graphic 34" descr="Blueprint outline">
            <a:extLst>
              <a:ext uri="{FF2B5EF4-FFF2-40B4-BE49-F238E27FC236}">
                <a16:creationId xmlns:a16="http://schemas.microsoft.com/office/drawing/2014/main" id="{C0441DEF-18BF-C5D1-0843-9938975ECB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74718" y="4821976"/>
            <a:ext cx="506064" cy="595844"/>
          </a:xfrm>
          <a:prstGeom prst="rect">
            <a:avLst/>
          </a:prstGeom>
        </p:spPr>
      </p:pic>
      <p:pic>
        <p:nvPicPr>
          <p:cNvPr id="36" name="Graphic 35" descr="Bathtub outline">
            <a:extLst>
              <a:ext uri="{FF2B5EF4-FFF2-40B4-BE49-F238E27FC236}">
                <a16:creationId xmlns:a16="http://schemas.microsoft.com/office/drawing/2014/main" id="{07B80C55-6127-134C-4C79-9EA68540E9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74605" y="4821976"/>
            <a:ext cx="506064" cy="595844"/>
          </a:xfrm>
          <a:prstGeom prst="rect">
            <a:avLst/>
          </a:prstGeom>
        </p:spPr>
      </p:pic>
      <p:sp>
        <p:nvSpPr>
          <p:cNvPr id="37" name="TextBox 36">
            <a:extLst>
              <a:ext uri="{FF2B5EF4-FFF2-40B4-BE49-F238E27FC236}">
                <a16:creationId xmlns:a16="http://schemas.microsoft.com/office/drawing/2014/main" id="{13B2163B-949A-DA39-590E-1904217AF7BD}"/>
              </a:ext>
            </a:extLst>
          </p:cNvPr>
          <p:cNvSpPr txBox="1"/>
          <p:nvPr/>
        </p:nvSpPr>
        <p:spPr>
          <a:xfrm>
            <a:off x="8661163" y="5308596"/>
            <a:ext cx="479342" cy="246221"/>
          </a:xfrm>
          <a:prstGeom prst="rect">
            <a:avLst/>
          </a:prstGeom>
          <a:noFill/>
        </p:spPr>
        <p:txBody>
          <a:bodyPr wrap="square">
            <a:spAutoFit/>
          </a:bodyPr>
          <a:lstStyle/>
          <a:p>
            <a:pPr algn="ctr"/>
            <a:r>
              <a:rPr lang="en-US" sz="1000" dirty="0">
                <a:latin typeface="Century Gothic" panose="020B0502020202020204" pitchFamily="34" charset="0"/>
              </a:rPr>
              <a:t>3</a:t>
            </a:r>
          </a:p>
        </p:txBody>
      </p:sp>
      <p:sp>
        <p:nvSpPr>
          <p:cNvPr id="38" name="TextBox 37">
            <a:extLst>
              <a:ext uri="{FF2B5EF4-FFF2-40B4-BE49-F238E27FC236}">
                <a16:creationId xmlns:a16="http://schemas.microsoft.com/office/drawing/2014/main" id="{5D24C747-1A8D-2EE3-C495-C3A7833BC351}"/>
              </a:ext>
            </a:extLst>
          </p:cNvPr>
          <p:cNvSpPr txBox="1"/>
          <p:nvPr/>
        </p:nvSpPr>
        <p:spPr>
          <a:xfrm>
            <a:off x="9261277" y="5308596"/>
            <a:ext cx="479342" cy="246888"/>
          </a:xfrm>
          <a:prstGeom prst="rect">
            <a:avLst/>
          </a:prstGeom>
          <a:noFill/>
        </p:spPr>
        <p:txBody>
          <a:bodyPr wrap="square">
            <a:spAutoFit/>
          </a:bodyPr>
          <a:lstStyle/>
          <a:p>
            <a:pPr algn="ctr"/>
            <a:r>
              <a:rPr lang="en-US" sz="1000" dirty="0">
                <a:latin typeface="Century Gothic" panose="020B0502020202020204" pitchFamily="34" charset="0"/>
              </a:rPr>
              <a:t>1,844</a:t>
            </a:r>
          </a:p>
        </p:txBody>
      </p:sp>
      <p:sp>
        <p:nvSpPr>
          <p:cNvPr id="39" name="TextBox 38">
            <a:extLst>
              <a:ext uri="{FF2B5EF4-FFF2-40B4-BE49-F238E27FC236}">
                <a16:creationId xmlns:a16="http://schemas.microsoft.com/office/drawing/2014/main" id="{8B1F621C-2B3D-2EFF-E13C-8EBE4D1226B8}"/>
              </a:ext>
            </a:extLst>
          </p:cNvPr>
          <p:cNvSpPr txBox="1"/>
          <p:nvPr/>
        </p:nvSpPr>
        <p:spPr>
          <a:xfrm>
            <a:off x="8061050" y="5308596"/>
            <a:ext cx="479342" cy="246221"/>
          </a:xfrm>
          <a:prstGeom prst="rect">
            <a:avLst/>
          </a:prstGeom>
          <a:noFill/>
        </p:spPr>
        <p:txBody>
          <a:bodyPr wrap="square">
            <a:spAutoFit/>
          </a:bodyPr>
          <a:lstStyle/>
          <a:p>
            <a:pPr algn="ctr"/>
            <a:r>
              <a:rPr lang="en-US" sz="1000" dirty="0">
                <a:latin typeface="Century Gothic" panose="020B0502020202020204" pitchFamily="34" charset="0"/>
              </a:rPr>
              <a:t>4</a:t>
            </a:r>
          </a:p>
        </p:txBody>
      </p:sp>
      <p:pic>
        <p:nvPicPr>
          <p:cNvPr id="6" name="Picture 5">
            <a:extLst>
              <a:ext uri="{FF2B5EF4-FFF2-40B4-BE49-F238E27FC236}">
                <a16:creationId xmlns:a16="http://schemas.microsoft.com/office/drawing/2014/main" id="{A020B926-867B-7CBB-673C-3084168EA41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044654" y="1589213"/>
            <a:ext cx="1492854" cy="995236"/>
          </a:xfrm>
          <a:prstGeom prst="rect">
            <a:avLst/>
          </a:prstGeom>
        </p:spPr>
      </p:pic>
      <p:pic>
        <p:nvPicPr>
          <p:cNvPr id="10" name="Picture 9">
            <a:extLst>
              <a:ext uri="{FF2B5EF4-FFF2-40B4-BE49-F238E27FC236}">
                <a16:creationId xmlns:a16="http://schemas.microsoft.com/office/drawing/2014/main" id="{C1BAA087-D5FC-08C9-143C-81428C7F5E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8046597" y="2837350"/>
            <a:ext cx="1490911" cy="993941"/>
          </a:xfrm>
          <a:prstGeom prst="rect">
            <a:avLst/>
          </a:prstGeom>
        </p:spPr>
      </p:pic>
      <p:sp>
        <p:nvSpPr>
          <p:cNvPr id="42" name="TextBox 41">
            <a:extLst>
              <a:ext uri="{FF2B5EF4-FFF2-40B4-BE49-F238E27FC236}">
                <a16:creationId xmlns:a16="http://schemas.microsoft.com/office/drawing/2014/main" id="{0961B75F-0215-7D19-DFEE-6BDF08056B9C}"/>
              </a:ext>
            </a:extLst>
          </p:cNvPr>
          <p:cNvSpPr txBox="1"/>
          <p:nvPr/>
        </p:nvSpPr>
        <p:spPr>
          <a:xfrm>
            <a:off x="-2870511" y="8155350"/>
            <a:ext cx="2286000" cy="646331"/>
          </a:xfrm>
          <a:prstGeom prst="rect">
            <a:avLst/>
          </a:prstGeom>
          <a:noFill/>
        </p:spPr>
        <p:txBody>
          <a:bodyPr wrap="square" rtlCol="0">
            <a:spAutoFit/>
          </a:bodyPr>
          <a:lstStyle/>
          <a:p>
            <a:r>
              <a:rPr lang="en-US" sz="1600" b="1" i="0" dirty="0">
                <a:solidFill>
                  <a:srgbClr val="011DB3"/>
                </a:solidFill>
                <a:effectLst/>
                <a:latin typeface="Century Gothic" panose="020B0502020202020204" pitchFamily="34" charset="0"/>
              </a:rPr>
              <a:t>Robyn Lane</a:t>
            </a:r>
            <a:br>
              <a:rPr lang="en-US" sz="1600" dirty="0">
                <a:solidFill>
                  <a:srgbClr val="011DB3"/>
                </a:solidFill>
                <a:latin typeface="Century Gothic" panose="020B0502020202020204" pitchFamily="34" charset="0"/>
              </a:rPr>
            </a:br>
            <a:r>
              <a:rPr lang="en-US" sz="1000" b="0" i="0" dirty="0">
                <a:solidFill>
                  <a:srgbClr val="011DB3"/>
                </a:solidFill>
                <a:effectLst/>
                <a:latin typeface="Century Gothic" panose="020B0502020202020204" pitchFamily="34" charset="0"/>
              </a:rPr>
              <a:t>843-222-5599</a:t>
            </a:r>
          </a:p>
          <a:p>
            <a:r>
              <a:rPr lang="en-US" sz="1000" b="0" i="0" dirty="0">
                <a:solidFill>
                  <a:srgbClr val="011DB3"/>
                </a:solidFill>
                <a:effectLst/>
                <a:latin typeface="Century Gothic" panose="020B0502020202020204" pitchFamily="34" charset="0"/>
              </a:rPr>
              <a:t>robynlane01@icloud.com</a:t>
            </a:r>
          </a:p>
        </p:txBody>
      </p:sp>
      <p:pic>
        <p:nvPicPr>
          <p:cNvPr id="46" name="Picture 45">
            <a:extLst>
              <a:ext uri="{FF2B5EF4-FFF2-40B4-BE49-F238E27FC236}">
                <a16:creationId xmlns:a16="http://schemas.microsoft.com/office/drawing/2014/main" id="{64C763E5-66FC-1F7E-0E43-DA00300BAB8F}"/>
              </a:ext>
            </a:extLst>
          </p:cNvPr>
          <p:cNvPicPr>
            <a:picLocks noChangeAspect="1"/>
          </p:cNvPicPr>
          <p:nvPr/>
        </p:nvPicPr>
        <p:blipFill>
          <a:blip r:embed="rId10">
            <a:extLst>
              <a:ext uri="{28A0092B-C50C-407E-A947-70E740481C1C}">
                <a14:useLocalDpi xmlns:a14="http://schemas.microsoft.com/office/drawing/2010/main" val="0"/>
              </a:ext>
            </a:extLst>
          </a:blip>
          <a:stretch/>
        </p:blipFill>
        <p:spPr>
          <a:xfrm>
            <a:off x="2889504" y="8326253"/>
            <a:ext cx="1536192" cy="640080"/>
          </a:xfrm>
          <a:prstGeom prst="rect">
            <a:avLst/>
          </a:prstGeom>
        </p:spPr>
      </p:pic>
      <p:sp>
        <p:nvSpPr>
          <p:cNvPr id="5" name="TextBox 4">
            <a:extLst>
              <a:ext uri="{FF2B5EF4-FFF2-40B4-BE49-F238E27FC236}">
                <a16:creationId xmlns:a16="http://schemas.microsoft.com/office/drawing/2014/main" id="{930B6364-BBA5-DD85-ACE9-4C6DA6EE40DC}"/>
              </a:ext>
            </a:extLst>
          </p:cNvPr>
          <p:cNvSpPr txBox="1"/>
          <p:nvPr/>
        </p:nvSpPr>
        <p:spPr>
          <a:xfrm>
            <a:off x="-3479381" y="592306"/>
            <a:ext cx="2967057" cy="6324808"/>
          </a:xfrm>
          <a:prstGeom prst="rect">
            <a:avLst/>
          </a:prstGeom>
          <a:noFill/>
        </p:spPr>
        <p:txBody>
          <a:bodyPr wrap="square" rtlCol="0">
            <a:spAutoFit/>
          </a:bodyPr>
          <a:lstStyle/>
          <a:p>
            <a:pPr algn="ctr"/>
            <a:r>
              <a:rPr lang="en-US" sz="900" dirty="0">
                <a:solidFill>
                  <a:schemeClr val="tx2"/>
                </a:solidFill>
                <a:latin typeface="Century Gothic" panose="020B0502020202020204" pitchFamily="34" charset="0"/>
              </a:rPr>
              <a:t>This stunning 5br, 4.5ba low country custom built home by </a:t>
            </a:r>
            <a:r>
              <a:rPr lang="en-US" sz="900" dirty="0" err="1">
                <a:solidFill>
                  <a:schemeClr val="tx2"/>
                </a:solidFill>
                <a:latin typeface="Century Gothic" panose="020B0502020202020204" pitchFamily="34" charset="0"/>
              </a:rPr>
              <a:t>Simonini</a:t>
            </a:r>
            <a:r>
              <a:rPr lang="en-US" sz="900" dirty="0">
                <a:solidFill>
                  <a:schemeClr val="tx2"/>
                </a:solidFill>
                <a:latin typeface="Century Gothic" panose="020B0502020202020204" pitchFamily="34" charset="0"/>
              </a:rPr>
              <a:t> Home Builders has been meticulously cared for situated on a .60 acre heavily treed lot on large pond in private gated community of Popular Grove. This spacious , two story, 4721 square foot home features master bedroom suite on the first level, full front porch, beautiful heart pine wood flooring, large entry foyer which separates the private study from formal dining room, open gourmet kitchen with Wolf 6 burner gas stove, built in </a:t>
            </a:r>
            <a:r>
              <a:rPr lang="en-US" sz="900" dirty="0" err="1">
                <a:solidFill>
                  <a:schemeClr val="tx2"/>
                </a:solidFill>
                <a:latin typeface="Century Gothic" panose="020B0502020202020204" pitchFamily="34" charset="0"/>
              </a:rPr>
              <a:t>SubZero</a:t>
            </a:r>
            <a:r>
              <a:rPr lang="en-US" sz="900" dirty="0">
                <a:solidFill>
                  <a:schemeClr val="tx2"/>
                </a:solidFill>
                <a:latin typeface="Century Gothic" panose="020B0502020202020204" pitchFamily="34" charset="0"/>
              </a:rPr>
              <a:t> refrigerator/freezer, dishwasher, microwave oven and large pantry. Half bath/Powder room under stairway and large utility room for washer and dryer and deep sink and built in cabinets off hallway. The smaller den with gas log fireplace opens to kitchen and breakfast room. The larger fireplace opens to kitchen and breakfast room and offers expansive views of the water year-round. The living room with its second gas log fireplace is great for entertaining away from dining areas. The large master bedroom suite is located on the first level and has travertine tile flooring in the master bath, his and hers walk in closets, separate vanities, soaking tub, and a large separate shower. There is a game room with separate stairs over the two-car garage large enough for a pool table. The second level boasts 4 spacious bedrooms and three bathrooms. On the rear of home is a large screened in porch and open deck overlooking firepit and pond. To reduce maintenance the exposed wood decking has been replaced with </a:t>
            </a:r>
            <a:r>
              <a:rPr lang="en-US" sz="900" dirty="0" err="1">
                <a:solidFill>
                  <a:schemeClr val="tx2"/>
                </a:solidFill>
                <a:latin typeface="Century Gothic" panose="020B0502020202020204" pitchFamily="34" charset="0"/>
              </a:rPr>
              <a:t>Trex</a:t>
            </a:r>
            <a:r>
              <a:rPr lang="en-US" sz="900" dirty="0">
                <a:solidFill>
                  <a:schemeClr val="tx2"/>
                </a:solidFill>
                <a:latin typeface="Century Gothic" panose="020B0502020202020204" pitchFamily="34" charset="0"/>
              </a:rPr>
              <a:t> decking and exposed rail caps with PVC. Yard has irrigation system and 120-gallon buried propane tank. Sellers just replaced roof with 50 year architectural shingles with transferable warranty. The two electric water heaters have been converted to a single LP gas fired tankless water heater. New epoxy coating on floors and newly finished walls now in two car garage. Neighborhood amenities include Privacy gate, Boat Ramp, Dock facilities, Exercise area, Pool, RV/boat storage and walking/jogging trails. Don't forget the fantastic equestrian center for your horses!</a:t>
            </a:r>
          </a:p>
        </p:txBody>
      </p:sp>
      <p:grpSp>
        <p:nvGrpSpPr>
          <p:cNvPr id="8" name="Group 7">
            <a:extLst>
              <a:ext uri="{FF2B5EF4-FFF2-40B4-BE49-F238E27FC236}">
                <a16:creationId xmlns:a16="http://schemas.microsoft.com/office/drawing/2014/main" id="{CA7D35A6-3D9F-B5AC-BC88-10D36F24EACC}"/>
              </a:ext>
            </a:extLst>
          </p:cNvPr>
          <p:cNvGrpSpPr/>
          <p:nvPr/>
        </p:nvGrpSpPr>
        <p:grpSpPr>
          <a:xfrm>
            <a:off x="154683" y="1371329"/>
            <a:ext cx="7005834" cy="2283620"/>
            <a:chOff x="154368" y="1025368"/>
            <a:chExt cx="7005834" cy="2283620"/>
          </a:xfrm>
        </p:grpSpPr>
        <p:pic>
          <p:nvPicPr>
            <p:cNvPr id="14" name="Picture 13">
              <a:extLst>
                <a:ext uri="{FF2B5EF4-FFF2-40B4-BE49-F238E27FC236}">
                  <a16:creationId xmlns:a16="http://schemas.microsoft.com/office/drawing/2014/main" id="{95A1446C-5246-385C-EFE1-915BF3926DAD}"/>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54368" y="1025368"/>
              <a:ext cx="3425430" cy="2283620"/>
            </a:xfrm>
            <a:prstGeom prst="rect">
              <a:avLst/>
            </a:prstGeom>
          </p:spPr>
        </p:pic>
        <p:pic>
          <p:nvPicPr>
            <p:cNvPr id="11" name="Picture 10">
              <a:extLst>
                <a:ext uri="{FF2B5EF4-FFF2-40B4-BE49-F238E27FC236}">
                  <a16:creationId xmlns:a16="http://schemas.microsoft.com/office/drawing/2014/main" id="{84E63AF5-E08C-C8FB-EE15-FDC1B04AA2EF}"/>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736029" y="1025368"/>
              <a:ext cx="3424173" cy="2282782"/>
            </a:xfrm>
            <a:prstGeom prst="rect">
              <a:avLst/>
            </a:prstGeom>
          </p:spPr>
        </p:pic>
      </p:grpSp>
      <p:pic>
        <p:nvPicPr>
          <p:cNvPr id="12" name="Picture 11">
            <a:extLst>
              <a:ext uri="{FF2B5EF4-FFF2-40B4-BE49-F238E27FC236}">
                <a16:creationId xmlns:a16="http://schemas.microsoft.com/office/drawing/2014/main" id="{F444B440-F0CA-57F1-A15B-5C1569EDD1F2}"/>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54361" y="7017770"/>
            <a:ext cx="1706373" cy="1137582"/>
          </a:xfrm>
          <a:prstGeom prst="rect">
            <a:avLst/>
          </a:prstGeom>
        </p:spPr>
      </p:pic>
      <p:pic>
        <p:nvPicPr>
          <p:cNvPr id="16" name="Picture 15">
            <a:extLst>
              <a:ext uri="{FF2B5EF4-FFF2-40B4-BE49-F238E27FC236}">
                <a16:creationId xmlns:a16="http://schemas.microsoft.com/office/drawing/2014/main" id="{C16D118F-402C-12E1-C34E-F4DC220E3473}"/>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19543" y="7017770"/>
            <a:ext cx="1706370" cy="1137580"/>
          </a:xfrm>
          <a:prstGeom prst="rect">
            <a:avLst/>
          </a:prstGeom>
        </p:spPr>
      </p:pic>
      <p:pic>
        <p:nvPicPr>
          <p:cNvPr id="18" name="Picture 17">
            <a:extLst>
              <a:ext uri="{FF2B5EF4-FFF2-40B4-BE49-F238E27FC236}">
                <a16:creationId xmlns:a16="http://schemas.microsoft.com/office/drawing/2014/main" id="{C2255E6F-30CB-9A44-54E4-80FAE8435970}"/>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684711" y="7017770"/>
            <a:ext cx="1706370" cy="1137580"/>
          </a:xfrm>
          <a:prstGeom prst="rect">
            <a:avLst/>
          </a:prstGeom>
        </p:spPr>
      </p:pic>
      <p:pic>
        <p:nvPicPr>
          <p:cNvPr id="20" name="Picture 19">
            <a:extLst>
              <a:ext uri="{FF2B5EF4-FFF2-40B4-BE49-F238E27FC236}">
                <a16:creationId xmlns:a16="http://schemas.microsoft.com/office/drawing/2014/main" id="{7B1D3718-1CD1-A274-FBD1-60FA4B212311}"/>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449894" y="7017770"/>
            <a:ext cx="1706371" cy="1137580"/>
          </a:xfrm>
          <a:prstGeom prst="rect">
            <a:avLst/>
          </a:prstGeom>
        </p:spPr>
      </p:pic>
      <p:sp>
        <p:nvSpPr>
          <p:cNvPr id="21" name="TextBox 20">
            <a:extLst>
              <a:ext uri="{FF2B5EF4-FFF2-40B4-BE49-F238E27FC236}">
                <a16:creationId xmlns:a16="http://schemas.microsoft.com/office/drawing/2014/main" id="{F813D680-6ECD-005C-3077-9E6D2DED5F90}"/>
              </a:ext>
            </a:extLst>
          </p:cNvPr>
          <p:cNvSpPr txBox="1"/>
          <p:nvPr/>
        </p:nvSpPr>
        <p:spPr>
          <a:xfrm>
            <a:off x="154361" y="8346211"/>
            <a:ext cx="1930471" cy="600164"/>
          </a:xfrm>
          <a:prstGeom prst="rect">
            <a:avLst/>
          </a:prstGeom>
          <a:noFill/>
        </p:spPr>
        <p:txBody>
          <a:bodyPr wrap="square" rtlCol="0">
            <a:spAutoFit/>
          </a:bodyPr>
          <a:lstStyle/>
          <a:p>
            <a:r>
              <a:rPr lang="en-US" sz="1100" dirty="0">
                <a:solidFill>
                  <a:srgbClr val="011DB3"/>
                </a:solidFill>
                <a:latin typeface="Century Gothic" panose="020B0502020202020204" pitchFamily="34" charset="0"/>
              </a:rPr>
              <a:t>ERA Wilder Realty</a:t>
            </a:r>
          </a:p>
          <a:p>
            <a:r>
              <a:rPr lang="en-US" sz="1100" dirty="0">
                <a:solidFill>
                  <a:srgbClr val="011DB3"/>
                </a:solidFill>
                <a:latin typeface="Century Gothic" panose="020B0502020202020204" pitchFamily="34" charset="0"/>
              </a:rPr>
              <a:t>802 Johnnie Dodds Blvd</a:t>
            </a:r>
          </a:p>
          <a:p>
            <a:r>
              <a:rPr lang="en-US" sz="1100" dirty="0">
                <a:solidFill>
                  <a:srgbClr val="011DB3"/>
                </a:solidFill>
                <a:latin typeface="Century Gothic" panose="020B0502020202020204" pitchFamily="34" charset="0"/>
              </a:rPr>
              <a:t>Mt. Pleasant, SC 29464</a:t>
            </a:r>
            <a:endParaRPr lang="en-US" sz="1100" i="0" dirty="0">
              <a:solidFill>
                <a:srgbClr val="011DB3"/>
              </a:solidFill>
              <a:effectLst/>
              <a:latin typeface="Century Gothic" panose="020B0502020202020204" pitchFamily="34" charset="0"/>
            </a:endParaRPr>
          </a:p>
        </p:txBody>
      </p:sp>
      <p:sp>
        <p:nvSpPr>
          <p:cNvPr id="7" name="TextBox 6">
            <a:extLst>
              <a:ext uri="{FF2B5EF4-FFF2-40B4-BE49-F238E27FC236}">
                <a16:creationId xmlns:a16="http://schemas.microsoft.com/office/drawing/2014/main" id="{53EDAF66-DE50-54B0-C470-EBCDC12C6EC6}"/>
              </a:ext>
            </a:extLst>
          </p:cNvPr>
          <p:cNvSpPr txBox="1"/>
          <p:nvPr/>
        </p:nvSpPr>
        <p:spPr>
          <a:xfrm>
            <a:off x="152584" y="3905199"/>
            <a:ext cx="7005460" cy="2862322"/>
          </a:xfrm>
          <a:prstGeom prst="rect">
            <a:avLst/>
          </a:prstGeom>
          <a:noFill/>
        </p:spPr>
        <p:txBody>
          <a:bodyPr wrap="square" numCol="1" rtlCol="0" anchor="ctr">
            <a:spAutoFit/>
          </a:bodyPr>
          <a:lstStyle/>
          <a:p>
            <a:pPr algn="ctr"/>
            <a:r>
              <a:rPr lang="en-US" sz="1200" dirty="0">
                <a:solidFill>
                  <a:schemeClr val="tx2"/>
                </a:solidFill>
                <a:latin typeface="Century Gothic" panose="020B0502020202020204" pitchFamily="34" charset="0"/>
              </a:rPr>
              <a:t>Welcome to your little slice of Johns Island! Nestled in a tucked-away neighborhood near the Stono River, this 3-bedroom, 2-bath single-family home offers the perfect blend of Lowcountry serenity and convenience. The open floor plan is designed for effortless entertaining and everyday comfort. A separate flex space allows room for a dining table, breakfast nook or an additional sitting area. Endless flexibility. The private primary suite offers a peaceful retreat, while two additional bedrooms provide flexibility for family, guests, or even a stylish home office. A two-car garage ensures plenty of storage and parking space. Out back, enjoy your very own private fenced yard, ideal for summer cookouts, gardening, or simply unwinding.</a:t>
            </a:r>
          </a:p>
          <a:p>
            <a:pPr algn="ctr"/>
            <a:endParaRPr lang="en-US" sz="1200" dirty="0">
              <a:solidFill>
                <a:schemeClr val="tx2"/>
              </a:solidFill>
              <a:latin typeface="Century Gothic" panose="020B0502020202020204" pitchFamily="34" charset="0"/>
            </a:endParaRPr>
          </a:p>
          <a:p>
            <a:pPr algn="ctr"/>
            <a:r>
              <a:rPr lang="en-US" sz="1200" dirty="0">
                <a:solidFill>
                  <a:schemeClr val="tx2"/>
                </a:solidFill>
                <a:latin typeface="Century Gothic" panose="020B0502020202020204" pitchFamily="34" charset="0"/>
              </a:rPr>
              <a:t>Best of all, the neighborhood offers a peaceful, quiet community feel with minimal HOA fees. And with the Stono River close by, outdoor adventures like kayaking, fishing, and boating are never too far away!</a:t>
            </a:r>
          </a:p>
          <a:p>
            <a:pPr algn="ctr"/>
            <a:endParaRPr lang="en-US" sz="1200" dirty="0">
              <a:solidFill>
                <a:schemeClr val="tx2"/>
              </a:solidFill>
              <a:latin typeface="Century Gothic" panose="020B0502020202020204" pitchFamily="34" charset="0"/>
            </a:endParaRPr>
          </a:p>
          <a:p>
            <a:pPr algn="ctr"/>
            <a:r>
              <a:rPr lang="en-US" sz="1200" dirty="0">
                <a:solidFill>
                  <a:schemeClr val="tx2"/>
                </a:solidFill>
                <a:latin typeface="Century Gothic" panose="020B0502020202020204" pitchFamily="34" charset="0"/>
                <a:hlinkClick r:id="rId17"/>
              </a:rPr>
              <a:t>TAKE A VIRTUAL TOUR</a:t>
            </a:r>
            <a:endParaRPr lang="en-US" sz="1200" dirty="0">
              <a:solidFill>
                <a:schemeClr val="tx2"/>
              </a:solidFill>
              <a:latin typeface="Century Gothic" panose="020B0502020202020204" pitchFamily="34" charset="0"/>
            </a:endParaRPr>
          </a:p>
        </p:txBody>
      </p:sp>
      <p:sp>
        <p:nvSpPr>
          <p:cNvPr id="22" name="TextBox 21">
            <a:extLst>
              <a:ext uri="{FF2B5EF4-FFF2-40B4-BE49-F238E27FC236}">
                <a16:creationId xmlns:a16="http://schemas.microsoft.com/office/drawing/2014/main" id="{D3D59536-D480-9C7D-A846-515ADBDE2C49}"/>
              </a:ext>
            </a:extLst>
          </p:cNvPr>
          <p:cNvSpPr txBox="1"/>
          <p:nvPr/>
        </p:nvSpPr>
        <p:spPr>
          <a:xfrm>
            <a:off x="4876616" y="8323128"/>
            <a:ext cx="2286000" cy="646331"/>
          </a:xfrm>
          <a:prstGeom prst="rect">
            <a:avLst/>
          </a:prstGeom>
          <a:noFill/>
        </p:spPr>
        <p:txBody>
          <a:bodyPr wrap="square" rtlCol="0">
            <a:spAutoFit/>
          </a:bodyPr>
          <a:lstStyle/>
          <a:p>
            <a:pPr algn="r"/>
            <a:r>
              <a:rPr lang="en-US" sz="1600" b="1" i="0" dirty="0">
                <a:solidFill>
                  <a:srgbClr val="011DB3"/>
                </a:solidFill>
                <a:effectLst/>
                <a:latin typeface="Century Gothic" panose="020B0502020202020204" pitchFamily="34" charset="0"/>
              </a:rPr>
              <a:t>Jenny Siggelkow</a:t>
            </a:r>
            <a:br>
              <a:rPr lang="en-US" sz="1600" dirty="0">
                <a:solidFill>
                  <a:srgbClr val="011DB3"/>
                </a:solidFill>
                <a:latin typeface="Century Gothic" panose="020B0502020202020204" pitchFamily="34" charset="0"/>
              </a:rPr>
            </a:br>
            <a:r>
              <a:rPr lang="en-US" sz="1000" b="0" i="0" dirty="0">
                <a:solidFill>
                  <a:srgbClr val="011DB3"/>
                </a:solidFill>
                <a:effectLst/>
                <a:latin typeface="Century Gothic" panose="020B0502020202020204" pitchFamily="34" charset="0"/>
              </a:rPr>
              <a:t>843-901-3494</a:t>
            </a:r>
          </a:p>
          <a:p>
            <a:pPr algn="r"/>
            <a:r>
              <a:rPr lang="en-US" sz="1000" b="0" i="0" dirty="0">
                <a:solidFill>
                  <a:srgbClr val="011DB3"/>
                </a:solidFill>
                <a:effectLst/>
                <a:latin typeface="Century Gothic" panose="020B0502020202020204" pitchFamily="34" charset="0"/>
              </a:rPr>
              <a:t>jcsiggelkow@gmail.com</a:t>
            </a:r>
          </a:p>
        </p:txBody>
      </p:sp>
    </p:spTree>
    <p:extLst>
      <p:ext uri="{BB962C8B-B14F-4D97-AF65-F5344CB8AC3E}">
        <p14:creationId xmlns:p14="http://schemas.microsoft.com/office/powerpoint/2010/main" val="2634440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616</Words>
  <Application>Microsoft Office PowerPoint</Application>
  <PresentationFormat>Custom</PresentationFormat>
  <Paragraphs>19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Adobe Handwriting Frank</vt:lpstr>
      <vt:lpstr>Arial</vt:lpstr>
      <vt:lpstr>Calibri</vt:lpstr>
      <vt:lpstr>Calibri Light</vt:lpstr>
      <vt:lpstr>Century Gothic</vt:lpstr>
      <vt:lpstr>Office Theme</vt:lpstr>
      <vt:lpstr>Great Location!!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Agents &amp; Buyers Welcome!</dc:title>
  <dc:creator>A. Thomas Price</dc:creator>
  <cp:lastModifiedBy>A. Thomas Price</cp:lastModifiedBy>
  <cp:revision>33</cp:revision>
  <dcterms:created xsi:type="dcterms:W3CDTF">2022-10-19T11:58:47Z</dcterms:created>
  <dcterms:modified xsi:type="dcterms:W3CDTF">2025-10-31T13:36:53Z</dcterms:modified>
</cp:coreProperties>
</file>