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p:cNvSpPr>
            <a:spLocks noGrp="1"/>
          </p:cNvSpPr>
          <p:nvPr>
            <p:ph type="dt" sz="half" idx="10"/>
          </p:nvPr>
        </p:nvSpPr>
        <p:spPr/>
        <p:txBody>
          <a:bodyPr/>
          <a:lstStyle/>
          <a:p>
            <a:fld id="{7772EAF3-99EF-42A4-8450-453F282A5E58}"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20342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2EAF3-99EF-42A4-8450-453F282A5E58}"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523749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2EAF3-99EF-42A4-8450-453F282A5E58}"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4766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2EAF3-99EF-42A4-8450-453F282A5E58}"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37053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4" y="2507617"/>
            <a:ext cx="6703695" cy="4184014"/>
          </a:xfrm>
        </p:spPr>
        <p:txBody>
          <a:bodyPr anchor="b"/>
          <a:lstStyle>
            <a:lvl1pPr>
              <a:defRPr sz="3825"/>
            </a:lvl1pPr>
          </a:lstStyle>
          <a:p>
            <a:r>
              <a:rPr lang="en-US"/>
              <a:t>Click to edit Master title style</a:t>
            </a:r>
          </a:p>
        </p:txBody>
      </p:sp>
      <p:sp>
        <p:nvSpPr>
          <p:cNvPr id="3" name="Text Placeholder 2"/>
          <p:cNvSpPr>
            <a:spLocks noGrp="1"/>
          </p:cNvSpPr>
          <p:nvPr>
            <p:ph type="body" idx="1"/>
          </p:nvPr>
        </p:nvSpPr>
        <p:spPr>
          <a:xfrm>
            <a:off x="530304" y="6731213"/>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72EAF3-99EF-42A4-8450-453F282A5E58}"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96946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72EAF3-99EF-42A4-8450-453F282A5E58}"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40091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7"/>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5" y="2465706"/>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Edit Master text styles</a:t>
            </a:r>
          </a:p>
        </p:txBody>
      </p:sp>
      <p:sp>
        <p:nvSpPr>
          <p:cNvPr id="4" name="Content Placeholder 3"/>
          <p:cNvSpPr>
            <a:spLocks noGrp="1"/>
          </p:cNvSpPr>
          <p:nvPr>
            <p:ph sz="half" idx="2"/>
          </p:nvPr>
        </p:nvSpPr>
        <p:spPr>
          <a:xfrm>
            <a:off x="535365"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72EAF3-99EF-42A4-8450-453F282A5E58}" type="datetimeFigureOut">
              <a:rPr lang="en-US" smtClean="0"/>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408988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72EAF3-99EF-42A4-8450-453F282A5E58}" type="datetimeFigureOut">
              <a:rPr lang="en-US" smtClean="0"/>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5184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2EAF3-99EF-42A4-8450-453F282A5E58}" type="datetimeFigureOut">
              <a:rPr lang="en-US" smtClean="0"/>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384693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Content Placeholder 2"/>
          <p:cNvSpPr>
            <a:spLocks noGrp="1"/>
          </p:cNvSpPr>
          <p:nvPr>
            <p:ph idx="1"/>
          </p:nvPr>
        </p:nvSpPr>
        <p:spPr>
          <a:xfrm>
            <a:off x="3304282" y="1448224"/>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241195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Picture Placeholder 2"/>
          <p:cNvSpPr>
            <a:spLocks noGrp="1"/>
          </p:cNvSpPr>
          <p:nvPr>
            <p:ph type="pic" idx="1"/>
          </p:nvPr>
        </p:nvSpPr>
        <p:spPr>
          <a:xfrm>
            <a:off x="3304282" y="1448224"/>
            <a:ext cx="3934778" cy="7147983"/>
          </a:xfrm>
        </p:spPr>
        <p:txBody>
          <a:bodyPr/>
          <a:lstStyle>
            <a:lvl1pPr marL="0" indent="0">
              <a:buNone/>
              <a:defRPr sz="2040"/>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endParaRPr lang="en-US"/>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350365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7"/>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7"/>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fld id="{7772EAF3-99EF-42A4-8450-453F282A5E58}" type="datetimeFigureOut">
              <a:rPr lang="en-US" smtClean="0"/>
              <a:t>1/18/2017</a:t>
            </a:fld>
            <a:endParaRPr lang="en-US"/>
          </a:p>
        </p:txBody>
      </p:sp>
      <p:sp>
        <p:nvSpPr>
          <p:cNvPr id="5" name="Footer Placeholder 4"/>
          <p:cNvSpPr>
            <a:spLocks noGrp="1"/>
          </p:cNvSpPr>
          <p:nvPr>
            <p:ph type="ftr" sz="quarter" idx="3"/>
          </p:nvPr>
        </p:nvSpPr>
        <p:spPr>
          <a:xfrm>
            <a:off x="2574608" y="9322647"/>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7"/>
            <a:ext cx="1748790" cy="535517"/>
          </a:xfrm>
          <a:prstGeom prst="rect">
            <a:avLst/>
          </a:prstGeom>
        </p:spPr>
        <p:txBody>
          <a:bodyPr vert="horz" lIns="91440" tIns="45720" rIns="91440" bIns="45720" rtlCol="0" anchor="ctr"/>
          <a:lstStyle>
            <a:lvl1pPr algn="r">
              <a:defRPr sz="765">
                <a:solidFill>
                  <a:schemeClr val="tx1">
                    <a:tint val="75000"/>
                  </a:schemeClr>
                </a:solidFill>
              </a:defRPr>
            </a:lvl1pPr>
          </a:lstStyle>
          <a:p>
            <a:fld id="{D6B93059-4BF8-41ED-A843-93DA5E7BB042}" type="slidenum">
              <a:rPr lang="en-US" smtClean="0"/>
              <a:t>‹#›</a:t>
            </a:fld>
            <a:endParaRPr lang="en-US"/>
          </a:p>
        </p:txBody>
      </p:sp>
    </p:spTree>
    <p:extLst>
      <p:ext uri="{BB962C8B-B14F-4D97-AF65-F5344CB8AC3E}">
        <p14:creationId xmlns:p14="http://schemas.microsoft.com/office/powerpoint/2010/main" val="734523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82930"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3" indent="-145733" algn="l" defTabSz="582930"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997" y="79830"/>
            <a:ext cx="5985673" cy="448701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585" y="3190002"/>
            <a:ext cx="1949768" cy="1300481"/>
          </a:xfrm>
          <a:prstGeom prst="rect">
            <a:avLst/>
          </a:prstGeom>
          <a:ln>
            <a:solidFill>
              <a:schemeClr val="bg1"/>
            </a:solidFill>
          </a:ln>
          <a:effectLst>
            <a:outerShdw blurRad="190500" algn="tl" rotWithShape="0">
              <a:srgbClr val="000000">
                <a:alpha val="70000"/>
              </a:srgbClr>
            </a:outerShdw>
          </a:effectLst>
        </p:spPr>
      </p:pic>
      <p:sp>
        <p:nvSpPr>
          <p:cNvPr id="2" name="Title 1"/>
          <p:cNvSpPr>
            <a:spLocks noGrp="1"/>
          </p:cNvSpPr>
          <p:nvPr>
            <p:ph type="ctrTitle"/>
          </p:nvPr>
        </p:nvSpPr>
        <p:spPr>
          <a:xfrm>
            <a:off x="1726996" y="79830"/>
            <a:ext cx="5972833" cy="671804"/>
          </a:xfrm>
        </p:spPr>
        <p:txBody>
          <a:bodyPr anchor="ctr">
            <a:normAutofit/>
          </a:bodyPr>
          <a:lstStyle/>
          <a:p>
            <a:r>
              <a:rPr lang="en-US" sz="2600" i="1" dirty="0">
                <a:solidFill>
                  <a:schemeClr val="bg1"/>
                </a:solidFill>
                <a:effectLst>
                  <a:outerShdw blurRad="38100" dist="38100" dir="2700000" algn="tl">
                    <a:srgbClr val="000000">
                      <a:alpha val="43137"/>
                    </a:srgbClr>
                  </a:outerShdw>
                </a:effectLst>
                <a:latin typeface="Dakota" pitchFamily="2" charset="0"/>
              </a:rPr>
              <a:t>New Listing in the Old Village</a:t>
            </a:r>
          </a:p>
        </p:txBody>
      </p:sp>
      <p:sp>
        <p:nvSpPr>
          <p:cNvPr id="3" name="Subtitle 2"/>
          <p:cNvSpPr>
            <a:spLocks noGrp="1"/>
          </p:cNvSpPr>
          <p:nvPr>
            <p:ph type="subTitle" idx="1"/>
          </p:nvPr>
        </p:nvSpPr>
        <p:spPr>
          <a:xfrm>
            <a:off x="0" y="5371155"/>
            <a:ext cx="7772399" cy="3180678"/>
          </a:xfrm>
        </p:spPr>
        <p:txBody>
          <a:bodyPr anchor="ctr">
            <a:noAutofit/>
          </a:bodyPr>
          <a:lstStyle/>
          <a:p>
            <a:r>
              <a:rPr lang="en-US" sz="1400" dirty="0">
                <a:solidFill>
                  <a:schemeClr val="bg2">
                    <a:lumMod val="25000"/>
                  </a:schemeClr>
                </a:solidFill>
                <a:latin typeface="Franklin Gothic Book" panose="020B0503020102020204" pitchFamily="34" charset="0"/>
              </a:rPr>
              <a:t>This new listing in the sought after Old Village Community in Mt. Pleasant is a gem!  The three story home with four bedrooms sits on a double lot with nearly a half acre of stunning landscaped yard. It is nestled away creating a private retreat. Recently, numerous improvements have been made to enhance this home including a kitchen renovation sure to impress any cook, new HVAC units, encapsulation of the crawl space and new duct work under the home, new roofs on the home and detached garage, and full painting of the exterior of the home and garage as well as the entire interior, trim and moldings included. A new spa on the recently expanded deck provides year round enjoyment with heating and cooling options. Located one block from Alhambra Hall and a short walk to the Pitt Street Bridge, the location is ideal. It is a short drive to historic Downtown Charleston and an even shorter drive to the beautiful beaches on </a:t>
            </a:r>
            <a:r>
              <a:rPr lang="en-US" sz="1400" dirty="0" err="1">
                <a:solidFill>
                  <a:schemeClr val="bg2">
                    <a:lumMod val="25000"/>
                  </a:schemeClr>
                </a:solidFill>
                <a:latin typeface="Franklin Gothic Book" panose="020B0503020102020204" pitchFamily="34" charset="0"/>
              </a:rPr>
              <a:t>Sullivans</a:t>
            </a:r>
            <a:r>
              <a:rPr lang="en-US" sz="1400" dirty="0">
                <a:solidFill>
                  <a:schemeClr val="bg2">
                    <a:lumMod val="25000"/>
                  </a:schemeClr>
                </a:solidFill>
                <a:latin typeface="Franklin Gothic Book" panose="020B0503020102020204" pitchFamily="34" charset="0"/>
              </a:rPr>
              <a:t> Island and Isle of Palms. Children can walk or bike to school and play at the playground right down the street. Dog owners will love the huge dog play pen located by the garage! If you have clients looking to buy into the lifestyle of the Old Village, then this is a must see. </a:t>
            </a:r>
          </a:p>
          <a:p>
            <a:r>
              <a:rPr lang="en-US" sz="1400" b="1" dirty="0">
                <a:solidFill>
                  <a:schemeClr val="bg2">
                    <a:lumMod val="25000"/>
                  </a:schemeClr>
                </a:solidFill>
                <a:latin typeface="Franklin Gothic Book" panose="020B0503020102020204" pitchFamily="34" charset="0"/>
              </a:rPr>
              <a:t>Check out the 3D Walk Through Tour: </a:t>
            </a:r>
            <a:br>
              <a:rPr lang="en-US" sz="1400" b="1" dirty="0">
                <a:solidFill>
                  <a:schemeClr val="bg2">
                    <a:lumMod val="25000"/>
                  </a:schemeClr>
                </a:solidFill>
                <a:latin typeface="Franklin Gothic Book" panose="020B0503020102020204" pitchFamily="34" charset="0"/>
              </a:rPr>
            </a:br>
            <a:r>
              <a:rPr lang="en-US" sz="1400" b="1" dirty="0">
                <a:solidFill>
                  <a:schemeClr val="bg2">
                    <a:lumMod val="25000"/>
                  </a:schemeClr>
                </a:solidFill>
                <a:latin typeface="Franklin Gothic Book" panose="020B0503020102020204" pitchFamily="34" charset="0"/>
              </a:rPr>
              <a:t>http://southcarolina3drentals.com/index.php/3d-model/308-mccormick/fullscreen/</a:t>
            </a:r>
            <a:endParaRPr lang="en-US" sz="1400" b="1" i="1" dirty="0">
              <a:solidFill>
                <a:schemeClr val="bg2">
                  <a:lumMod val="25000"/>
                </a:schemeClr>
              </a:solidFill>
              <a:latin typeface="Franklin Gothic Book" panose="020B0503020102020204" pitchFamily="34" charset="0"/>
            </a:endParaRPr>
          </a:p>
        </p:txBody>
      </p:sp>
      <p:sp>
        <p:nvSpPr>
          <p:cNvPr id="6" name="Rectangle 5"/>
          <p:cNvSpPr/>
          <p:nvPr/>
        </p:nvSpPr>
        <p:spPr>
          <a:xfrm>
            <a:off x="0" y="8551833"/>
            <a:ext cx="7772400" cy="1477328"/>
          </a:xfrm>
          <a:prstGeom prst="rect">
            <a:avLst/>
          </a:prstGeom>
        </p:spPr>
        <p:txBody>
          <a:bodyPr wrap="square">
            <a:spAutoFit/>
          </a:bodyPr>
          <a:lstStyle/>
          <a:p>
            <a:pPr algn="ctr"/>
            <a:r>
              <a:rPr lang="en-US" b="1" dirty="0">
                <a:solidFill>
                  <a:srgbClr val="C00000"/>
                </a:solidFill>
                <a:latin typeface="Franklin Gothic Book" panose="020B0503020102020204" pitchFamily="34" charset="0"/>
              </a:rPr>
              <a:t>Ellen O'Neil</a:t>
            </a:r>
          </a:p>
          <a:p>
            <a:pPr algn="ctr"/>
            <a:r>
              <a:rPr lang="en-US" sz="1200" dirty="0">
                <a:solidFill>
                  <a:srgbClr val="C00000"/>
                </a:solidFill>
                <a:latin typeface="Franklin Gothic Book" panose="020B0503020102020204" pitchFamily="34" charset="0"/>
              </a:rPr>
              <a:t>Broker/Owner</a:t>
            </a:r>
          </a:p>
          <a:p>
            <a:pPr algn="ctr"/>
            <a:r>
              <a:rPr lang="en-US" sz="1200" dirty="0">
                <a:solidFill>
                  <a:srgbClr val="C00000"/>
                </a:solidFill>
                <a:latin typeface="Franklin Gothic Book" panose="020B0503020102020204" pitchFamily="34" charset="0"/>
              </a:rPr>
              <a:t>Ellen O'Neil Realty</a:t>
            </a:r>
          </a:p>
          <a:p>
            <a:pPr algn="ctr"/>
            <a:r>
              <a:rPr lang="en-US" sz="1200" dirty="0">
                <a:solidFill>
                  <a:srgbClr val="C00000"/>
                </a:solidFill>
                <a:latin typeface="Franklin Gothic Book" panose="020B0503020102020204" pitchFamily="34" charset="0"/>
              </a:rPr>
              <a:t>ABR, e-PRO, CNE</a:t>
            </a:r>
          </a:p>
          <a:p>
            <a:pPr algn="ctr"/>
            <a:r>
              <a:rPr lang="en-US" sz="1200" dirty="0">
                <a:solidFill>
                  <a:srgbClr val="C00000"/>
                </a:solidFill>
                <a:latin typeface="Franklin Gothic Book" panose="020B0503020102020204" pitchFamily="34" charset="0"/>
              </a:rPr>
              <a:t>Charleston Realtor of Distinction</a:t>
            </a:r>
          </a:p>
          <a:p>
            <a:pPr algn="ctr"/>
            <a:r>
              <a:rPr lang="en-US" sz="1200" dirty="0">
                <a:solidFill>
                  <a:srgbClr val="C00000"/>
                </a:solidFill>
                <a:latin typeface="Franklin Gothic Book" panose="020B0503020102020204" pitchFamily="34" charset="0"/>
              </a:rPr>
              <a:t>(843)300-8530</a:t>
            </a:r>
          </a:p>
          <a:p>
            <a:pPr algn="ctr"/>
            <a:r>
              <a:rPr lang="en-US" sz="1200" dirty="0">
                <a:solidFill>
                  <a:srgbClr val="C00000"/>
                </a:solidFill>
                <a:latin typeface="Franklin Gothic Book" panose="020B0503020102020204" pitchFamily="34" charset="0"/>
              </a:rPr>
              <a:t>http://EllenONeilRealty.com</a:t>
            </a:r>
            <a:endParaRPr lang="en-US" dirty="0">
              <a:solidFill>
                <a:srgbClr val="C00000"/>
              </a:solidFill>
              <a:latin typeface="Franklin Gothic Book" panose="020B05030201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2" y="87996"/>
            <a:ext cx="1490472" cy="997044"/>
          </a:xfrm>
          <a:prstGeom prst="rect">
            <a:avLst/>
          </a:prstGeom>
          <a:ln>
            <a:noFill/>
          </a:ln>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0990"/>
          <a:stretch/>
        </p:blipFill>
        <p:spPr>
          <a:xfrm>
            <a:off x="87082" y="3572710"/>
            <a:ext cx="1490472" cy="994132"/>
          </a:xfrm>
          <a:prstGeom prst="rect">
            <a:avLst/>
          </a:prstGeom>
          <a:ln>
            <a:noFill/>
          </a:ln>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82" y="1251508"/>
            <a:ext cx="1490472" cy="994133"/>
          </a:xfrm>
          <a:prstGeom prst="rect">
            <a:avLst/>
          </a:prstGeom>
          <a:ln>
            <a:noFill/>
          </a:ln>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82" y="2412109"/>
            <a:ext cx="1490472" cy="994133"/>
          </a:xfrm>
          <a:prstGeom prst="rect">
            <a:avLst/>
          </a:prstGeom>
          <a:ln>
            <a:noFill/>
          </a:ln>
          <a:effectLst/>
        </p:spPr>
      </p:pic>
      <p:sp>
        <p:nvSpPr>
          <p:cNvPr id="15" name="Rectangle 14"/>
          <p:cNvSpPr/>
          <p:nvPr/>
        </p:nvSpPr>
        <p:spPr>
          <a:xfrm>
            <a:off x="0" y="4572823"/>
            <a:ext cx="7772400" cy="861774"/>
          </a:xfrm>
          <a:prstGeom prst="rect">
            <a:avLst/>
          </a:prstGeom>
        </p:spPr>
        <p:txBody>
          <a:bodyPr wrap="square">
            <a:spAutoFit/>
          </a:bodyPr>
          <a:lstStyle/>
          <a:p>
            <a:pPr algn="ctr"/>
            <a:r>
              <a:rPr lang="en-US" b="1" dirty="0">
                <a:solidFill>
                  <a:srgbClr val="C00000"/>
                </a:solidFill>
                <a:latin typeface="Franklin Gothic Book" panose="020B0503020102020204" pitchFamily="34" charset="0"/>
              </a:rPr>
              <a:t>308 McCormick Street</a:t>
            </a:r>
          </a:p>
          <a:p>
            <a:pPr algn="ctr"/>
            <a:r>
              <a:rPr lang="en-US" sz="1600" dirty="0">
                <a:solidFill>
                  <a:srgbClr val="C00000"/>
                </a:solidFill>
                <a:latin typeface="Franklin Gothic Book" panose="020B0503020102020204" pitchFamily="34" charset="0"/>
              </a:rPr>
              <a:t>Mount Pleasant, SC 29464</a:t>
            </a:r>
          </a:p>
          <a:p>
            <a:pPr algn="ctr"/>
            <a:r>
              <a:rPr lang="en-US" sz="1600" dirty="0">
                <a:solidFill>
                  <a:srgbClr val="C00000"/>
                </a:solidFill>
                <a:latin typeface="Franklin Gothic Book" panose="020B0503020102020204" pitchFamily="34" charset="0"/>
              </a:rPr>
              <a:t>MLS# 17001214 ~ $1,885,000</a:t>
            </a:r>
            <a:endParaRPr lang="en-US" sz="1200" dirty="0">
              <a:solidFill>
                <a:srgbClr val="C00000"/>
              </a:solidFill>
              <a:latin typeface="Franklin Gothic Book" panose="020B0503020102020204" pitchFamily="34" charset="0"/>
            </a:endParaRPr>
          </a:p>
        </p:txBody>
      </p:sp>
    </p:spTree>
    <p:extLst>
      <p:ext uri="{BB962C8B-B14F-4D97-AF65-F5344CB8AC3E}">
        <p14:creationId xmlns:p14="http://schemas.microsoft.com/office/powerpoint/2010/main" val="4003059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285</Words>
  <Application>Microsoft Office PowerPoint</Application>
  <PresentationFormat>Custom</PresentationFormat>
  <Paragraphs>13</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Dakota</vt:lpstr>
      <vt:lpstr>Franklin Gothic Book</vt:lpstr>
      <vt:lpstr>Office Theme</vt:lpstr>
      <vt:lpstr>New Listing in the Old Village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Peek…</dc:title>
  <dc:creator>A. Thomas Price</dc:creator>
  <cp:lastModifiedBy>A. Thomas Price</cp:lastModifiedBy>
  <cp:revision>9</cp:revision>
  <dcterms:created xsi:type="dcterms:W3CDTF">2016-07-16T19:46:25Z</dcterms:created>
  <dcterms:modified xsi:type="dcterms:W3CDTF">2017-01-18T18:44:06Z</dcterms:modified>
</cp:coreProperties>
</file>