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7772EAF3-99EF-42A4-8450-453F282A5E5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0342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2374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766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7053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6946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72EAF3-99EF-42A4-8450-453F282A5E58}"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0091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72EAF3-99EF-42A4-8450-453F282A5E58}"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40898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72EAF3-99EF-42A4-8450-453F282A5E58}"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184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8469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4119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5036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7772EAF3-99EF-42A4-8450-453F282A5E58}" type="datetimeFigureOut">
              <a:rPr lang="en-US" smtClean="0"/>
              <a:t>3/9/2017</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73452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997" y="79830"/>
            <a:ext cx="5985673" cy="44870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585" y="3190002"/>
            <a:ext cx="1949768" cy="1300481"/>
          </a:xfrm>
          <a:prstGeom prst="rect">
            <a:avLst/>
          </a:prstGeom>
          <a:ln>
            <a:solidFill>
              <a:schemeClr val="bg1"/>
            </a:solidFill>
          </a:ln>
          <a:effectLst>
            <a:outerShdw blurRad="190500" algn="tl" rotWithShape="0">
              <a:srgbClr val="000000">
                <a:alpha val="70000"/>
              </a:srgbClr>
            </a:outerShdw>
          </a:effectLst>
        </p:spPr>
      </p:pic>
      <p:sp>
        <p:nvSpPr>
          <p:cNvPr id="2" name="Title 1"/>
          <p:cNvSpPr>
            <a:spLocks noGrp="1"/>
          </p:cNvSpPr>
          <p:nvPr>
            <p:ph type="ctrTitle"/>
          </p:nvPr>
        </p:nvSpPr>
        <p:spPr>
          <a:xfrm>
            <a:off x="1726996" y="100150"/>
            <a:ext cx="5972833" cy="671804"/>
          </a:xfrm>
        </p:spPr>
        <p:txBody>
          <a:bodyPr anchor="ctr">
            <a:normAutofit/>
          </a:bodyPr>
          <a:lstStyle/>
          <a:p>
            <a:pPr algn="r"/>
            <a:r>
              <a:rPr lang="en-US" sz="2000" i="1" dirty="0">
                <a:solidFill>
                  <a:srgbClr val="FFFF00"/>
                </a:solidFill>
                <a:effectLst>
                  <a:outerShdw blurRad="38100" dist="38100" dir="2700000" algn="tl">
                    <a:srgbClr val="000000">
                      <a:alpha val="43137"/>
                    </a:srgbClr>
                  </a:outerShdw>
                </a:effectLst>
                <a:latin typeface="Dakota" pitchFamily="2" charset="0"/>
              </a:rPr>
              <a:t>Price Reduced &amp;</a:t>
            </a:r>
            <a:br>
              <a:rPr lang="en-US" sz="2000" i="1" dirty="0">
                <a:solidFill>
                  <a:srgbClr val="FFFF00"/>
                </a:solidFill>
                <a:effectLst>
                  <a:outerShdw blurRad="38100" dist="38100" dir="2700000" algn="tl">
                    <a:srgbClr val="000000">
                      <a:alpha val="43137"/>
                    </a:srgbClr>
                  </a:outerShdw>
                </a:effectLst>
                <a:latin typeface="Dakota" pitchFamily="2" charset="0"/>
              </a:rPr>
            </a:br>
            <a:r>
              <a:rPr lang="en-US" sz="2000" i="1" dirty="0">
                <a:solidFill>
                  <a:srgbClr val="FFFF00"/>
                </a:solidFill>
                <a:effectLst>
                  <a:outerShdw blurRad="38100" dist="38100" dir="2700000" algn="tl">
                    <a:srgbClr val="000000">
                      <a:alpha val="43137"/>
                    </a:srgbClr>
                  </a:outerShdw>
                </a:effectLst>
                <a:latin typeface="Dakota" pitchFamily="2" charset="0"/>
              </a:rPr>
              <a:t>Below Appraised Value</a:t>
            </a:r>
          </a:p>
        </p:txBody>
      </p:sp>
      <p:sp>
        <p:nvSpPr>
          <p:cNvPr id="3" name="Subtitle 2"/>
          <p:cNvSpPr>
            <a:spLocks noGrp="1"/>
          </p:cNvSpPr>
          <p:nvPr>
            <p:ph type="subTitle" idx="1"/>
          </p:nvPr>
        </p:nvSpPr>
        <p:spPr>
          <a:xfrm>
            <a:off x="0" y="5371155"/>
            <a:ext cx="7772399" cy="3180678"/>
          </a:xfrm>
        </p:spPr>
        <p:txBody>
          <a:bodyPr anchor="ctr">
            <a:noAutofit/>
          </a:bodyPr>
          <a:lstStyle/>
          <a:p>
            <a:r>
              <a:rPr lang="en-US" sz="1600" dirty="0">
                <a:solidFill>
                  <a:schemeClr val="bg2">
                    <a:lumMod val="25000"/>
                  </a:schemeClr>
                </a:solidFill>
                <a:latin typeface="Franklin Gothic Book" panose="020B0503020102020204" pitchFamily="34" charset="0"/>
              </a:rPr>
              <a:t>Price Reduced - INSTANT EQUITY as this price is BELOW APPRAISED VALUE!  Now is the time to arrange your tour!  This is a very unique 4 bedroom 3.5 bath home on nearly a half acre lot in the coveted Old Village community in Mt. Pleasant. A block from Alhambra Hall and a short walk to Pitt Street Bridge, this home is in an ideal location.  Upgrades and enhancements abound in this home that has been lovingly maintained and improved. Check out the 3D virtual walk through tour and call for your appointment today!  Owners will consider renting back the home until early July so your buyers can buy now and move later. </a:t>
            </a:r>
          </a:p>
          <a:p>
            <a:endParaRPr lang="en-US" sz="1600" dirty="0">
              <a:solidFill>
                <a:schemeClr val="bg2">
                  <a:lumMod val="25000"/>
                </a:schemeClr>
              </a:solidFill>
              <a:latin typeface="Franklin Gothic Book" panose="020B0503020102020204" pitchFamily="34" charset="0"/>
            </a:endParaRPr>
          </a:p>
          <a:p>
            <a:r>
              <a:rPr lang="en-US" sz="1600" b="1" dirty="0">
                <a:solidFill>
                  <a:schemeClr val="bg2">
                    <a:lumMod val="25000"/>
                  </a:schemeClr>
                </a:solidFill>
                <a:latin typeface="Franklin Gothic Book" panose="020B0503020102020204" pitchFamily="34" charset="0"/>
              </a:rPr>
              <a:t>Check out the 3D Walk Through Tour: </a:t>
            </a:r>
            <a:br>
              <a:rPr lang="en-US" sz="1600" b="1" dirty="0">
                <a:solidFill>
                  <a:schemeClr val="bg2">
                    <a:lumMod val="25000"/>
                  </a:schemeClr>
                </a:solidFill>
                <a:latin typeface="Franklin Gothic Book" panose="020B0503020102020204" pitchFamily="34" charset="0"/>
              </a:rPr>
            </a:br>
            <a:r>
              <a:rPr lang="en-US" sz="1600" b="1" dirty="0">
                <a:solidFill>
                  <a:schemeClr val="bg2">
                    <a:lumMod val="25000"/>
                  </a:schemeClr>
                </a:solidFill>
                <a:latin typeface="Franklin Gothic Book" panose="020B0503020102020204" pitchFamily="34" charset="0"/>
              </a:rPr>
              <a:t>http://southcarolina3drentals.com/index.php/3d-model/308-mccormick/fullscreen/</a:t>
            </a:r>
            <a:endParaRPr lang="en-US" sz="1600" b="1" i="1" dirty="0">
              <a:solidFill>
                <a:schemeClr val="bg2">
                  <a:lumMod val="25000"/>
                </a:schemeClr>
              </a:solidFill>
              <a:latin typeface="Franklin Gothic Book" panose="020B0503020102020204" pitchFamily="34" charset="0"/>
            </a:endParaRPr>
          </a:p>
        </p:txBody>
      </p:sp>
      <p:sp>
        <p:nvSpPr>
          <p:cNvPr id="6" name="Rectangle 5"/>
          <p:cNvSpPr/>
          <p:nvPr/>
        </p:nvSpPr>
        <p:spPr>
          <a:xfrm>
            <a:off x="0" y="8551833"/>
            <a:ext cx="7772400" cy="1477328"/>
          </a:xfrm>
          <a:prstGeom prst="rect">
            <a:avLst/>
          </a:prstGeom>
        </p:spPr>
        <p:txBody>
          <a:bodyPr wrap="square">
            <a:spAutoFit/>
          </a:bodyPr>
          <a:lstStyle/>
          <a:p>
            <a:pPr algn="ctr"/>
            <a:r>
              <a:rPr lang="en-US" b="1" dirty="0">
                <a:solidFill>
                  <a:srgbClr val="C00000"/>
                </a:solidFill>
                <a:latin typeface="Franklin Gothic Book" panose="020B0503020102020204" pitchFamily="34" charset="0"/>
              </a:rPr>
              <a:t>Ellen O'Neil</a:t>
            </a:r>
          </a:p>
          <a:p>
            <a:pPr algn="ctr"/>
            <a:r>
              <a:rPr lang="en-US" sz="1200" dirty="0">
                <a:solidFill>
                  <a:srgbClr val="C00000"/>
                </a:solidFill>
                <a:latin typeface="Franklin Gothic Book" panose="020B0503020102020204" pitchFamily="34" charset="0"/>
              </a:rPr>
              <a:t>Broker/Owner</a:t>
            </a:r>
          </a:p>
          <a:p>
            <a:pPr algn="ctr"/>
            <a:r>
              <a:rPr lang="en-US" sz="1200" dirty="0">
                <a:solidFill>
                  <a:srgbClr val="C00000"/>
                </a:solidFill>
                <a:latin typeface="Franklin Gothic Book" panose="020B0503020102020204" pitchFamily="34" charset="0"/>
              </a:rPr>
              <a:t>Ellen O'Neil Realty</a:t>
            </a:r>
          </a:p>
          <a:p>
            <a:pPr algn="ctr"/>
            <a:r>
              <a:rPr lang="en-US" sz="1200" dirty="0">
                <a:solidFill>
                  <a:srgbClr val="C00000"/>
                </a:solidFill>
                <a:latin typeface="Franklin Gothic Book" panose="020B0503020102020204" pitchFamily="34" charset="0"/>
              </a:rPr>
              <a:t>ABR, e-PRO, CNE</a:t>
            </a:r>
          </a:p>
          <a:p>
            <a:pPr algn="ctr"/>
            <a:r>
              <a:rPr lang="en-US" sz="1200" dirty="0">
                <a:solidFill>
                  <a:srgbClr val="C00000"/>
                </a:solidFill>
                <a:latin typeface="Franklin Gothic Book" panose="020B0503020102020204" pitchFamily="34" charset="0"/>
              </a:rPr>
              <a:t>Charleston Realtor of Distinction</a:t>
            </a:r>
          </a:p>
          <a:p>
            <a:pPr algn="ctr"/>
            <a:r>
              <a:rPr lang="en-US" sz="1200" dirty="0">
                <a:solidFill>
                  <a:srgbClr val="C00000"/>
                </a:solidFill>
                <a:latin typeface="Franklin Gothic Book" panose="020B0503020102020204" pitchFamily="34" charset="0"/>
              </a:rPr>
              <a:t>(843)300-8530</a:t>
            </a:r>
          </a:p>
          <a:p>
            <a:pPr algn="ctr"/>
            <a:r>
              <a:rPr lang="en-US" sz="1200" dirty="0">
                <a:solidFill>
                  <a:srgbClr val="C00000"/>
                </a:solidFill>
                <a:latin typeface="Franklin Gothic Book" panose="020B0503020102020204" pitchFamily="34" charset="0"/>
              </a:rPr>
              <a:t>http://EllenONeilRealty.com</a:t>
            </a:r>
            <a:endParaRPr lang="en-US" dirty="0">
              <a:solidFill>
                <a:srgbClr val="C00000"/>
              </a:solidFill>
              <a:latin typeface="Franklin Gothic Book" panose="020B05030201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2" y="87996"/>
            <a:ext cx="1490472" cy="997044"/>
          </a:xfrm>
          <a:prstGeom prst="rect">
            <a:avLst/>
          </a:prstGeom>
          <a:ln>
            <a:noFill/>
          </a:ln>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11068"/>
          <a:stretch/>
        </p:blipFill>
        <p:spPr>
          <a:xfrm>
            <a:off x="87082" y="3572710"/>
            <a:ext cx="1490472" cy="994132"/>
          </a:xfrm>
          <a:prstGeom prst="rect">
            <a:avLst/>
          </a:prstGeom>
          <a:ln>
            <a:noFill/>
          </a:ln>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82" y="1251508"/>
            <a:ext cx="1490472" cy="994133"/>
          </a:xfrm>
          <a:prstGeom prst="rect">
            <a:avLst/>
          </a:prstGeom>
          <a:ln>
            <a:noFill/>
          </a:ln>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82" y="2412109"/>
            <a:ext cx="1490472" cy="994133"/>
          </a:xfrm>
          <a:prstGeom prst="rect">
            <a:avLst/>
          </a:prstGeom>
          <a:ln>
            <a:noFill/>
          </a:ln>
          <a:effectLst/>
        </p:spPr>
      </p:pic>
      <p:sp>
        <p:nvSpPr>
          <p:cNvPr id="15" name="Rectangle 14"/>
          <p:cNvSpPr/>
          <p:nvPr/>
        </p:nvSpPr>
        <p:spPr>
          <a:xfrm>
            <a:off x="0" y="4572823"/>
            <a:ext cx="7772400" cy="707886"/>
          </a:xfrm>
          <a:prstGeom prst="rect">
            <a:avLst/>
          </a:prstGeom>
        </p:spPr>
        <p:txBody>
          <a:bodyPr wrap="square">
            <a:spAutoFit/>
          </a:bodyPr>
          <a:lstStyle/>
          <a:p>
            <a:pPr algn="ctr"/>
            <a:r>
              <a:rPr lang="en-US" sz="2400" b="1" dirty="0">
                <a:solidFill>
                  <a:srgbClr val="C00000"/>
                </a:solidFill>
                <a:latin typeface="Franklin Gothic Book" panose="020B0503020102020204" pitchFamily="34" charset="0"/>
              </a:rPr>
              <a:t>308 McCormick Street</a:t>
            </a:r>
          </a:p>
          <a:p>
            <a:pPr algn="ctr"/>
            <a:r>
              <a:rPr lang="en-US" sz="1600" dirty="0">
                <a:solidFill>
                  <a:srgbClr val="C00000"/>
                </a:solidFill>
                <a:latin typeface="Franklin Gothic Book" panose="020B0503020102020204" pitchFamily="34" charset="0"/>
              </a:rPr>
              <a:t>Mount Pleasant, SC 29464 ~ MLS# 17001214 ~ $1,795,000</a:t>
            </a:r>
            <a:endParaRPr lang="en-US" sz="1200"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167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Price Reduced &amp; Below Appraised Value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11</cp:revision>
  <dcterms:created xsi:type="dcterms:W3CDTF">2016-07-16T19:46:25Z</dcterms:created>
  <dcterms:modified xsi:type="dcterms:W3CDTF">2017-03-09T21:41:00Z</dcterms:modified>
</cp:coreProperties>
</file>