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8229600" cy="12801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392" y="90"/>
      </p:cViewPr>
      <p:guideLst>
        <p:guide orient="horz" pos="4032"/>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2095078"/>
            <a:ext cx="6995160" cy="445685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6723804"/>
            <a:ext cx="6172200" cy="3090756"/>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858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832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681567"/>
            <a:ext cx="1774508" cy="108487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681567"/>
            <a:ext cx="5220653" cy="108487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090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671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3191514"/>
            <a:ext cx="7098030" cy="5325109"/>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8567000"/>
            <a:ext cx="7098030" cy="2800349"/>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726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3407833"/>
            <a:ext cx="349758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3407833"/>
            <a:ext cx="349758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504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681570"/>
            <a:ext cx="7098030" cy="2474384"/>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3138171"/>
            <a:ext cx="3481506" cy="1537969"/>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4676140"/>
            <a:ext cx="3481506"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3138171"/>
            <a:ext cx="3498652" cy="1537969"/>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4676140"/>
            <a:ext cx="3498652"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308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8074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462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853440"/>
            <a:ext cx="2654260" cy="298704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843196"/>
            <a:ext cx="4166235" cy="909743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840480"/>
            <a:ext cx="2654260" cy="7114964"/>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826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853440"/>
            <a:ext cx="2654260" cy="298704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843196"/>
            <a:ext cx="4166235" cy="909743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840480"/>
            <a:ext cx="2654260" cy="7114964"/>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15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681570"/>
            <a:ext cx="7098030" cy="24743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3407833"/>
            <a:ext cx="7098030" cy="81224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11865189"/>
            <a:ext cx="1851660" cy="68156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3/20/2026</a:t>
            </a:fld>
            <a:endParaRPr lang="en-US"/>
          </a:p>
        </p:txBody>
      </p:sp>
      <p:sp>
        <p:nvSpPr>
          <p:cNvPr id="5" name="Footer Placeholder 4"/>
          <p:cNvSpPr>
            <a:spLocks noGrp="1"/>
          </p:cNvSpPr>
          <p:nvPr>
            <p:ph type="ftr" sz="quarter" idx="3"/>
          </p:nvPr>
        </p:nvSpPr>
        <p:spPr>
          <a:xfrm>
            <a:off x="2726055" y="11865189"/>
            <a:ext cx="2777490" cy="68156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11865189"/>
            <a:ext cx="1851660" cy="68156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886078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svg"/><Relationship Id="rId12" Type="http://schemas.openxmlformats.org/officeDocument/2006/relationships/image" Target="../media/image11.jp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sv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svg"/><Relationship Id="rId4" Type="http://schemas.openxmlformats.org/officeDocument/2006/relationships/image" Target="../media/image3.jpg"/><Relationship Id="rId9" Type="http://schemas.openxmlformats.org/officeDocument/2006/relationships/image" Target="../media/image8.sv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E001D43-D48D-56FA-00CD-B8FAA1846B55}"/>
              </a:ext>
            </a:extLst>
          </p:cNvPr>
          <p:cNvSpPr/>
          <p:nvPr/>
        </p:nvSpPr>
        <p:spPr>
          <a:xfrm>
            <a:off x="0" y="149076"/>
            <a:ext cx="4069078" cy="9519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E0CFE29-825E-4073-B33D-6DFBA098F673}"/>
              </a:ext>
            </a:extLst>
          </p:cNvPr>
          <p:cNvSpPr/>
          <p:nvPr/>
        </p:nvSpPr>
        <p:spPr>
          <a:xfrm>
            <a:off x="10081148" y="20309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875179"/>
            <a:ext cx="8229600" cy="4223434"/>
          </a:xfrm>
          <a:prstGeom prst="rect">
            <a:avLst/>
          </a:prstGeom>
          <a:solidFill>
            <a:srgbClr val="132B5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143500" y="4580867"/>
            <a:ext cx="1371600" cy="365760"/>
          </a:xfrm>
        </p:spPr>
        <p:txBody>
          <a:bodyPr anchor="ctr">
            <a:noAutofit/>
            <a:scene3d>
              <a:camera prst="orthographicFront"/>
              <a:lightRig rig="soft" dir="t">
                <a:rot lat="0" lon="0" rev="17220000"/>
              </a:lightRig>
            </a:scene3d>
            <a:sp3d prstMaterial="softEdge"/>
          </a:bodyPr>
          <a:lstStyle/>
          <a:p>
            <a:r>
              <a:rPr lang="en-US" sz="1800" dirty="0">
                <a:ln w="10541" cmpd="sng">
                  <a:noFill/>
                  <a:prstDash val="solid"/>
                </a:ln>
                <a:solidFill>
                  <a:srgbClr val="132B51"/>
                </a:solidFill>
                <a:latin typeface="Century Gothic" panose="020B0502020202020204" pitchFamily="34" charset="0"/>
              </a:rPr>
              <a:t>#26004363</a:t>
            </a:r>
            <a:endParaRPr lang="en-US" sz="1600" dirty="0">
              <a:ln w="10541" cmpd="sng">
                <a:noFill/>
                <a:prstDash val="solid"/>
              </a:ln>
              <a:solidFill>
                <a:srgbClr val="132B51"/>
              </a:solidFill>
              <a:latin typeface="Century Gothic" panose="020B0502020202020204" pitchFamily="34" charset="0"/>
            </a:endParaRPr>
          </a:p>
        </p:txBody>
      </p:sp>
      <p:sp>
        <p:nvSpPr>
          <p:cNvPr id="3" name="Subtitle 2"/>
          <p:cNvSpPr>
            <a:spLocks noGrp="1"/>
          </p:cNvSpPr>
          <p:nvPr>
            <p:ph type="subTitle" idx="1"/>
          </p:nvPr>
        </p:nvSpPr>
        <p:spPr>
          <a:xfrm>
            <a:off x="-1" y="5028897"/>
            <a:ext cx="6194943" cy="3009451"/>
          </a:xfrm>
        </p:spPr>
        <p:txBody>
          <a:bodyPr anchor="ctr">
            <a:noAutofit/>
          </a:bodyPr>
          <a:lstStyle/>
          <a:p>
            <a:r>
              <a:rPr lang="en-US" sz="1300" dirty="0">
                <a:solidFill>
                  <a:schemeClr val="tx2"/>
                </a:solidFill>
                <a:latin typeface="Century Gothic" panose="020B0502020202020204" pitchFamily="34" charset="0"/>
              </a:rPr>
              <a:t>Discover this hidden gem in the heart of West Ashley! Welcome to this charming 2 bedroom, 1.5 bath </a:t>
            </a:r>
            <a:r>
              <a:rPr lang="en-US" sz="1300" dirty="0" err="1">
                <a:solidFill>
                  <a:schemeClr val="tx2"/>
                </a:solidFill>
                <a:latin typeface="Century Gothic" panose="020B0502020202020204" pitchFamily="34" charset="0"/>
              </a:rPr>
              <a:t>marshview</a:t>
            </a:r>
            <a:r>
              <a:rPr lang="en-US" sz="1300" dirty="0">
                <a:solidFill>
                  <a:schemeClr val="tx2"/>
                </a:solidFill>
                <a:latin typeface="Century Gothic" panose="020B0502020202020204" pitchFamily="34" charset="0"/>
              </a:rPr>
              <a:t> townhome. This breathtaking community is unique with ancient oaks and draping moss and is surrounded by the Ashley River, all tucked away in a private alcove just moments from Downtown Charleston! This awesome townhome has been entirely updated with a new roof, HVAC (2024), all new LVP on the first floor and the full bathroom upstairs, brand new carpet and pad, brand new stainless steel appliances, brand new quartz counter tops in the kitchen and baths, brand new plumbing fixtures, brand new lighting, brand new mirrors, brand new receptacles, brand new shiplap accents and the home has fresh paint throughout! The community has picnic tables and a hammock to enjoy the amazing views!</a:t>
            </a:r>
          </a:p>
          <a:p>
            <a:r>
              <a:rPr lang="en-US" sz="1300" dirty="0">
                <a:solidFill>
                  <a:schemeClr val="tx2"/>
                </a:solidFill>
                <a:latin typeface="Century Gothic" panose="020B0502020202020204" pitchFamily="34" charset="0"/>
              </a:rPr>
              <a:t>enjoy the privacy </a:t>
            </a:r>
            <a:r>
              <a:rPr lang="en-US" sz="1300" dirty="0" err="1">
                <a:solidFill>
                  <a:schemeClr val="tx2"/>
                </a:solidFill>
                <a:latin typeface="Century Gothic" panose="020B0502020202020204" pitchFamily="34" charset="0"/>
              </a:rPr>
              <a:t>Perreyclear</a:t>
            </a:r>
            <a:r>
              <a:rPr lang="en-US" sz="1300" dirty="0">
                <a:solidFill>
                  <a:schemeClr val="tx2"/>
                </a:solidFill>
                <a:latin typeface="Century Gothic" panose="020B0502020202020204" pitchFamily="34" charset="0"/>
              </a:rPr>
              <a:t> Pointe has to offer, and you'll really love the picture perfect views throughout the neighborhood. Community amenities include lawn maintenance, trash service, and park access.</a:t>
            </a:r>
          </a:p>
        </p:txBody>
      </p:sp>
      <p:sp>
        <p:nvSpPr>
          <p:cNvPr id="23" name="Rectangle 22"/>
          <p:cNvSpPr/>
          <p:nvPr/>
        </p:nvSpPr>
        <p:spPr>
          <a:xfrm>
            <a:off x="1" y="224948"/>
            <a:ext cx="4069079" cy="800219"/>
          </a:xfrm>
          <a:prstGeom prst="rect">
            <a:avLst/>
          </a:prstGeom>
          <a:noFill/>
        </p:spPr>
        <p:txBody>
          <a:bodyPr wrap="square">
            <a:spAutoFit/>
          </a:bodyPr>
          <a:lstStyle/>
          <a:p>
            <a:pPr algn="ctr"/>
            <a:r>
              <a:rPr lang="en-US" sz="4600" dirty="0">
                <a:ln w="3175">
                  <a:noFill/>
                </a:ln>
                <a:solidFill>
                  <a:schemeClr val="bg1"/>
                </a:solidFill>
                <a:latin typeface="Rastanty Cortez" panose="02000506000000020003" pitchFamily="2" charset="0"/>
              </a:rPr>
              <a:t>Renovated in West Ashley</a:t>
            </a:r>
            <a:endParaRPr lang="en-US" sz="4600" i="1" dirty="0">
              <a:ln w="3175">
                <a:noFill/>
              </a:ln>
              <a:solidFill>
                <a:schemeClr val="bg1"/>
              </a:solidFill>
              <a:latin typeface="Century Gothic" panose="020B0502020202020204" pitchFamily="34" charset="0"/>
            </a:endParaRPr>
          </a:p>
        </p:txBody>
      </p:sp>
      <p:grpSp>
        <p:nvGrpSpPr>
          <p:cNvPr id="6" name="Group 5">
            <a:extLst>
              <a:ext uri="{FF2B5EF4-FFF2-40B4-BE49-F238E27FC236}">
                <a16:creationId xmlns:a16="http://schemas.microsoft.com/office/drawing/2014/main" id="{A98F47A6-9892-F61B-305C-7CB88A8AE7FD}"/>
              </a:ext>
            </a:extLst>
          </p:cNvPr>
          <p:cNvGrpSpPr/>
          <p:nvPr/>
        </p:nvGrpSpPr>
        <p:grpSpPr>
          <a:xfrm>
            <a:off x="6194942" y="5578890"/>
            <a:ext cx="2017176" cy="1909465"/>
            <a:chOff x="6194942" y="5029200"/>
            <a:chExt cx="2017176" cy="1909465"/>
          </a:xfrm>
        </p:grpSpPr>
        <p:sp>
          <p:nvSpPr>
            <p:cNvPr id="17" name="Rectangle 16"/>
            <p:cNvSpPr/>
            <p:nvPr/>
          </p:nvSpPr>
          <p:spPr>
            <a:xfrm>
              <a:off x="6194942" y="5029200"/>
              <a:ext cx="2017176" cy="1257011"/>
            </a:xfrm>
            <a:prstGeom prst="rect">
              <a:avLst/>
            </a:prstGeom>
            <a:ln>
              <a:noFill/>
            </a:ln>
          </p:spPr>
          <p:txBody>
            <a:bodyPr wrap="square">
              <a:spAutoFit/>
            </a:bodyPr>
            <a:lstStyle/>
            <a:p>
              <a:pPr algn="ctr">
                <a:lnSpc>
                  <a:spcPct val="150000"/>
                </a:lnSpc>
              </a:pPr>
              <a:r>
                <a:rPr lang="en-US" sz="1600" b="1" dirty="0">
                  <a:solidFill>
                    <a:schemeClr val="tx2"/>
                  </a:solidFill>
                  <a:latin typeface="Century Gothic" panose="020B0502020202020204" pitchFamily="34" charset="0"/>
                </a:rPr>
                <a:t>Meg H. Kandik</a:t>
              </a:r>
            </a:p>
            <a:p>
              <a:pPr algn="ctr">
                <a:lnSpc>
                  <a:spcPct val="150000"/>
                </a:lnSpc>
              </a:pPr>
              <a:r>
                <a:rPr lang="pt-BR" sz="1200" b="1" dirty="0">
                  <a:solidFill>
                    <a:schemeClr val="tx2"/>
                  </a:solidFill>
                  <a:latin typeface="Century Gothic" panose="020B0502020202020204" pitchFamily="34" charset="0"/>
                </a:rPr>
                <a:t>843-814-5137</a:t>
              </a:r>
            </a:p>
            <a:p>
              <a:pPr algn="ctr">
                <a:lnSpc>
                  <a:spcPct val="150000"/>
                </a:lnSpc>
              </a:pPr>
              <a:r>
                <a:rPr lang="pt-BR" sz="1200" b="1" dirty="0">
                  <a:solidFill>
                    <a:schemeClr val="tx2"/>
                  </a:solidFill>
                  <a:latin typeface="Century Gothic" panose="020B0502020202020204" pitchFamily="34" charset="0"/>
                </a:rPr>
                <a:t>Meg@HolyCityRE.com</a:t>
              </a:r>
            </a:p>
            <a:p>
              <a:pPr algn="ctr">
                <a:lnSpc>
                  <a:spcPct val="150000"/>
                </a:lnSpc>
              </a:pPr>
              <a:r>
                <a:rPr lang="en-US" sz="1200" b="1" dirty="0">
                  <a:solidFill>
                    <a:schemeClr val="tx2"/>
                  </a:solidFill>
                  <a:latin typeface="Century Gothic" panose="020B0502020202020204" pitchFamily="34" charset="0"/>
                </a:rPr>
                <a:t>www.holycityre.com </a:t>
              </a:r>
            </a:p>
          </p:txBody>
        </p:sp>
        <p:sp>
          <p:nvSpPr>
            <p:cNvPr id="18" name="Rectangle 17"/>
            <p:cNvSpPr/>
            <p:nvPr/>
          </p:nvSpPr>
          <p:spPr>
            <a:xfrm>
              <a:off x="6327230" y="6477000"/>
              <a:ext cx="1752600" cy="461665"/>
            </a:xfrm>
            <a:prstGeom prst="rect">
              <a:avLst/>
            </a:prstGeom>
            <a:ln>
              <a:noFill/>
            </a:ln>
          </p:spPr>
          <p:txBody>
            <a:bodyPr wrap="square" anchor="ctr">
              <a:spAutoFit/>
            </a:bodyPr>
            <a:lstStyle/>
            <a:p>
              <a:pPr algn="ctr"/>
              <a:r>
                <a:rPr lang="en-US" sz="800" b="1" dirty="0">
                  <a:solidFill>
                    <a:schemeClr val="tx2"/>
                  </a:solidFill>
                  <a:latin typeface="Century Gothic" panose="020B0502020202020204" pitchFamily="34" charset="0"/>
                </a:rPr>
                <a:t>Brand Name Real Estate</a:t>
              </a:r>
            </a:p>
            <a:p>
              <a:pPr algn="ctr"/>
              <a:r>
                <a:rPr lang="en-US" sz="800" b="1" dirty="0">
                  <a:solidFill>
                    <a:schemeClr val="tx2"/>
                  </a:solidFill>
                  <a:latin typeface="Century Gothic" panose="020B0502020202020204" pitchFamily="34" charset="0"/>
                </a:rPr>
                <a:t>4 Carriage Ln</a:t>
              </a:r>
            </a:p>
            <a:p>
              <a:pPr algn="ctr"/>
              <a:r>
                <a:rPr lang="en-US" sz="800" b="1" dirty="0">
                  <a:solidFill>
                    <a:schemeClr val="tx2"/>
                  </a:solidFill>
                  <a:latin typeface="Century Gothic" panose="020B0502020202020204" pitchFamily="34" charset="0"/>
                </a:rPr>
                <a:t>Charleston 29407</a:t>
              </a:r>
              <a:endParaRPr lang="en-US" sz="600" b="1" dirty="0">
                <a:solidFill>
                  <a:schemeClr val="tx2"/>
                </a:solidFill>
                <a:latin typeface="Century Gothic" panose="020B0502020202020204" pitchFamily="34" charset="0"/>
              </a:endParaRPr>
            </a:p>
          </p:txBody>
        </p:sp>
      </p:gr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74905" y="7315794"/>
            <a:ext cx="1590562" cy="722554"/>
          </a:xfrm>
          <a:prstGeom prst="rect">
            <a:avLst/>
          </a:prstGeom>
          <a:ln w="12700">
            <a:noFill/>
          </a:ln>
          <a:effectLst/>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b="25998"/>
          <a:stretch/>
        </p:blipFill>
        <p:spPr>
          <a:xfrm>
            <a:off x="10824181" y="4297252"/>
            <a:ext cx="1492010" cy="1505616"/>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4" name="Picture 23"/>
          <p:cNvPicPr preferRelativeResize="0">
            <a:picLocks/>
          </p:cNvPicPr>
          <p:nvPr/>
        </p:nvPicPr>
        <p:blipFill>
          <a:blip r:embed="rId4" cstate="print">
            <a:extLst>
              <a:ext uri="{28A0092B-C50C-407E-A947-70E740481C1C}">
                <a14:useLocalDpi xmlns:a14="http://schemas.microsoft.com/office/drawing/2010/main" val="0"/>
              </a:ext>
            </a:extLst>
          </a:blip>
          <a:srcRect/>
          <a:stretch/>
        </p:blipFill>
        <p:spPr>
          <a:xfrm>
            <a:off x="0" y="8232685"/>
            <a:ext cx="2642616" cy="1755648"/>
          </a:xfrm>
          <a:prstGeom prst="rect">
            <a:avLst/>
          </a:prstGeom>
          <a:ln w="12700">
            <a:solidFill>
              <a:schemeClr val="bg1"/>
            </a:solidFill>
          </a:ln>
          <a:effectLst/>
        </p:spPr>
      </p:pic>
      <p:pic>
        <p:nvPicPr>
          <p:cNvPr id="1032" name="Picture 8"/>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t="988" b="988"/>
          <a:stretch/>
        </p:blipFill>
        <p:spPr bwMode="auto">
          <a:xfrm>
            <a:off x="0" y="1189661"/>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sp>
        <p:nvSpPr>
          <p:cNvPr id="36" name="Rectangle 35">
            <a:extLst>
              <a:ext uri="{FF2B5EF4-FFF2-40B4-BE49-F238E27FC236}">
                <a16:creationId xmlns:a16="http://schemas.microsoft.com/office/drawing/2014/main" id="{52D57ABD-AAC8-F952-61D0-C344E6762C77}"/>
              </a:ext>
            </a:extLst>
          </p:cNvPr>
          <p:cNvSpPr/>
          <p:nvPr/>
        </p:nvSpPr>
        <p:spPr>
          <a:xfrm>
            <a:off x="9123634" y="5867401"/>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6">
            <a:extLst>
              <a:ext uri="{28A0092B-C50C-407E-A947-70E740481C1C}">
                <a14:useLocalDpi xmlns:a14="http://schemas.microsoft.com/office/drawing/2010/main" val="0"/>
              </a:ext>
            </a:extLst>
          </a:blip>
          <a:srcRect l="24327" t="21041" r="25667" b="45352"/>
          <a:stretch/>
        </p:blipFill>
        <p:spPr>
          <a:xfrm>
            <a:off x="12039600" y="96785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9678586"/>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4160522" y="149076"/>
            <a:ext cx="4051598" cy="951963"/>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b="1" dirty="0">
                <a:ln w="10541" cmpd="sng">
                  <a:noFill/>
                  <a:prstDash val="solid"/>
                </a:ln>
                <a:solidFill>
                  <a:srgbClr val="132B51"/>
                </a:solidFill>
                <a:latin typeface="Century Gothic" panose="020B0502020202020204" pitchFamily="34" charset="0"/>
              </a:rPr>
              <a:t>308 Saint Charles Court</a:t>
            </a:r>
          </a:p>
          <a:p>
            <a:r>
              <a:rPr lang="en-US" sz="1800" dirty="0" err="1">
                <a:ln w="10541" cmpd="sng">
                  <a:noFill/>
                  <a:prstDash val="solid"/>
                </a:ln>
                <a:solidFill>
                  <a:srgbClr val="132B51"/>
                </a:solidFill>
                <a:latin typeface="Century Gothic" panose="020B0502020202020204" pitchFamily="34" charset="0"/>
              </a:rPr>
              <a:t>Perreyclear</a:t>
            </a:r>
            <a:r>
              <a:rPr lang="en-US" sz="1800" dirty="0">
                <a:ln w="10541" cmpd="sng">
                  <a:noFill/>
                  <a:prstDash val="solid"/>
                </a:ln>
                <a:solidFill>
                  <a:srgbClr val="132B51"/>
                </a:solidFill>
                <a:latin typeface="Century Gothic" panose="020B0502020202020204" pitchFamily="34" charset="0"/>
              </a:rPr>
              <a:t> Pointe</a:t>
            </a:r>
          </a:p>
          <a:p>
            <a:r>
              <a:rPr lang="en-US" sz="1800" dirty="0">
                <a:ln w="10541" cmpd="sng">
                  <a:noFill/>
                  <a:prstDash val="solid"/>
                </a:ln>
                <a:solidFill>
                  <a:srgbClr val="132B51"/>
                </a:solidFill>
                <a:latin typeface="Century Gothic" panose="020B0502020202020204" pitchFamily="34" charset="0"/>
              </a:rPr>
              <a:t>Charleston, SC 29407</a:t>
            </a: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18169" y="34290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580344"/>
            <a:ext cx="1371600" cy="369332"/>
          </a:xfrm>
          <a:prstGeom prst="rect">
            <a:avLst/>
          </a:prstGeom>
          <a:noFill/>
        </p:spPr>
        <p:txBody>
          <a:bodyPr wrap="square">
            <a:spAutoFit/>
          </a:bodyPr>
          <a:lstStyle/>
          <a:p>
            <a:pPr algn="ctr"/>
            <a:r>
              <a:rPr lang="en-US" dirty="0">
                <a:ln w="10541" cmpd="sng">
                  <a:noFill/>
                  <a:prstDash val="solid"/>
                </a:ln>
                <a:solidFill>
                  <a:srgbClr val="132B51"/>
                </a:solidFill>
                <a:latin typeface="Century Gothic" panose="020B0502020202020204" pitchFamily="34" charset="0"/>
              </a:rPr>
              <a:t>2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9476" y="3975352"/>
            <a:ext cx="612648" cy="612648"/>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14501" y="4580345"/>
            <a:ext cx="1371600" cy="369332"/>
          </a:xfrm>
          <a:prstGeom prst="rect">
            <a:avLst/>
          </a:prstGeom>
          <a:noFill/>
        </p:spPr>
        <p:txBody>
          <a:bodyPr wrap="square">
            <a:spAutoFit/>
          </a:bodyPr>
          <a:lstStyle/>
          <a:p>
            <a:pPr algn="ctr"/>
            <a:r>
              <a:rPr lang="en-US" dirty="0">
                <a:ln w="10541" cmpd="sng">
                  <a:noFill/>
                  <a:prstDash val="solid"/>
                </a:ln>
                <a:solidFill>
                  <a:srgbClr val="132B51"/>
                </a:solidFill>
                <a:latin typeface="Century Gothic" panose="020B0502020202020204" pitchFamily="34" charset="0"/>
              </a:rPr>
              <a:t>1½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93976" y="3975352"/>
            <a:ext cx="612648" cy="612648"/>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22976" y="3975352"/>
            <a:ext cx="612648" cy="612648"/>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858000" y="4583917"/>
            <a:ext cx="1371600" cy="36576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dirty="0">
                <a:ln w="10541" cmpd="sng">
                  <a:noFill/>
                  <a:prstDash val="solid"/>
                </a:ln>
                <a:solidFill>
                  <a:srgbClr val="132B51"/>
                </a:solidFill>
                <a:latin typeface="Century Gothic" panose="020B0502020202020204" pitchFamily="34" charset="0"/>
              </a:rPr>
              <a:t>$264,999</a:t>
            </a: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37476" y="3975352"/>
            <a:ext cx="612648" cy="612648"/>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29001" y="4580345"/>
            <a:ext cx="1371600" cy="369332"/>
          </a:xfrm>
          <a:prstGeom prst="rect">
            <a:avLst/>
          </a:prstGeom>
          <a:noFill/>
        </p:spPr>
        <p:txBody>
          <a:bodyPr wrap="square">
            <a:spAutoFit/>
          </a:bodyPr>
          <a:lstStyle/>
          <a:p>
            <a:pPr algn="ctr"/>
            <a:r>
              <a:rPr lang="en-US" dirty="0">
                <a:ln w="10541" cmpd="sng">
                  <a:noFill/>
                  <a:prstDash val="solid"/>
                </a:ln>
                <a:solidFill>
                  <a:srgbClr val="132B51"/>
                </a:solidFill>
                <a:latin typeface="Century Gothic" panose="020B0502020202020204" pitchFamily="34" charset="0"/>
              </a:rPr>
              <a:t>1,054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08476" y="3975352"/>
            <a:ext cx="612648" cy="612648"/>
          </a:xfrm>
          <a:prstGeom prst="rect">
            <a:avLst/>
          </a:prstGeom>
        </p:spPr>
      </p:pic>
      <p:sp>
        <p:nvSpPr>
          <p:cNvPr id="50" name="TextBox 49">
            <a:extLst>
              <a:ext uri="{FF2B5EF4-FFF2-40B4-BE49-F238E27FC236}">
                <a16:creationId xmlns:a16="http://schemas.microsoft.com/office/drawing/2014/main" id="{978C4103-F980-9415-8D0D-333BB973D8EB}"/>
              </a:ext>
            </a:extLst>
          </p:cNvPr>
          <p:cNvSpPr txBox="1"/>
          <p:nvPr/>
        </p:nvSpPr>
        <p:spPr>
          <a:xfrm>
            <a:off x="-4417740" y="4419600"/>
            <a:ext cx="4069081"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Sat 10-12 &amp; Sun 10-12</a:t>
            </a:r>
          </a:p>
        </p:txBody>
      </p:sp>
      <p:sp>
        <p:nvSpPr>
          <p:cNvPr id="51" name="TextBox 50">
            <a:extLst>
              <a:ext uri="{FF2B5EF4-FFF2-40B4-BE49-F238E27FC236}">
                <a16:creationId xmlns:a16="http://schemas.microsoft.com/office/drawing/2014/main" id="{2592A8AE-A0B2-5194-E85C-1DF5BB4F6E00}"/>
              </a:ext>
            </a:extLst>
          </p:cNvPr>
          <p:cNvSpPr txBox="1"/>
          <p:nvPr/>
        </p:nvSpPr>
        <p:spPr>
          <a:xfrm>
            <a:off x="-4417741" y="3899212"/>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5" name="Picture 8">
            <a:extLst>
              <a:ext uri="{FF2B5EF4-FFF2-40B4-BE49-F238E27FC236}">
                <a16:creationId xmlns:a16="http://schemas.microsoft.com/office/drawing/2014/main" id="{C6D4F511-9F41-ACF3-0C6B-0F633BCC6495}"/>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t="2135" b="2135"/>
          <a:stretch/>
        </p:blipFill>
        <p:spPr bwMode="auto">
          <a:xfrm>
            <a:off x="4160520" y="1189661"/>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C9912556-D356-B5F9-378E-BE498B29C273}"/>
              </a:ext>
            </a:extLst>
          </p:cNvPr>
          <p:cNvPicPr preferRelativeResize="0">
            <a:picLocks/>
          </p:cNvPicPr>
          <p:nvPr/>
        </p:nvPicPr>
        <p:blipFill>
          <a:blip r:embed="rId13" cstate="print">
            <a:extLst>
              <a:ext uri="{28A0092B-C50C-407E-A947-70E740481C1C}">
                <a14:useLocalDpi xmlns:a14="http://schemas.microsoft.com/office/drawing/2010/main" val="0"/>
              </a:ext>
            </a:extLst>
          </a:blip>
          <a:srcRect/>
          <a:stretch/>
        </p:blipFill>
        <p:spPr>
          <a:xfrm>
            <a:off x="2793492" y="8232685"/>
            <a:ext cx="2642616" cy="1755648"/>
          </a:xfrm>
          <a:prstGeom prst="rect">
            <a:avLst/>
          </a:prstGeom>
          <a:ln w="12700">
            <a:solidFill>
              <a:schemeClr val="bg1"/>
            </a:solidFill>
          </a:ln>
          <a:effectLst/>
        </p:spPr>
      </p:pic>
      <p:pic>
        <p:nvPicPr>
          <p:cNvPr id="12" name="Picture 11">
            <a:extLst>
              <a:ext uri="{FF2B5EF4-FFF2-40B4-BE49-F238E27FC236}">
                <a16:creationId xmlns:a16="http://schemas.microsoft.com/office/drawing/2014/main" id="{2DF1A24B-A7AD-F47C-A12D-E0A87766F46C}"/>
              </a:ext>
            </a:extLst>
          </p:cNvPr>
          <p:cNvPicPr preferRelativeResize="0">
            <a:picLocks/>
          </p:cNvPicPr>
          <p:nvPr/>
        </p:nvPicPr>
        <p:blipFill>
          <a:blip r:embed="rId14" cstate="print">
            <a:extLst>
              <a:ext uri="{28A0092B-C50C-407E-A947-70E740481C1C}">
                <a14:useLocalDpi xmlns:a14="http://schemas.microsoft.com/office/drawing/2010/main" val="0"/>
              </a:ext>
            </a:extLst>
          </a:blip>
          <a:srcRect/>
          <a:stretch/>
        </p:blipFill>
        <p:spPr>
          <a:xfrm>
            <a:off x="5586984" y="8232685"/>
            <a:ext cx="2642616" cy="1755648"/>
          </a:xfrm>
          <a:prstGeom prst="rect">
            <a:avLst/>
          </a:prstGeom>
          <a:ln w="12700">
            <a:solidFill>
              <a:schemeClr val="bg1"/>
            </a:solidFill>
          </a:ln>
          <a:effectLst/>
        </p:spPr>
      </p:pic>
      <p:pic>
        <p:nvPicPr>
          <p:cNvPr id="16" name="Picture 15">
            <a:extLst>
              <a:ext uri="{FF2B5EF4-FFF2-40B4-BE49-F238E27FC236}">
                <a16:creationId xmlns:a16="http://schemas.microsoft.com/office/drawing/2014/main" id="{9D2C14D8-D55F-4068-AE2C-9E7D2303E68A}"/>
              </a:ext>
            </a:extLst>
          </p:cNvPr>
          <p:cNvPicPr preferRelativeResize="0">
            <a:picLocks/>
          </p:cNvPicPr>
          <p:nvPr/>
        </p:nvPicPr>
        <p:blipFill>
          <a:blip r:embed="rId15" cstate="print">
            <a:extLst>
              <a:ext uri="{28A0092B-C50C-407E-A947-70E740481C1C}">
                <a14:useLocalDpi xmlns:a14="http://schemas.microsoft.com/office/drawing/2010/main" val="0"/>
              </a:ext>
            </a:extLst>
          </a:blip>
          <a:srcRect/>
          <a:stretch/>
        </p:blipFill>
        <p:spPr>
          <a:xfrm>
            <a:off x="0" y="10146427"/>
            <a:ext cx="2642616" cy="1755648"/>
          </a:xfrm>
          <a:prstGeom prst="rect">
            <a:avLst/>
          </a:prstGeom>
          <a:ln w="12700">
            <a:solidFill>
              <a:schemeClr val="bg1"/>
            </a:solidFill>
          </a:ln>
          <a:effectLst/>
        </p:spPr>
      </p:pic>
      <p:pic>
        <p:nvPicPr>
          <p:cNvPr id="19" name="Picture 18">
            <a:extLst>
              <a:ext uri="{FF2B5EF4-FFF2-40B4-BE49-F238E27FC236}">
                <a16:creationId xmlns:a16="http://schemas.microsoft.com/office/drawing/2014/main" id="{1268843C-7AFF-3065-EF94-669560C7ED1E}"/>
              </a:ext>
            </a:extLst>
          </p:cNvPr>
          <p:cNvPicPr preferRelativeResize="0">
            <a:picLocks/>
          </p:cNvPicPr>
          <p:nvPr/>
        </p:nvPicPr>
        <p:blipFill>
          <a:blip r:embed="rId16" cstate="print">
            <a:extLst>
              <a:ext uri="{28A0092B-C50C-407E-A947-70E740481C1C}">
                <a14:useLocalDpi xmlns:a14="http://schemas.microsoft.com/office/drawing/2010/main" val="0"/>
              </a:ext>
            </a:extLst>
          </a:blip>
          <a:srcRect/>
          <a:stretch/>
        </p:blipFill>
        <p:spPr>
          <a:xfrm>
            <a:off x="2793492" y="10146427"/>
            <a:ext cx="2642616" cy="1755648"/>
          </a:xfrm>
          <a:prstGeom prst="rect">
            <a:avLst/>
          </a:prstGeom>
          <a:ln w="12700">
            <a:solidFill>
              <a:schemeClr val="bg1"/>
            </a:solidFill>
          </a:ln>
          <a:effectLst/>
        </p:spPr>
      </p:pic>
      <p:pic>
        <p:nvPicPr>
          <p:cNvPr id="25" name="Picture 24">
            <a:extLst>
              <a:ext uri="{FF2B5EF4-FFF2-40B4-BE49-F238E27FC236}">
                <a16:creationId xmlns:a16="http://schemas.microsoft.com/office/drawing/2014/main" id="{676EA26C-F4AA-711D-894A-187D987882C1}"/>
              </a:ext>
            </a:extLst>
          </p:cNvPr>
          <p:cNvPicPr preferRelativeResize="0">
            <a:picLocks/>
          </p:cNvPicPr>
          <p:nvPr/>
        </p:nvPicPr>
        <p:blipFill>
          <a:blip r:embed="rId17" cstate="print">
            <a:extLst>
              <a:ext uri="{28A0092B-C50C-407E-A947-70E740481C1C}">
                <a14:useLocalDpi xmlns:a14="http://schemas.microsoft.com/office/drawing/2010/main" val="0"/>
              </a:ext>
            </a:extLst>
          </a:blip>
          <a:srcRect/>
          <a:stretch/>
        </p:blipFill>
        <p:spPr>
          <a:xfrm>
            <a:off x="5586984" y="10146427"/>
            <a:ext cx="2642616" cy="1755648"/>
          </a:xfrm>
          <a:prstGeom prst="rect">
            <a:avLst/>
          </a:prstGeom>
          <a:ln w="12700">
            <a:solidFill>
              <a:schemeClr val="bg1"/>
            </a:solidFill>
          </a:ln>
          <a:effectLst/>
        </p:spPr>
      </p:pic>
      <p:sp>
        <p:nvSpPr>
          <p:cNvPr id="28" name="Rectangle 27">
            <a:extLst>
              <a:ext uri="{FF2B5EF4-FFF2-40B4-BE49-F238E27FC236}">
                <a16:creationId xmlns:a16="http://schemas.microsoft.com/office/drawing/2014/main" id="{64993325-13A2-D24A-ED58-74C8503D3BE9}"/>
              </a:ext>
            </a:extLst>
          </p:cNvPr>
          <p:cNvSpPr/>
          <p:nvPr/>
        </p:nvSpPr>
        <p:spPr>
          <a:xfrm>
            <a:off x="3238500" y="9962112"/>
            <a:ext cx="1752600" cy="215444"/>
          </a:xfrm>
          <a:prstGeom prst="rect">
            <a:avLst/>
          </a:prstGeom>
          <a:ln>
            <a:noFill/>
          </a:ln>
        </p:spPr>
        <p:txBody>
          <a:bodyPr wrap="square" anchor="ctr">
            <a:spAutoFit/>
          </a:bodyPr>
          <a:lstStyle/>
          <a:p>
            <a:pPr algn="ctr"/>
            <a:r>
              <a:rPr lang="en-US" sz="800" b="1" i="1" dirty="0">
                <a:solidFill>
                  <a:schemeClr val="tx2">
                    <a:lumMod val="60000"/>
                    <a:lumOff val="40000"/>
                  </a:schemeClr>
                </a:solidFill>
                <a:latin typeface="Century Gothic" panose="020B0502020202020204" pitchFamily="34" charset="0"/>
              </a:rPr>
              <a:t>Some images AI modified</a:t>
            </a:r>
            <a:endParaRPr lang="en-US" sz="600" b="1" i="1" dirty="0">
              <a:solidFill>
                <a:schemeClr val="tx2">
                  <a:lumMod val="60000"/>
                  <a:lumOff val="40000"/>
                </a:schemeClr>
              </a:solidFill>
              <a:latin typeface="Century Gothic" panose="020B0502020202020204" pitchFamily="34" charset="0"/>
            </a:endParaRPr>
          </a:p>
        </p:txBody>
      </p:sp>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1210</TotalTime>
  <Words>258</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Cochocib Script Latin Pro</vt:lpstr>
      <vt:lpstr>Rastanty Cortez</vt:lpstr>
      <vt:lpstr>Office 2013 - 2022 Theme</vt:lpstr>
      <vt:lpstr>#26004363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145</cp:revision>
  <dcterms:created xsi:type="dcterms:W3CDTF">2006-08-16T00:00:00Z</dcterms:created>
  <dcterms:modified xsi:type="dcterms:W3CDTF">2026-03-20T15:32:00Z</dcterms:modified>
</cp:coreProperties>
</file>