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19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2634" y="-11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4005421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1523916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3976223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2777411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5A83AC-0EC6-43B4-BF09-0B29281A4D73}"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3841108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55A83AC-0EC6-43B4-BF09-0B29281A4D73}" type="datetimeFigureOut">
              <a:rPr lang="en-US" smtClean="0"/>
              <a:t>6/4/2025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2685305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5A83AC-0EC6-43B4-BF09-0B29281A4D73}" type="datetimeFigureOut">
              <a:rPr lang="en-US" smtClean="0"/>
              <a:t>6/4/2025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1953497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55A83AC-0EC6-43B4-BF09-0B29281A4D73}" type="datetimeFigureOut">
              <a:rPr lang="en-US" smtClean="0"/>
              <a:t>6/4/2025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684951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5A83AC-0EC6-43B4-BF09-0B29281A4D73}" type="datetimeFigureOut">
              <a:rPr lang="en-US" smtClean="0"/>
              <a:t>6/4/2025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92706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55A83AC-0EC6-43B4-BF09-0B29281A4D73}" type="datetimeFigureOut">
              <a:rPr lang="en-US" smtClean="0"/>
              <a:t>6/4/2025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2303213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55A83AC-0EC6-43B4-BF09-0B29281A4D73}" type="datetimeFigureOut">
              <a:rPr lang="en-US" smtClean="0"/>
              <a:t>6/4/2025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1785158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55A83AC-0EC6-43B4-BF09-0B29281A4D73}" type="datetimeFigureOut">
              <a:rPr lang="en-US" smtClean="0"/>
              <a:t>6/4/2025</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283A0A7F-0F2B-4F5E-8B82-99FB1DA0AA60}" type="slidenum">
              <a:rPr lang="en-US" smtClean="0"/>
              <a:t>‹#›</a:t>
            </a:fld>
            <a:endParaRPr lang="en-US"/>
          </a:p>
        </p:txBody>
      </p:sp>
    </p:spTree>
    <p:extLst>
      <p:ext uri="{BB962C8B-B14F-4D97-AF65-F5344CB8AC3E}">
        <p14:creationId xmlns:p14="http://schemas.microsoft.com/office/powerpoint/2010/main" val="18769591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109913F-D952-71DF-2A3C-3C08E75F686A}"/>
              </a:ext>
            </a:extLst>
          </p:cNvPr>
          <p:cNvSpPr/>
          <p:nvPr/>
        </p:nvSpPr>
        <p:spPr>
          <a:xfrm>
            <a:off x="0" y="1"/>
            <a:ext cx="6858000" cy="707136"/>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F1851032-DEC4-9DBA-9CA6-985BC61C8EB1}"/>
              </a:ext>
            </a:extLst>
          </p:cNvPr>
          <p:cNvSpPr txBox="1"/>
          <p:nvPr/>
        </p:nvSpPr>
        <p:spPr>
          <a:xfrm>
            <a:off x="609352" y="-161911"/>
            <a:ext cx="5639301" cy="584775"/>
          </a:xfrm>
          <a:prstGeom prst="rect">
            <a:avLst/>
          </a:prstGeom>
          <a:noFill/>
        </p:spPr>
        <p:txBody>
          <a:bodyPr wrap="none" rtlCol="0">
            <a:spAutoFit/>
          </a:bodyPr>
          <a:lstStyle/>
          <a:p>
            <a:pPr algn="ctr"/>
            <a:r>
              <a:rPr lang="en-US" sz="3200" b="1" dirty="0">
                <a:solidFill>
                  <a:schemeClr val="bg1"/>
                </a:solidFill>
                <a:latin typeface="Aptos" panose="020B0004020202020204" pitchFamily="34" charset="0"/>
                <a:ea typeface="Liberation Sans" panose="020B0604020202020204" pitchFamily="34" charset="0"/>
                <a:cs typeface="Liberation Sans" panose="020B0604020202020204" pitchFamily="34" charset="0"/>
              </a:rPr>
              <a:t>THIS IS THE ONE - COME SEE!</a:t>
            </a:r>
          </a:p>
        </p:txBody>
      </p:sp>
      <p:grpSp>
        <p:nvGrpSpPr>
          <p:cNvPr id="3" name="Group 2">
            <a:extLst>
              <a:ext uri="{FF2B5EF4-FFF2-40B4-BE49-F238E27FC236}">
                <a16:creationId xmlns:a16="http://schemas.microsoft.com/office/drawing/2014/main" id="{4157DB8C-319B-BFCA-F09A-F606C0FE3BDB}"/>
              </a:ext>
            </a:extLst>
          </p:cNvPr>
          <p:cNvGrpSpPr/>
          <p:nvPr/>
        </p:nvGrpSpPr>
        <p:grpSpPr>
          <a:xfrm>
            <a:off x="766763" y="432054"/>
            <a:ext cx="5324475" cy="570293"/>
            <a:chOff x="1148049" y="1017270"/>
            <a:chExt cx="4561903" cy="570293"/>
          </a:xfrm>
        </p:grpSpPr>
        <p:sp>
          <p:nvSpPr>
            <p:cNvPr id="7" name="Rectangle 6">
              <a:extLst>
                <a:ext uri="{FF2B5EF4-FFF2-40B4-BE49-F238E27FC236}">
                  <a16:creationId xmlns:a16="http://schemas.microsoft.com/office/drawing/2014/main" id="{727F9B0B-945E-50A7-3A2A-26ED87F9D7A1}"/>
                </a:ext>
              </a:extLst>
            </p:cNvPr>
            <p:cNvSpPr/>
            <p:nvPr/>
          </p:nvSpPr>
          <p:spPr>
            <a:xfrm>
              <a:off x="1148049" y="1017270"/>
              <a:ext cx="4561903" cy="57029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ptos" panose="020B0004020202020204" pitchFamily="34" charset="0"/>
              </a:endParaRPr>
            </a:p>
          </p:txBody>
        </p:sp>
        <p:sp>
          <p:nvSpPr>
            <p:cNvPr id="8" name="TextBox 7">
              <a:extLst>
                <a:ext uri="{FF2B5EF4-FFF2-40B4-BE49-F238E27FC236}">
                  <a16:creationId xmlns:a16="http://schemas.microsoft.com/office/drawing/2014/main" id="{26EDC72C-235F-8631-A800-E3AB585E569B}"/>
                </a:ext>
              </a:extLst>
            </p:cNvPr>
            <p:cNvSpPr txBox="1"/>
            <p:nvPr/>
          </p:nvSpPr>
          <p:spPr>
            <a:xfrm>
              <a:off x="1418319" y="1071584"/>
              <a:ext cx="4021362" cy="461665"/>
            </a:xfrm>
            <a:prstGeom prst="rect">
              <a:avLst/>
            </a:prstGeom>
            <a:noFill/>
          </p:spPr>
          <p:txBody>
            <a:bodyPr wrap="square" rtlCol="0" anchor="ctr">
              <a:spAutoFit/>
            </a:bodyPr>
            <a:lstStyle/>
            <a:p>
              <a:pPr algn="ctr"/>
              <a:r>
                <a:rPr lang="en-US" sz="2400" dirty="0">
                  <a:solidFill>
                    <a:schemeClr val="bg1"/>
                  </a:solidFill>
                  <a:latin typeface="Aptos" panose="020B0004020202020204" pitchFamily="34" charset="0"/>
                </a:rPr>
                <a:t>309 Squire Pope Road</a:t>
              </a:r>
            </a:p>
          </p:txBody>
        </p:sp>
      </p:grpSp>
      <p:sp>
        <p:nvSpPr>
          <p:cNvPr id="15" name="TextBox 14">
            <a:extLst>
              <a:ext uri="{FF2B5EF4-FFF2-40B4-BE49-F238E27FC236}">
                <a16:creationId xmlns:a16="http://schemas.microsoft.com/office/drawing/2014/main" id="{F8B284BB-85E8-05BC-DD2A-5AE4EC80B91D}"/>
              </a:ext>
            </a:extLst>
          </p:cNvPr>
          <p:cNvSpPr txBox="1"/>
          <p:nvPr/>
        </p:nvSpPr>
        <p:spPr>
          <a:xfrm>
            <a:off x="204010" y="4997786"/>
            <a:ext cx="6449980" cy="2893100"/>
          </a:xfrm>
          <a:prstGeom prst="rect">
            <a:avLst/>
          </a:prstGeom>
          <a:noFill/>
        </p:spPr>
        <p:txBody>
          <a:bodyPr wrap="square">
            <a:spAutoFit/>
          </a:bodyPr>
          <a:lstStyle/>
          <a:p>
            <a:pPr algn="ctr"/>
            <a:r>
              <a:rPr lang="en-US" sz="1400" dirty="0">
                <a:latin typeface="Aptos" panose="020B0004020202020204" pitchFamily="34" charset="0"/>
              </a:rPr>
              <a:t>This home is perfect for multigenerational living or remote work—you truly can have your cake and eat it too! You have an In-laws suite on the main level, upstairs you have a spacious loft that's ideal for a kids' retreat or additional living space, plus 5 bedrooms or turn one of the bedrooms into an office if needed. </a:t>
            </a:r>
          </a:p>
          <a:p>
            <a:pPr algn="ctr"/>
            <a:endParaRPr lang="en-US" sz="1400" dirty="0">
              <a:latin typeface="Aptos" panose="020B0004020202020204" pitchFamily="34" charset="0"/>
            </a:endParaRPr>
          </a:p>
          <a:p>
            <a:pPr algn="ctr"/>
            <a:r>
              <a:rPr lang="en-US" sz="1400" dirty="0">
                <a:latin typeface="Aptos" panose="020B0004020202020204" pitchFamily="34" charset="0"/>
              </a:rPr>
              <a:t>There is definitely room for everyone here. </a:t>
            </a:r>
          </a:p>
          <a:p>
            <a:pPr algn="ctr"/>
            <a:endParaRPr lang="en-US" sz="1400" dirty="0">
              <a:latin typeface="Aptos" panose="020B0004020202020204" pitchFamily="34" charset="0"/>
            </a:endParaRPr>
          </a:p>
          <a:p>
            <a:pPr algn="ctr"/>
            <a:r>
              <a:rPr lang="en-US" sz="1400" dirty="0">
                <a:latin typeface="Aptos" panose="020B0004020202020204" pitchFamily="34" charset="0"/>
              </a:rPr>
              <a:t>Enjoy privacy in your fenced backyard with a pond view, an extended back patio for entertaining, and a large driveway for extra parking. The highly desirable Cane Bay living offers over 20 miles of walking and golf cart trails, perfect for outdoor living. Located just steps from the community pool and minutes from YMCA. Military bases, the new Volvo plant, and interstate 26 are within convenient access. This home offers both!</a:t>
            </a:r>
            <a:endParaRPr lang="en-US" sz="1000" dirty="0">
              <a:latin typeface="Aptos" panose="020B0004020202020204" pitchFamily="34" charset="0"/>
            </a:endParaRPr>
          </a:p>
        </p:txBody>
      </p:sp>
      <p:grpSp>
        <p:nvGrpSpPr>
          <p:cNvPr id="6" name="Group 5">
            <a:extLst>
              <a:ext uri="{FF2B5EF4-FFF2-40B4-BE49-F238E27FC236}">
                <a16:creationId xmlns:a16="http://schemas.microsoft.com/office/drawing/2014/main" id="{915F04C8-8B41-E745-F605-10EDEBEC1C46}"/>
              </a:ext>
            </a:extLst>
          </p:cNvPr>
          <p:cNvGrpSpPr/>
          <p:nvPr/>
        </p:nvGrpSpPr>
        <p:grpSpPr>
          <a:xfrm>
            <a:off x="65121" y="4509534"/>
            <a:ext cx="6727762" cy="323165"/>
            <a:chOff x="65121" y="4553984"/>
            <a:chExt cx="6727762" cy="323165"/>
          </a:xfrm>
        </p:grpSpPr>
        <p:sp>
          <p:nvSpPr>
            <p:cNvPr id="17" name="Rectangle 16">
              <a:extLst>
                <a:ext uri="{FF2B5EF4-FFF2-40B4-BE49-F238E27FC236}">
                  <a16:creationId xmlns:a16="http://schemas.microsoft.com/office/drawing/2014/main" id="{84256089-FEE4-299F-ED24-CF2B371D560E}"/>
                </a:ext>
              </a:extLst>
            </p:cNvPr>
            <p:cNvSpPr/>
            <p:nvPr/>
          </p:nvSpPr>
          <p:spPr>
            <a:xfrm>
              <a:off x="65121" y="4585669"/>
              <a:ext cx="6727762" cy="259794"/>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ptos" panose="020B0004020202020204" pitchFamily="34" charset="0"/>
              </a:endParaRPr>
            </a:p>
          </p:txBody>
        </p:sp>
        <p:sp>
          <p:nvSpPr>
            <p:cNvPr id="18" name="TextBox 17">
              <a:extLst>
                <a:ext uri="{FF2B5EF4-FFF2-40B4-BE49-F238E27FC236}">
                  <a16:creationId xmlns:a16="http://schemas.microsoft.com/office/drawing/2014/main" id="{65D2589F-2B6C-271B-BAAA-D1E43AE029DB}"/>
                </a:ext>
              </a:extLst>
            </p:cNvPr>
            <p:cNvSpPr txBox="1"/>
            <p:nvPr/>
          </p:nvSpPr>
          <p:spPr>
            <a:xfrm>
              <a:off x="171627" y="4553984"/>
              <a:ext cx="6514750" cy="323165"/>
            </a:xfrm>
            <a:prstGeom prst="rect">
              <a:avLst/>
            </a:prstGeom>
            <a:noFill/>
          </p:spPr>
          <p:txBody>
            <a:bodyPr wrap="square" rtlCol="0" anchor="b">
              <a:spAutoFit/>
            </a:bodyPr>
            <a:lstStyle/>
            <a:p>
              <a:pPr algn="ctr"/>
              <a:r>
                <a:rPr lang="en-US" sz="1500" dirty="0">
                  <a:solidFill>
                    <a:schemeClr val="bg1"/>
                  </a:solidFill>
                  <a:latin typeface="Aptos" panose="020B0004020202020204" pitchFamily="34" charset="0"/>
                </a:rPr>
                <a:t>Cane Bay Plantation | Summerville, SC 29486 | MLS# 25014928 | $470,000</a:t>
              </a:r>
            </a:p>
          </p:txBody>
        </p:sp>
      </p:grpSp>
      <p:sp>
        <p:nvSpPr>
          <p:cNvPr id="36" name="TextBox 35">
            <a:extLst>
              <a:ext uri="{FF2B5EF4-FFF2-40B4-BE49-F238E27FC236}">
                <a16:creationId xmlns:a16="http://schemas.microsoft.com/office/drawing/2014/main" id="{CEF7462A-2921-CF58-8436-F0CF7E4EEC17}"/>
              </a:ext>
            </a:extLst>
          </p:cNvPr>
          <p:cNvSpPr txBox="1"/>
          <p:nvPr/>
        </p:nvSpPr>
        <p:spPr>
          <a:xfrm>
            <a:off x="1680385" y="8130626"/>
            <a:ext cx="3497231" cy="846386"/>
          </a:xfrm>
          <a:prstGeom prst="rect">
            <a:avLst/>
          </a:prstGeom>
          <a:noFill/>
        </p:spPr>
        <p:txBody>
          <a:bodyPr wrap="square">
            <a:spAutoFit/>
          </a:bodyPr>
          <a:lstStyle/>
          <a:p>
            <a:pPr algn="ctr"/>
            <a:r>
              <a:rPr lang="en-US" sz="1600" dirty="0">
                <a:latin typeface="Aptos" panose="020B0004020202020204" pitchFamily="34" charset="0"/>
              </a:rPr>
              <a:t>Teresa Ross</a:t>
            </a:r>
          </a:p>
          <a:p>
            <a:pPr algn="ctr"/>
            <a:r>
              <a:rPr lang="en-US" sz="1100" dirty="0">
                <a:latin typeface="Aptos" panose="020B0004020202020204" pitchFamily="34" charset="0"/>
              </a:rPr>
              <a:t>843-356-9128</a:t>
            </a:r>
          </a:p>
          <a:p>
            <a:pPr algn="ctr"/>
            <a:r>
              <a:rPr lang="en-US" sz="1100" dirty="0">
                <a:latin typeface="Aptos" panose="020B0004020202020204" pitchFamily="34" charset="0"/>
              </a:rPr>
              <a:t>tgross.realtor@gmail.com</a:t>
            </a:r>
          </a:p>
          <a:p>
            <a:pPr algn="ctr"/>
            <a:r>
              <a:rPr lang="en-US" sz="1100" dirty="0">
                <a:latin typeface="Aptos" panose="020B0004020202020204" pitchFamily="34" charset="0"/>
              </a:rPr>
              <a:t>teresaross.erawilderrealty.com</a:t>
            </a:r>
            <a:endParaRPr lang="en-US" sz="1000" dirty="0">
              <a:latin typeface="Aptos" panose="020B0004020202020204" pitchFamily="34" charset="0"/>
            </a:endParaRPr>
          </a:p>
        </p:txBody>
      </p:sp>
      <p:pic>
        <p:nvPicPr>
          <p:cNvPr id="39" name="Picture 38" descr="A red and blue text on a black background&#10;&#10;Description automatically generated">
            <a:extLst>
              <a:ext uri="{FF2B5EF4-FFF2-40B4-BE49-F238E27FC236}">
                <a16:creationId xmlns:a16="http://schemas.microsoft.com/office/drawing/2014/main" id="{0D545EDE-8D39-2F0A-E41F-4AD9F62010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6746" y="8283335"/>
            <a:ext cx="1814705" cy="540969"/>
          </a:xfrm>
          <a:prstGeom prst="rect">
            <a:avLst/>
          </a:prstGeom>
        </p:spPr>
      </p:pic>
      <p:sp>
        <p:nvSpPr>
          <p:cNvPr id="40" name="TextBox 39">
            <a:extLst>
              <a:ext uri="{FF2B5EF4-FFF2-40B4-BE49-F238E27FC236}">
                <a16:creationId xmlns:a16="http://schemas.microsoft.com/office/drawing/2014/main" id="{2BD851F6-0BC9-02C3-68DC-0C1222E265C2}"/>
              </a:ext>
            </a:extLst>
          </p:cNvPr>
          <p:cNvSpPr txBox="1"/>
          <p:nvPr/>
        </p:nvSpPr>
        <p:spPr>
          <a:xfrm>
            <a:off x="0" y="8959334"/>
            <a:ext cx="6858000" cy="184666"/>
          </a:xfrm>
          <a:prstGeom prst="rect">
            <a:avLst/>
          </a:prstGeom>
          <a:noFill/>
        </p:spPr>
        <p:txBody>
          <a:bodyPr wrap="square">
            <a:spAutoFit/>
          </a:bodyPr>
          <a:lstStyle/>
          <a:p>
            <a:pPr algn="ctr"/>
            <a:r>
              <a:rPr lang="en-US" sz="600" dirty="0">
                <a:latin typeface="Aptos" panose="020B0004020202020204" pitchFamily="34" charset="0"/>
              </a:rPr>
              <a:t>ERA Wilder Realty | 1282 State Rd | Summerville, SC 29486</a:t>
            </a:r>
          </a:p>
        </p:txBody>
      </p:sp>
      <p:pic>
        <p:nvPicPr>
          <p:cNvPr id="27" name="Picture 26">
            <a:extLst>
              <a:ext uri="{FF2B5EF4-FFF2-40B4-BE49-F238E27FC236}">
                <a16:creationId xmlns:a16="http://schemas.microsoft.com/office/drawing/2014/main" id="{4E395E2C-CBC1-DCE1-F18B-16B3CC08C39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5120" y="1088026"/>
            <a:ext cx="3336861" cy="2224574"/>
          </a:xfrm>
          <a:prstGeom prst="rect">
            <a:avLst/>
          </a:prstGeom>
        </p:spPr>
      </p:pic>
      <p:pic>
        <p:nvPicPr>
          <p:cNvPr id="9" name="Picture 8">
            <a:extLst>
              <a:ext uri="{FF2B5EF4-FFF2-40B4-BE49-F238E27FC236}">
                <a16:creationId xmlns:a16="http://schemas.microsoft.com/office/drawing/2014/main" id="{8CBE0D89-CCE7-006E-CD33-DD90B9A8887A}"/>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456020" y="1087083"/>
            <a:ext cx="3336862" cy="2224573"/>
          </a:xfrm>
          <a:prstGeom prst="rect">
            <a:avLst/>
          </a:prstGeom>
        </p:spPr>
      </p:pic>
      <p:pic>
        <p:nvPicPr>
          <p:cNvPr id="12" name="Picture 11">
            <a:extLst>
              <a:ext uri="{FF2B5EF4-FFF2-40B4-BE49-F238E27FC236}">
                <a16:creationId xmlns:a16="http://schemas.microsoft.com/office/drawing/2014/main" id="{619AEC72-9959-14B0-006F-803CFA6C1463}"/>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5120" y="3387764"/>
            <a:ext cx="1632204" cy="1088136"/>
          </a:xfrm>
          <a:prstGeom prst="rect">
            <a:avLst/>
          </a:prstGeom>
        </p:spPr>
      </p:pic>
      <p:pic>
        <p:nvPicPr>
          <p:cNvPr id="13" name="Picture 12">
            <a:extLst>
              <a:ext uri="{FF2B5EF4-FFF2-40B4-BE49-F238E27FC236}">
                <a16:creationId xmlns:a16="http://schemas.microsoft.com/office/drawing/2014/main" id="{4C16BA3E-AA9B-10AF-5668-9E4D27D38A96}"/>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1765339" y="3388898"/>
            <a:ext cx="1628802" cy="1085868"/>
          </a:xfrm>
          <a:prstGeom prst="rect">
            <a:avLst/>
          </a:prstGeom>
        </p:spPr>
      </p:pic>
      <p:pic>
        <p:nvPicPr>
          <p:cNvPr id="14" name="Picture 13">
            <a:extLst>
              <a:ext uri="{FF2B5EF4-FFF2-40B4-BE49-F238E27FC236}">
                <a16:creationId xmlns:a16="http://schemas.microsoft.com/office/drawing/2014/main" id="{3D18D764-D82C-E3E2-7B53-B1DABE783D24}"/>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3461307" y="3387764"/>
            <a:ext cx="1632204" cy="1088136"/>
          </a:xfrm>
          <a:prstGeom prst="rect">
            <a:avLst/>
          </a:prstGeom>
        </p:spPr>
      </p:pic>
      <p:pic>
        <p:nvPicPr>
          <p:cNvPr id="16" name="Picture 15">
            <a:extLst>
              <a:ext uri="{FF2B5EF4-FFF2-40B4-BE49-F238E27FC236}">
                <a16:creationId xmlns:a16="http://schemas.microsoft.com/office/drawing/2014/main" id="{2F86CA2F-AF6A-C83A-62E4-E2D928FB812A}"/>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5160678" y="3387764"/>
            <a:ext cx="1632204" cy="1088136"/>
          </a:xfrm>
          <a:prstGeom prst="rect">
            <a:avLst/>
          </a:prstGeom>
        </p:spPr>
      </p:pic>
      <p:pic>
        <p:nvPicPr>
          <p:cNvPr id="10" name="Picture 9" descr="A person sitting in a chair&#10;&#10;AI-generated content may be incorrect.">
            <a:extLst>
              <a:ext uri="{FF2B5EF4-FFF2-40B4-BE49-F238E27FC236}">
                <a16:creationId xmlns:a16="http://schemas.microsoft.com/office/drawing/2014/main" id="{132FED1D-F660-F5B3-AEDD-47ABEB51379D}"/>
              </a:ext>
            </a:extLst>
          </p:cNvPr>
          <p:cNvPicPr>
            <a:picLocks noChangeAspect="1"/>
          </p:cNvPicPr>
          <p:nvPr/>
        </p:nvPicPr>
        <p:blipFill>
          <a:blip r:embed="rId9">
            <a:extLst>
              <a:ext uri="{28A0092B-C50C-407E-A947-70E740481C1C}">
                <a14:useLocalDpi xmlns:a14="http://schemas.microsoft.com/office/drawing/2010/main" val="0"/>
              </a:ext>
            </a:extLst>
          </a:blip>
          <a:srcRect t="6958" b="10974"/>
          <a:stretch>
            <a:fillRect/>
          </a:stretch>
        </p:blipFill>
        <p:spPr>
          <a:xfrm>
            <a:off x="76549" y="8055973"/>
            <a:ext cx="760557" cy="995693"/>
          </a:xfrm>
          <a:prstGeom prst="rect">
            <a:avLst/>
          </a:prstGeom>
        </p:spPr>
      </p:pic>
    </p:spTree>
    <p:extLst>
      <p:ext uri="{BB962C8B-B14F-4D97-AF65-F5344CB8AC3E}">
        <p14:creationId xmlns:p14="http://schemas.microsoft.com/office/powerpoint/2010/main" val="271046971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a:spAutoFit/>
      </a:bodyPr>
      <a:lstStyle>
        <a:defPPr algn="l">
          <a:defRPr sz="1200" dirty="0">
            <a:latin typeface="Calisto MT" panose="02040603050505030304" pitchFamily="18" charset="0"/>
          </a:defRPr>
        </a:defPPr>
      </a:lstStyle>
    </a:txDef>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111</TotalTime>
  <Words>208</Words>
  <Application>Microsoft Office PowerPoint</Application>
  <PresentationFormat>Letter Paper (8.5x11 in)</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15</cp:revision>
  <dcterms:created xsi:type="dcterms:W3CDTF">2023-09-13T16:27:49Z</dcterms:created>
  <dcterms:modified xsi:type="dcterms:W3CDTF">2025-06-04T15:41:23Z</dcterms:modified>
</cp:coreProperties>
</file>