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00"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10/14/2020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30 Mary Street 5</a:t>
            </a:r>
          </a:p>
          <a:p>
            <a:pPr algn="ctr"/>
            <a:r>
              <a:rPr lang="en-US" sz="2000" dirty="0">
                <a:solidFill>
                  <a:schemeClr val="bg2">
                    <a:lumMod val="50000"/>
                  </a:schemeClr>
                </a:solidFill>
                <a:latin typeface="Palatino Linotype" panose="02040502050505030304" pitchFamily="18" charset="0"/>
              </a:rPr>
              <a:t>Charleston, SC 29403 ~ Wraggborough ~ MLS# 20027243 ~ $575,000</a:t>
            </a:r>
          </a:p>
        </p:txBody>
      </p:sp>
      <p:sp>
        <p:nvSpPr>
          <p:cNvPr id="3" name="Subtitle 2"/>
          <p:cNvSpPr>
            <a:spLocks noGrp="1"/>
          </p:cNvSpPr>
          <p:nvPr>
            <p:ph type="subTitle" idx="1"/>
          </p:nvPr>
        </p:nvSpPr>
        <p:spPr>
          <a:xfrm>
            <a:off x="0" y="5597455"/>
            <a:ext cx="6357257" cy="2128938"/>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Surrounded by beauty, history and with views of the Ravenel Bridge, this penthouse in downtown Charleston is a must see! Historic charm and modern conveniences collide with this sun drenched two bedroom, one bath that has gorgeous, original hardwood floors, tall ceilings, crown molding and a completely renovated kitchen with tile backsplash, glass front cabinets and SS appliances. The full front balcony is the ultimate in outdoor living spaces with plenty of space to spread out &amp; enjoy the view of the Ravenel Bridge. From this great location you can walk to Wragg Mall Park, The Charleston Museum, Marion Square and all the shopping and dining found on King Street. With off street parking, easy access to 26 and no yard work to worry about, this is an opportunity you don't want to miss!</a:t>
            </a:r>
          </a:p>
          <a:p>
            <a:endParaRPr lang="en-US" sz="1200" i="1"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2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5" name="Rectangle 4"/>
          <p:cNvSpPr/>
          <p:nvPr/>
        </p:nvSpPr>
        <p:spPr>
          <a:xfrm>
            <a:off x="0" y="0"/>
            <a:ext cx="8229600" cy="430887"/>
          </a:xfrm>
          <a:prstGeom prst="rect">
            <a:avLst/>
          </a:prstGeom>
        </p:spPr>
        <p:txBody>
          <a:bodyPr wrap="square">
            <a:spAutoFit/>
          </a:bodyPr>
          <a:lstStyle/>
          <a:p>
            <a:pPr algn="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Downtown Charm</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Nate Gainey     843-513-2038</a:t>
            </a:r>
          </a:p>
          <a:p>
            <a:pPr algn="ctr"/>
            <a:r>
              <a:rPr lang="en-US" sz="1400" dirty="0">
                <a:solidFill>
                  <a:schemeClr val="tx1"/>
                </a:solidFill>
                <a:latin typeface="Palatino Linotype" panose="02040502050505030304" pitchFamily="18" charset="0"/>
              </a:rPr>
              <a:t>nate@mattoneillteam.com</a:t>
            </a:r>
          </a:p>
        </p:txBody>
      </p:sp>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6381511" y="5597455"/>
            <a:ext cx="1747633" cy="1179036"/>
          </a:xfrm>
          <a:prstGeom prst="rect">
            <a:avLst/>
          </a:prstGeom>
        </p:spPr>
      </p:pic>
      <p:pic>
        <p:nvPicPr>
          <p:cNvPr id="25" name="Picture 24"/>
          <p:cNvPicPr>
            <a:picLocks/>
          </p:cNvPicPr>
          <p:nvPr/>
        </p:nvPicPr>
        <p:blipFill>
          <a:blip r:embed="rId4" cstate="print">
            <a:extLst>
              <a:ext uri="{28A0092B-C50C-407E-A947-70E740481C1C}">
                <a14:useLocalDpi xmlns:a14="http://schemas.microsoft.com/office/drawing/2010/main" val="0"/>
              </a:ext>
            </a:extLst>
          </a:blip>
          <a:srcRect/>
          <a:stretch/>
        </p:blipFill>
        <p:spPr>
          <a:xfrm>
            <a:off x="6375968" y="6959009"/>
            <a:ext cx="1758721" cy="1180680"/>
          </a:xfrm>
          <a:prstGeom prst="rect">
            <a:avLst/>
          </a:prstGeom>
        </p:spPr>
      </p:pic>
      <p:pic>
        <p:nvPicPr>
          <p:cNvPr id="26" name="Picture 25"/>
          <p:cNvPicPr>
            <a:picLocks/>
          </p:cNvPicPr>
          <p:nvPr/>
        </p:nvPicPr>
        <p:blipFill>
          <a:blip r:embed="rId5" cstate="print">
            <a:extLst>
              <a:ext uri="{28A0092B-C50C-407E-A947-70E740481C1C}">
                <a14:useLocalDpi xmlns:a14="http://schemas.microsoft.com/office/drawing/2010/main" val="0"/>
              </a:ext>
            </a:extLst>
          </a:blip>
          <a:srcRect/>
          <a:stretch/>
        </p:blipFill>
        <p:spPr>
          <a:xfrm>
            <a:off x="6384397" y="8322207"/>
            <a:ext cx="1741863" cy="1179576"/>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721353"/>
            <a:ext cx="1436914" cy="714573"/>
          </a:xfrm>
          <a:prstGeom prst="rect">
            <a:avLst/>
          </a:prstGeom>
          <a:effectLst>
            <a:outerShdw blurRad="50800" dist="38100" dir="2700000" algn="tl" rotWithShape="0">
              <a:prstClr val="black">
                <a:alpha val="40000"/>
              </a:prstClr>
            </a:outerShdw>
          </a:effectLst>
        </p:spPr>
      </p:pic>
      <p:sp>
        <p:nvSpPr>
          <p:cNvPr id="23" name="Subtitle 2">
            <a:extLst>
              <a:ext uri="{FF2B5EF4-FFF2-40B4-BE49-F238E27FC236}">
                <a16:creationId xmlns:a16="http://schemas.microsoft.com/office/drawing/2014/main" id="{8843CD4C-60EF-425C-B703-EC38DF4E1559}"/>
              </a:ext>
            </a:extLst>
          </p:cNvPr>
          <p:cNvSpPr txBox="1">
            <a:spLocks/>
          </p:cNvSpPr>
          <p:nvPr/>
        </p:nvSpPr>
        <p:spPr>
          <a:xfrm>
            <a:off x="0" y="7726780"/>
            <a:ext cx="6357257" cy="1497616"/>
          </a:xfrm>
          <a:prstGeom prst="rect">
            <a:avLst/>
          </a:prstGeom>
        </p:spPr>
        <p:txBody>
          <a:bodyPr vert="horz" lIns="117564" tIns="58782" rIns="117564" bIns="58782" numCol="2" rtlCol="0" anchor="ctr">
            <a:noAutofit/>
          </a:bodyPr>
          <a:lstStyle>
            <a:lvl1pPr marL="0" indent="0" algn="ctr" defTabSz="923703" rtl="0" eaLnBrk="1" latinLnBrk="0" hangingPunct="1">
              <a:spcBef>
                <a:spcPct val="20000"/>
              </a:spcBef>
              <a:buFont typeface="Arial" pitchFamily="34" charset="0"/>
              <a:buNone/>
              <a:defRPr sz="3221" kern="1200">
                <a:solidFill>
                  <a:schemeClr val="tx1">
                    <a:tint val="75000"/>
                  </a:schemeClr>
                </a:solidFill>
                <a:latin typeface="+mn-lt"/>
                <a:ea typeface="+mn-ea"/>
                <a:cs typeface="+mn-cs"/>
              </a:defRPr>
            </a:lvl1pPr>
            <a:lvl2pPr marL="461852" indent="0" algn="ctr" defTabSz="923703" rtl="0" eaLnBrk="1" latinLnBrk="0" hangingPunct="1">
              <a:spcBef>
                <a:spcPct val="20000"/>
              </a:spcBef>
              <a:buFont typeface="Arial" pitchFamily="34" charset="0"/>
              <a:buNone/>
              <a:defRPr sz="2829" kern="1200">
                <a:solidFill>
                  <a:schemeClr val="tx1">
                    <a:tint val="75000"/>
                  </a:schemeClr>
                </a:solidFill>
                <a:latin typeface="+mn-lt"/>
                <a:ea typeface="+mn-ea"/>
                <a:cs typeface="+mn-cs"/>
              </a:defRPr>
            </a:lvl2pPr>
            <a:lvl3pPr marL="923703" indent="0" algn="ctr" defTabSz="923703" rtl="0" eaLnBrk="1" latinLnBrk="0" hangingPunct="1">
              <a:spcBef>
                <a:spcPct val="20000"/>
              </a:spcBef>
              <a:buFont typeface="Arial" pitchFamily="34" charset="0"/>
              <a:buNone/>
              <a:defRPr sz="2436" kern="1200">
                <a:solidFill>
                  <a:schemeClr val="tx1">
                    <a:tint val="75000"/>
                  </a:schemeClr>
                </a:solidFill>
                <a:latin typeface="+mn-lt"/>
                <a:ea typeface="+mn-ea"/>
                <a:cs typeface="+mn-cs"/>
              </a:defRPr>
            </a:lvl3pPr>
            <a:lvl4pPr marL="1385555"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4pPr>
            <a:lvl5pPr marL="1847407"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5pPr>
            <a:lvl6pPr marL="2309259"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6pPr>
            <a:lvl7pPr marL="2771110"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7pPr>
            <a:lvl8pPr marL="3232962"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8pPr>
            <a:lvl9pPr marL="3694814"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9pPr>
          </a:lstStyle>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Open floorplan with spacious rooms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Unobstructed views through 15 6 ft windows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Amazing views from the piazza of historic church steeples, the Ravenel Bridge, and downtown Charleston</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9 ft ceiling</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Two private parking spots in rear lot</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Historic charm - this home housed a bakery from </a:t>
            </a:r>
            <a:r>
              <a:rPr lang="en-US" sz="1200" dirty="0" err="1">
                <a:solidFill>
                  <a:schemeClr val="bg2">
                    <a:lumMod val="25000"/>
                  </a:schemeClr>
                </a:solidFill>
                <a:latin typeface="Palatino Linotype" panose="02040502050505030304" pitchFamily="18" charset="0"/>
                <a:cs typeface="Times New Roman" panose="02020603050405020304" pitchFamily="18" charset="0"/>
              </a:rPr>
              <a:t>approx</a:t>
            </a:r>
            <a:r>
              <a:rPr lang="en-US" sz="1200" dirty="0">
                <a:solidFill>
                  <a:schemeClr val="bg2">
                    <a:lumMod val="25000"/>
                  </a:schemeClr>
                </a:solidFill>
                <a:latin typeface="Palatino Linotype" panose="02040502050505030304" pitchFamily="18" charset="0"/>
                <a:cs typeface="Times New Roman" panose="02020603050405020304" pitchFamily="18" charset="0"/>
              </a:rPr>
              <a:t> 1918-1958 and a storefront sweet shop from </a:t>
            </a:r>
            <a:r>
              <a:rPr lang="en-US" sz="1200" dirty="0" err="1">
                <a:solidFill>
                  <a:schemeClr val="bg2">
                    <a:lumMod val="25000"/>
                  </a:schemeClr>
                </a:solidFill>
                <a:latin typeface="Palatino Linotype" panose="02040502050505030304" pitchFamily="18" charset="0"/>
                <a:cs typeface="Times New Roman" panose="02020603050405020304" pitchFamily="18" charset="0"/>
              </a:rPr>
              <a:t>approx</a:t>
            </a:r>
            <a:r>
              <a:rPr lang="en-US" sz="1200" dirty="0">
                <a:solidFill>
                  <a:schemeClr val="bg2">
                    <a:lumMod val="25000"/>
                  </a:schemeClr>
                </a:solidFill>
                <a:latin typeface="Palatino Linotype" panose="02040502050505030304" pitchFamily="18" charset="0"/>
                <a:cs typeface="Times New Roman" panose="02020603050405020304" pitchFamily="18" charset="0"/>
              </a:rPr>
              <a:t> 1968-1978</a:t>
            </a:r>
          </a:p>
        </p:txBody>
      </p:sp>
      <p:sp>
        <p:nvSpPr>
          <p:cNvPr id="28" name="TextBox 27">
            <a:extLst>
              <a:ext uri="{FF2B5EF4-FFF2-40B4-BE49-F238E27FC236}">
                <a16:creationId xmlns:a16="http://schemas.microsoft.com/office/drawing/2014/main" id="{6154375A-9C4C-4D09-9AC9-C2724407AC12}"/>
              </a:ext>
            </a:extLst>
          </p:cNvPr>
          <p:cNvSpPr txBox="1"/>
          <p:nvPr/>
        </p:nvSpPr>
        <p:spPr>
          <a:xfrm>
            <a:off x="0" y="9224784"/>
            <a:ext cx="6357257" cy="276999"/>
          </a:xfrm>
          <a:prstGeom prst="rect">
            <a:avLst/>
          </a:prstGeom>
          <a:noFill/>
        </p:spPr>
        <p:txBody>
          <a:bodyPr wrap="square">
            <a:spAutoFit/>
          </a:bodyPr>
          <a:lstStyle/>
          <a:p>
            <a:pPr algn="ctr"/>
            <a:r>
              <a:rPr lang="en-US" sz="1200" b="1" i="1" dirty="0">
                <a:solidFill>
                  <a:schemeClr val="bg2">
                    <a:lumMod val="25000"/>
                  </a:schemeClr>
                </a:solidFill>
                <a:latin typeface="Palatino Linotype" panose="02040502050505030304" pitchFamily="18" charset="0"/>
                <a:cs typeface="Times New Roman" panose="02020603050405020304" pitchFamily="18" charset="0"/>
              </a:rPr>
              <a:t>Book your showings at this incredible property today!</a:t>
            </a:r>
          </a:p>
        </p:txBody>
      </p:sp>
      <p:sp>
        <p:nvSpPr>
          <p:cNvPr id="13" name="Rectangle 12">
            <a:extLst>
              <a:ext uri="{FF2B5EF4-FFF2-40B4-BE49-F238E27FC236}">
                <a16:creationId xmlns:a16="http://schemas.microsoft.com/office/drawing/2014/main" id="{B9A4206F-2D9B-4450-9045-F20A44CA2AB6}"/>
              </a:ext>
            </a:extLst>
          </p:cNvPr>
          <p:cNvSpPr/>
          <p:nvPr/>
        </p:nvSpPr>
        <p:spPr>
          <a:xfrm>
            <a:off x="411480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Christopher Smith     843-267-0735</a:t>
            </a:r>
          </a:p>
          <a:p>
            <a:pPr algn="ctr"/>
            <a:r>
              <a:rPr lang="en-US" sz="1400" dirty="0">
                <a:solidFill>
                  <a:schemeClr val="tx1"/>
                </a:solidFill>
                <a:latin typeface="Palatino Linotype" panose="02040502050505030304" pitchFamily="18" charset="0"/>
              </a:rPr>
              <a:t>christopher@mattoneillteam.com</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256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2020-10-14T13:08:59Z</dcterms:modified>
</cp:coreProperties>
</file>