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7724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1380" y="72"/>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10/3/2018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88620" y="402804"/>
            <a:ext cx="511683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10/3/2018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5"/>
            <a:ext cx="6477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950970" y="2346962"/>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88620" y="2251499"/>
            <a:ext cx="343415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948271" y="2251499"/>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88620" y="3464562"/>
            <a:ext cx="343415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948271" y="3464562"/>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10/3/2018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10/3/2018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10/3/2018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88621" y="2235202"/>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10/3/2018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88620" y="9411125"/>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10/3/2018</a:t>
            </a:fld>
            <a:endParaRPr lang="en-US"/>
          </a:p>
        </p:txBody>
      </p:sp>
      <p:sp>
        <p:nvSpPr>
          <p:cNvPr id="3" name="Footer Placeholder 2"/>
          <p:cNvSpPr>
            <a:spLocks noGrp="1"/>
          </p:cNvSpPr>
          <p:nvPr>
            <p:ph type="ftr" sz="quarter" idx="3"/>
          </p:nvPr>
        </p:nvSpPr>
        <p:spPr>
          <a:xfrm>
            <a:off x="2655570" y="9411125"/>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5"/>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26339" y="1"/>
            <a:ext cx="6440684" cy="4287834"/>
          </a:xfrm>
          <a:prstGeom prst="rect">
            <a:avLst/>
          </a:prstGeom>
          <a:ln>
            <a:noFill/>
          </a:ln>
          <a:effectLst>
            <a:softEdge rad="112500"/>
          </a:effectLst>
        </p:spPr>
      </p:pic>
      <p:sp>
        <p:nvSpPr>
          <p:cNvPr id="21" name="Rectangle 20"/>
          <p:cNvSpPr/>
          <p:nvPr/>
        </p:nvSpPr>
        <p:spPr>
          <a:xfrm>
            <a:off x="0" y="8929376"/>
            <a:ext cx="7772399" cy="1129024"/>
          </a:xfrm>
          <a:prstGeom prst="rect">
            <a:avLst/>
          </a:prstGeom>
          <a:solidFill>
            <a:schemeClr val="tx2">
              <a:lumMod val="50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242860" y="4287835"/>
            <a:ext cx="6529540" cy="4531218"/>
          </a:xfrm>
        </p:spPr>
        <p:txBody>
          <a:bodyPr anchor="ctr">
            <a:noAutofit/>
          </a:bodyPr>
          <a:lstStyle/>
          <a:p>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 spectacular island home filled with floor to ceiling Shiplap, high ceilings, ocean views, wood floors, double front porches, and an expansive high end kitchen that is open to the farm table dining room and living space with front porch ocean breezes and views. High end kitchen appliances including a 5 burner gas stove, GE Monogram fridge, wall oven w/warmer and microwave. This furnished home is loaded with stunning interior design furnishings. Enjoy direct access to the refreshing and private, saltwater pool from the game room and guest bedroom. The pool has been resurfaced, and LED light added and has the heating and cooling feature. The game room offers a bar sink, wine cooler, a Home Theater system and a pool table. Elevator to all floors. Outstanding exterior landscaping, French drains, lighting and fencing with a new turn around parking area in the front with high end hardscape. A live fence surrounds this home. Some special features in this 5 bedroom 4 bath and 2 half bath home include the central vacuum system, </a:t>
            </a:r>
            <a:r>
              <a:rPr lang="en-US" sz="125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Ipe</a:t>
            </a:r>
            <a:r>
              <a:rPr lang="en-US" sz="125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Decking, a gas grill directly connected to a gas line, 2 fireplaces with gas logs, 2 water heaters in the attic plus 1 tank less. Glass transom windows above most of the interior and exterior doors. A gutter system protects this home along with Anderson windows and doors. A room off the main family room has its own fire place and could be an office, reading room or whatever you want to make it. A new powder room has recently been added to this home for easy access to the pool along with many, many special additions and attention to every detail. Direct access to the beach path is directly across the street. </a:t>
            </a:r>
          </a:p>
          <a:p>
            <a:endPar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endParaRPr>
          </a:p>
          <a:p>
            <a:r>
              <a:rPr lang="en-US" sz="1250" b="1"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3103 Palm Boulevard is truly jaw dropping and you won't want to miss it!</a:t>
            </a:r>
          </a:p>
        </p:txBody>
      </p:sp>
      <p:sp>
        <p:nvSpPr>
          <p:cNvPr id="2" name="Title 1"/>
          <p:cNvSpPr>
            <a:spLocks noGrp="1"/>
          </p:cNvSpPr>
          <p:nvPr>
            <p:ph type="ctrTitle"/>
          </p:nvPr>
        </p:nvSpPr>
        <p:spPr>
          <a:xfrm>
            <a:off x="1" y="76200"/>
            <a:ext cx="7620000" cy="1171424"/>
          </a:xfrm>
        </p:spPr>
        <p:txBody>
          <a:bodyPr anchor="ctr">
            <a:noAutofit/>
            <a:scene3d>
              <a:camera prst="orthographicFront"/>
              <a:lightRig rig="soft" dir="t">
                <a:rot lat="0" lon="0" rev="17220000"/>
              </a:lightRig>
            </a:scene3d>
            <a:sp3d prstMaterial="softEdge"/>
          </a:bodyPr>
          <a:lstStyle/>
          <a:p>
            <a:pPr algn="r"/>
            <a: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3103 Palm Boulevard</a:t>
            </a:r>
            <a:br>
              <a:rPr lang="en-US" sz="20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Isle of Palms, SC 29451</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MLS# 18009328</a:t>
            </a:r>
            <a:b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br>
            <a:r>
              <a:rPr lang="en-US" sz="1400" cap="none" dirty="0">
                <a:ln w="10541" cmpd="sng">
                  <a:noFill/>
                  <a:prstDash val="solid"/>
                </a:ln>
                <a:solidFill>
                  <a:schemeClr val="bg1"/>
                </a:solidFill>
                <a:effectLst>
                  <a:outerShdw blurRad="76200" dist="38100" dir="8100000" sx="101000" sy="101000" algn="tr" rotWithShape="0">
                    <a:prstClr val="black">
                      <a:alpha val="50000"/>
                    </a:prstClr>
                  </a:outerShdw>
                </a:effectLst>
                <a:latin typeface="Century Gothic" panose="020B0502020202020204" pitchFamily="34" charset="0"/>
              </a:rPr>
              <a:t>$2,449,000</a:t>
            </a:r>
            <a:endParaRPr lang="en-US" sz="1200" i="1" cap="none" dirty="0">
              <a:ln w="10541" cmpd="sng">
                <a:noFill/>
                <a:prstDash val="solid"/>
              </a:ln>
              <a:solidFill>
                <a:srgbClr val="FFFF00"/>
              </a:solidFill>
              <a:effectLst>
                <a:outerShdw blurRad="76200" dist="38100" dir="8100000" sx="101000" sy="101000" algn="tr" rotWithShape="0">
                  <a:prstClr val="black">
                    <a:alpha val="50000"/>
                  </a:prstClr>
                </a:outerShdw>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833414" y="8970051"/>
            <a:ext cx="838139" cy="1047674"/>
          </a:xfrm>
          <a:prstGeom prst="rect">
            <a:avLst/>
          </a:prstGeom>
        </p:spPr>
      </p:pic>
      <p:sp>
        <p:nvSpPr>
          <p:cNvPr id="17" name="Rectangle 16"/>
          <p:cNvSpPr/>
          <p:nvPr/>
        </p:nvSpPr>
        <p:spPr>
          <a:xfrm>
            <a:off x="0" y="8970668"/>
            <a:ext cx="7772399" cy="1046440"/>
          </a:xfrm>
          <a:prstGeom prst="rect">
            <a:avLst/>
          </a:prstGeom>
        </p:spPr>
        <p:txBody>
          <a:bodyPr wrap="square">
            <a:spAutoFit/>
          </a:bodyPr>
          <a:lstStyle/>
          <a:p>
            <a:pPr algn="ctr"/>
            <a: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t>Darlene Smith</a:t>
            </a:r>
            <a:br>
              <a:rPr lang="en-US" sz="18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Office - (843) 886-8110</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Mobile - (843) 696-7824</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darlenesmith@carolinaone.com</a:t>
            </a:r>
          </a:p>
          <a:p>
            <a:pPr algn="ctr"/>
            <a:r>
              <a:rPr lang="en-US" sz="1100" dirty="0">
                <a:solidFill>
                  <a:schemeClr val="bg1"/>
                </a:solidFill>
                <a:effectLst>
                  <a:outerShdw blurRad="38100" dist="38100" dir="2700000" algn="tl">
                    <a:srgbClr val="000000">
                      <a:alpha val="43137"/>
                    </a:srgbClr>
                  </a:outerShdw>
                </a:effectLst>
                <a:latin typeface="Century Gothic" panose="020B0502020202020204" pitchFamily="34" charset="0"/>
              </a:rPr>
              <a:t>DarleneSmithTeam.com</a:t>
            </a:r>
          </a:p>
        </p:txBody>
      </p:sp>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0431" y="9038192"/>
            <a:ext cx="665018" cy="457200"/>
          </a:xfrm>
          <a:prstGeom prst="rect">
            <a:avLst/>
          </a:prstGeom>
        </p:spPr>
      </p:pic>
      <p:sp>
        <p:nvSpPr>
          <p:cNvPr id="18" name="Rectangle 17"/>
          <p:cNvSpPr/>
          <p:nvPr/>
        </p:nvSpPr>
        <p:spPr>
          <a:xfrm>
            <a:off x="-99060" y="9534087"/>
            <a:ext cx="1524000" cy="415498"/>
          </a:xfrm>
          <a:prstGeom prst="rect">
            <a:avLst/>
          </a:prstGeom>
        </p:spPr>
        <p:txBody>
          <a:bodyPr wrap="square">
            <a:spAutoFit/>
          </a:bodyPr>
          <a:lstStyle/>
          <a:p>
            <a:pPr algn="ctr"/>
            <a:r>
              <a:rPr lang="en-US" sz="700" dirty="0">
                <a:solidFill>
                  <a:schemeClr val="bg1"/>
                </a:solidFill>
                <a:latin typeface="Century Gothic" panose="020B0502020202020204" pitchFamily="34" charset="0"/>
              </a:rPr>
              <a:t>Carolina One Real Estate</a:t>
            </a:r>
          </a:p>
          <a:p>
            <a:pPr algn="ctr"/>
            <a:r>
              <a:rPr lang="en-US" sz="700" dirty="0">
                <a:solidFill>
                  <a:schemeClr val="bg1"/>
                </a:solidFill>
                <a:latin typeface="Century Gothic" panose="020B0502020202020204" pitchFamily="34" charset="0"/>
              </a:rPr>
              <a:t>1503 Palm Blvd </a:t>
            </a:r>
            <a:r>
              <a:rPr lang="en-US" sz="700" dirty="0" err="1">
                <a:solidFill>
                  <a:schemeClr val="bg1"/>
                </a:solidFill>
                <a:latin typeface="Century Gothic" panose="020B0502020202020204" pitchFamily="34" charset="0"/>
              </a:rPr>
              <a:t>Ste</a:t>
            </a:r>
            <a:endParaRPr lang="en-US" sz="700" dirty="0">
              <a:solidFill>
                <a:schemeClr val="bg1"/>
              </a:solidFill>
              <a:latin typeface="Century Gothic" panose="020B0502020202020204" pitchFamily="34" charset="0"/>
            </a:endParaRPr>
          </a:p>
          <a:p>
            <a:pPr algn="ctr"/>
            <a:r>
              <a:rPr lang="en-US" sz="700" dirty="0">
                <a:solidFill>
                  <a:schemeClr val="bg1"/>
                </a:solidFill>
                <a:latin typeface="Century Gothic" panose="020B0502020202020204" pitchFamily="34" charset="0"/>
              </a:rPr>
              <a:t>Isle of Palms, SC 29451</a:t>
            </a:r>
          </a:p>
        </p:txBody>
      </p:sp>
      <p:sp>
        <p:nvSpPr>
          <p:cNvPr id="30" name="Rectangle 29"/>
          <p:cNvSpPr/>
          <p:nvPr/>
        </p:nvSpPr>
        <p:spPr>
          <a:xfrm>
            <a:off x="1402539" y="76200"/>
            <a:ext cx="3321861" cy="1323439"/>
          </a:xfrm>
          <a:prstGeom prst="rect">
            <a:avLst/>
          </a:prstGeom>
          <a:noFill/>
        </p:spPr>
        <p:txBody>
          <a:bodyPr wrap="square">
            <a:spAutoFit/>
          </a:bodyPr>
          <a:lstStyle/>
          <a:p>
            <a:r>
              <a:rPr lang="en-US" b="1" i="1" dirty="0">
                <a:solidFill>
                  <a:srgbClr val="10253F"/>
                </a:solidFill>
                <a:effectLst>
                  <a:outerShdw blurRad="50800" dist="38100" dir="5400000" algn="t" rotWithShape="0">
                    <a:schemeClr val="tx2">
                      <a:lumMod val="50000"/>
                      <a:alpha val="40000"/>
                    </a:schemeClr>
                  </a:outerShdw>
                </a:effectLst>
              </a:rPr>
              <a:t>PRICE REDUCED!</a:t>
            </a:r>
          </a:p>
          <a:p>
            <a:r>
              <a:rPr lang="en-US" i="1" dirty="0">
                <a:solidFill>
                  <a:srgbClr val="10253F"/>
                </a:solidFill>
                <a:effectLst>
                  <a:outerShdw blurRad="50800" dist="38100" dir="5400000" algn="t" rotWithShape="0">
                    <a:schemeClr val="tx2">
                      <a:lumMod val="50000"/>
                      <a:alpha val="40000"/>
                    </a:schemeClr>
                  </a:outerShdw>
                </a:effectLst>
              </a:rPr>
              <a:t>Isle Of Palms 2nd Row</a:t>
            </a:r>
          </a:p>
          <a:p>
            <a:r>
              <a:rPr lang="en-US" i="1" dirty="0">
                <a:solidFill>
                  <a:srgbClr val="10253F"/>
                </a:solidFill>
                <a:effectLst>
                  <a:outerShdw blurRad="50800" dist="38100" dir="5400000" algn="t" rotWithShape="0">
                    <a:schemeClr val="tx2">
                      <a:lumMod val="50000"/>
                      <a:alpha val="40000"/>
                    </a:schemeClr>
                  </a:outerShdw>
                </a:effectLst>
              </a:rPr>
              <a:t>Ocean Views &amp; Pool</a:t>
            </a:r>
          </a:p>
          <a:p>
            <a:r>
              <a:rPr lang="en-US" i="1" dirty="0">
                <a:solidFill>
                  <a:srgbClr val="10253F"/>
                </a:solidFill>
                <a:effectLst>
                  <a:outerShdw blurRad="50800" dist="38100" dir="5400000" algn="t" rotWithShape="0">
                    <a:schemeClr val="tx2">
                      <a:lumMod val="50000"/>
                      <a:alpha val="40000"/>
                    </a:schemeClr>
                  </a:outerShdw>
                </a:effectLst>
              </a:rPr>
              <a:t>Stunning In &amp; Out</a:t>
            </a:r>
          </a:p>
        </p:txBody>
      </p:sp>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9429" y="8368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7724" y="8046377"/>
            <a:ext cx="1170432" cy="776504"/>
          </a:xfrm>
          <a:prstGeom prst="rect">
            <a:avLst/>
          </a:prstGeom>
          <a:ln>
            <a:solidFill>
              <a:srgbClr val="10253F"/>
            </a:solidFill>
          </a:ln>
          <a:effectLst>
            <a:outerShdw blurRad="63500" sx="102000" sy="102000" algn="ctr" rotWithShape="0">
              <a:prstClr val="black">
                <a:alpha val="40000"/>
              </a:prstClr>
            </a:outerShdw>
          </a:effectLst>
        </p:spPr>
      </p:pic>
      <p:pic>
        <p:nvPicPr>
          <p:cNvPr id="19" name="Picture 1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79429" y="45046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0" name="Picture 1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9429" y="5390353"/>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2" name="Picture 21"/>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79429" y="6276054"/>
            <a:ext cx="1170432" cy="778127"/>
          </a:xfrm>
          <a:prstGeom prst="rect">
            <a:avLst/>
          </a:prstGeom>
          <a:ln>
            <a:solidFill>
              <a:srgbClr val="10253F"/>
            </a:solidFill>
          </a:ln>
          <a:effectLst>
            <a:outerShdw blurRad="63500" sx="102000" sy="102000" algn="ctr" rotWithShape="0">
              <a:prstClr val="black">
                <a:alpha val="40000"/>
              </a:prstClr>
            </a:outerShdw>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79429" y="7160676"/>
            <a:ext cx="1170432" cy="779206"/>
          </a:xfrm>
          <a:prstGeom prst="rect">
            <a:avLst/>
          </a:prstGeom>
          <a:ln>
            <a:solidFill>
              <a:srgbClr val="10253F"/>
            </a:solidFill>
          </a:ln>
          <a:effectLst>
            <a:outerShdw blurRad="63500" sx="102000" sy="102000" algn="ctr" rotWithShape="0">
              <a:prstClr val="black">
                <a:alpha val="40000"/>
              </a:prstClr>
            </a:outerShdw>
          </a:effectLst>
        </p:spPr>
      </p:pic>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79429" y="3623252"/>
            <a:ext cx="1170432" cy="774906"/>
          </a:xfrm>
          <a:prstGeom prst="rect">
            <a:avLst/>
          </a:prstGeom>
          <a:ln>
            <a:solidFill>
              <a:srgbClr val="10253F"/>
            </a:solidFill>
          </a:ln>
          <a:effectLst>
            <a:outerShdw blurRad="63500" sx="102000" sy="102000" algn="ctr" rotWithShape="0">
              <a:prstClr val="black">
                <a:alpha val="40000"/>
              </a:prstClr>
            </a:outerShdw>
          </a:effectLst>
        </p:spPr>
      </p:pic>
      <p:pic>
        <p:nvPicPr>
          <p:cNvPr id="26" name="Picture 2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79429" y="2736470"/>
            <a:ext cx="1170432" cy="780288"/>
          </a:xfrm>
          <a:prstGeom prst="rect">
            <a:avLst/>
          </a:prstGeom>
          <a:ln>
            <a:solidFill>
              <a:srgbClr val="10253F"/>
            </a:solidFill>
          </a:ln>
          <a:effectLst>
            <a:outerShdw blurRad="63500" sx="102000" sy="102000" algn="ctr" rotWithShape="0">
              <a:prstClr val="black">
                <a:alpha val="40000"/>
              </a:prstClr>
            </a:outerShdw>
          </a:effectLst>
        </p:spPr>
      </p:pic>
      <p:pic>
        <p:nvPicPr>
          <p:cNvPr id="27" name="Picture 2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79429" y="968307"/>
            <a:ext cx="1170432" cy="778126"/>
          </a:xfrm>
          <a:prstGeom prst="rect">
            <a:avLst/>
          </a:prstGeom>
          <a:ln>
            <a:solidFill>
              <a:srgbClr val="10253F"/>
            </a:solidFill>
          </a:ln>
          <a:effectLst>
            <a:outerShdw blurRad="63500" sx="102000" sy="102000" algn="ctr" rotWithShape="0">
              <a:prstClr val="black">
                <a:alpha val="40000"/>
              </a:prstClr>
            </a:outerShdw>
          </a:effectLst>
        </p:spPr>
      </p:pic>
      <p:pic>
        <p:nvPicPr>
          <p:cNvPr id="28" name="Picture 27"/>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79429" y="1852927"/>
            <a:ext cx="1170432" cy="777049"/>
          </a:xfrm>
          <a:prstGeom prst="rect">
            <a:avLst/>
          </a:prstGeom>
          <a:ln>
            <a:solidFill>
              <a:srgbClr val="10253F"/>
            </a:solidFill>
          </a:ln>
          <a:effectLst>
            <a:outerShdw blurRad="63500" sx="102000" sy="102000" algn="ctr" rotWithShape="0">
              <a:prstClr val="black">
                <a:alpha val="40000"/>
              </a:prstClr>
            </a:outerShdw>
          </a:effectLst>
        </p:spPr>
      </p:pic>
      <p:sp>
        <p:nvSpPr>
          <p:cNvPr id="29" name="Title 1">
            <a:extLst>
              <a:ext uri="{FF2B5EF4-FFF2-40B4-BE49-F238E27FC236}">
                <a16:creationId xmlns:a16="http://schemas.microsoft.com/office/drawing/2014/main" id="{5AD9BDDB-3E13-4C97-B8F7-B02B35EA18BB}"/>
              </a:ext>
            </a:extLst>
          </p:cNvPr>
          <p:cNvSpPr txBox="1">
            <a:spLocks/>
          </p:cNvSpPr>
          <p:nvPr/>
        </p:nvSpPr>
        <p:spPr>
          <a:xfrm>
            <a:off x="1326339" y="3352800"/>
            <a:ext cx="6440684" cy="780288"/>
          </a:xfrm>
          <a:prstGeom prst="rect">
            <a:avLst/>
          </a:prstGeom>
        </p:spPr>
        <p:txBody>
          <a:bodyPr vert="horz" lIns="45720" tIns="0" rIns="45720" bIns="0" anchor="ctr">
            <a:noAutofit/>
            <a:scene3d>
              <a:camera prst="orthographicFront"/>
              <a:lightRig rig="soft" dir="t">
                <a:rot lat="0" lon="0" rev="17220000"/>
              </a:lightRig>
            </a:scene3d>
            <a:sp3d prstMaterial="softEdge"/>
          </a:bodyPr>
          <a:lstStyle>
            <a:lvl1pPr algn="ctr" rtl="0" eaLnBrk="1" latinLnBrk="0" hangingPunct="1">
              <a:spcBef>
                <a:spcPct val="0"/>
              </a:spcBef>
              <a:buNone/>
              <a:defRPr kumimoji="0" sz="4800" b="1" kern="1200"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latin typeface="+mj-lt"/>
                <a:ea typeface="+mj-ea"/>
                <a:cs typeface="+mj-cs"/>
              </a:defRPr>
            </a:lvl1pPr>
          </a:lstStyle>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Open House This Weekend</a:t>
            </a:r>
          </a:p>
          <a:p>
            <a:pPr defTabSz="914400"/>
            <a:r>
              <a:rPr lang="en-US" sz="2000" cap="none" dirty="0">
                <a:ln w="10541" cmpd="sng">
                  <a:noFill/>
                  <a:prstDash val="solid"/>
                </a:ln>
                <a:solidFill>
                  <a:schemeClr val="tx1"/>
                </a:solidFill>
                <a:effectLst/>
                <a:highlight>
                  <a:srgbClr val="FFFF00"/>
                </a:highlight>
                <a:latin typeface="Century Gothic" panose="020B0502020202020204" pitchFamily="34" charset="0"/>
              </a:rPr>
              <a:t>1:00 - 3:00 Both Days</a:t>
            </a:r>
          </a:p>
        </p:txBody>
      </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242</TotalTime>
  <Words>382</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Verdana</vt:lpstr>
      <vt:lpstr>Wingdings</vt:lpstr>
      <vt:lpstr>Wingdings 2</vt:lpstr>
      <vt:lpstr>Wingdings 3</vt:lpstr>
      <vt:lpstr>Apex</vt:lpstr>
      <vt:lpstr>3103 Palm Boulevard Isle of Palms, SC 29451 MLS# 18009328 $2,449,000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60</cp:revision>
  <dcterms:created xsi:type="dcterms:W3CDTF">2006-08-16T00:00:00Z</dcterms:created>
  <dcterms:modified xsi:type="dcterms:W3CDTF">2018-10-03T18:05:01Z</dcterms:modified>
</cp:coreProperties>
</file>