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772400" cy="10058400"/>
  <p:notesSz cx="6858000" cy="9144000"/>
  <p:defaultTextStyle>
    <a:defPPr>
      <a:defRPr lang="en-US"/>
    </a:defPPr>
    <a:lvl1pPr marL="0" algn="l" defTabSz="992764" rtl="0" eaLnBrk="1" latinLnBrk="0" hangingPunct="1">
      <a:defRPr sz="2000" kern="1200">
        <a:solidFill>
          <a:schemeClr val="tx1"/>
        </a:solidFill>
        <a:latin typeface="+mn-lt"/>
        <a:ea typeface="+mn-ea"/>
        <a:cs typeface="+mn-cs"/>
      </a:defRPr>
    </a:lvl1pPr>
    <a:lvl2pPr marL="496382" algn="l" defTabSz="992764" rtl="0" eaLnBrk="1" latinLnBrk="0" hangingPunct="1">
      <a:defRPr sz="2000" kern="1200">
        <a:solidFill>
          <a:schemeClr val="tx1"/>
        </a:solidFill>
        <a:latin typeface="+mn-lt"/>
        <a:ea typeface="+mn-ea"/>
        <a:cs typeface="+mn-cs"/>
      </a:defRPr>
    </a:lvl2pPr>
    <a:lvl3pPr marL="992764" algn="l" defTabSz="992764" rtl="0" eaLnBrk="1" latinLnBrk="0" hangingPunct="1">
      <a:defRPr sz="2000" kern="1200">
        <a:solidFill>
          <a:schemeClr val="tx1"/>
        </a:solidFill>
        <a:latin typeface="+mn-lt"/>
        <a:ea typeface="+mn-ea"/>
        <a:cs typeface="+mn-cs"/>
      </a:defRPr>
    </a:lvl3pPr>
    <a:lvl4pPr marL="1489146" algn="l" defTabSz="992764" rtl="0" eaLnBrk="1" latinLnBrk="0" hangingPunct="1">
      <a:defRPr sz="2000" kern="1200">
        <a:solidFill>
          <a:schemeClr val="tx1"/>
        </a:solidFill>
        <a:latin typeface="+mn-lt"/>
        <a:ea typeface="+mn-ea"/>
        <a:cs typeface="+mn-cs"/>
      </a:defRPr>
    </a:lvl4pPr>
    <a:lvl5pPr marL="1985528" algn="l" defTabSz="992764" rtl="0" eaLnBrk="1" latinLnBrk="0" hangingPunct="1">
      <a:defRPr sz="2000" kern="1200">
        <a:solidFill>
          <a:schemeClr val="tx1"/>
        </a:solidFill>
        <a:latin typeface="+mn-lt"/>
        <a:ea typeface="+mn-ea"/>
        <a:cs typeface="+mn-cs"/>
      </a:defRPr>
    </a:lvl5pPr>
    <a:lvl6pPr marL="2481910" algn="l" defTabSz="992764" rtl="0" eaLnBrk="1" latinLnBrk="0" hangingPunct="1">
      <a:defRPr sz="2000" kern="1200">
        <a:solidFill>
          <a:schemeClr val="tx1"/>
        </a:solidFill>
        <a:latin typeface="+mn-lt"/>
        <a:ea typeface="+mn-ea"/>
        <a:cs typeface="+mn-cs"/>
      </a:defRPr>
    </a:lvl6pPr>
    <a:lvl7pPr marL="2978292" algn="l" defTabSz="992764" rtl="0" eaLnBrk="1" latinLnBrk="0" hangingPunct="1">
      <a:defRPr sz="2000" kern="1200">
        <a:solidFill>
          <a:schemeClr val="tx1"/>
        </a:solidFill>
        <a:latin typeface="+mn-lt"/>
        <a:ea typeface="+mn-ea"/>
        <a:cs typeface="+mn-cs"/>
      </a:defRPr>
    </a:lvl7pPr>
    <a:lvl8pPr marL="3474674" algn="l" defTabSz="992764" rtl="0" eaLnBrk="1" latinLnBrk="0" hangingPunct="1">
      <a:defRPr sz="2000" kern="1200">
        <a:solidFill>
          <a:schemeClr val="tx1"/>
        </a:solidFill>
        <a:latin typeface="+mn-lt"/>
        <a:ea typeface="+mn-ea"/>
        <a:cs typeface="+mn-cs"/>
      </a:defRPr>
    </a:lvl8pPr>
    <a:lvl9pPr marL="3971056" algn="l" defTabSz="99276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448"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79B8FC"/>
    <a:srgbClr val="10253F"/>
    <a:srgbClr val="79B8F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0" d="100"/>
          <a:sy n="50" d="100"/>
        </p:scale>
        <p:origin x="2628" y="36"/>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58726" y="2011680"/>
            <a:ext cx="6995160" cy="268224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6/29/2017</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165860" y="4886490"/>
            <a:ext cx="5440680" cy="257048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6/29/2017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7"/>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388620" y="402804"/>
            <a:ext cx="5116830" cy="8582237"/>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6/29/2017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6/29/2017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360170" y="894080"/>
            <a:ext cx="6023610" cy="26822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360170" y="3678086"/>
            <a:ext cx="6023610" cy="2214244"/>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6/29/2017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736080" y="9411125"/>
            <a:ext cx="647700" cy="535517"/>
          </a:xfrm>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3950970" y="2346962"/>
            <a:ext cx="343281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6/29/2017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8620" y="400473"/>
            <a:ext cx="6995160" cy="16764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388620" y="2251499"/>
            <a:ext cx="3434159"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3948271" y="2251499"/>
            <a:ext cx="3435509"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388620" y="3464562"/>
            <a:ext cx="3434159"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3948271" y="3464562"/>
            <a:ext cx="3435509"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6/29/2017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6/29/2017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6/29/2017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3"/>
            <a:ext cx="2557066" cy="170434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388621" y="2235202"/>
            <a:ext cx="2557066" cy="6749839"/>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3038792" y="400474"/>
            <a:ext cx="4344988" cy="8584566"/>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6/29/2017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54480" y="894080"/>
            <a:ext cx="4663440" cy="766022"/>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1554480" y="2686897"/>
            <a:ext cx="4663440" cy="58115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marL="0" indent="0" algn="l" rtl="0" eaLnBrk="1" latinLnBrk="0" hangingPunct="1">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554480" y="1711287"/>
            <a:ext cx="4663440" cy="777850"/>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6/29/2017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388620" y="402802"/>
            <a:ext cx="6995160" cy="16764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388620" y="2346960"/>
            <a:ext cx="6995160" cy="6906768"/>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388620" y="9411125"/>
            <a:ext cx="1813560" cy="535517"/>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6/29/2017</a:t>
            </a:fld>
            <a:endParaRPr lang="en-US"/>
          </a:p>
        </p:txBody>
      </p:sp>
      <p:sp>
        <p:nvSpPr>
          <p:cNvPr id="3" name="Footer Placeholder 2"/>
          <p:cNvSpPr>
            <a:spLocks noGrp="1"/>
          </p:cNvSpPr>
          <p:nvPr>
            <p:ph type="ftr" sz="quarter" idx="3"/>
          </p:nvPr>
        </p:nvSpPr>
        <p:spPr>
          <a:xfrm>
            <a:off x="2655570" y="9411125"/>
            <a:ext cx="2461260" cy="535517"/>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6736080" y="9411125"/>
            <a:ext cx="647700" cy="535517"/>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3" Type="http://schemas.openxmlformats.org/officeDocument/2006/relationships/image" Target="../media/image3.jpg"/><Relationship Id="rId7" Type="http://schemas.openxmlformats.org/officeDocument/2006/relationships/image" Target="../media/image7.jpe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eg"/><Relationship Id="rId11" Type="http://schemas.openxmlformats.org/officeDocument/2006/relationships/image" Target="../media/image11.jpeg"/><Relationship Id="rId5" Type="http://schemas.openxmlformats.org/officeDocument/2006/relationships/image" Target="../media/image5.jpeg"/><Relationship Id="rId10" Type="http://schemas.openxmlformats.org/officeDocument/2006/relationships/image" Target="../media/image10.jpeg"/><Relationship Id="rId4" Type="http://schemas.openxmlformats.org/officeDocument/2006/relationships/image" Target="../media/image4.jpeg"/><Relationship Id="rId9" Type="http://schemas.openxmlformats.org/officeDocument/2006/relationships/image" Target="../media/image9.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7772400" cy="5174414"/>
          </a:xfrm>
          <a:prstGeom prst="rect">
            <a:avLst/>
          </a:prstGeom>
          <a:ln>
            <a:noFill/>
          </a:ln>
          <a:effectLst>
            <a:softEdge rad="112500"/>
          </a:effectLst>
        </p:spPr>
      </p:pic>
      <p:sp>
        <p:nvSpPr>
          <p:cNvPr id="21" name="Rectangle 20"/>
          <p:cNvSpPr/>
          <p:nvPr/>
        </p:nvSpPr>
        <p:spPr>
          <a:xfrm>
            <a:off x="0" y="8929376"/>
            <a:ext cx="7772399" cy="1129024"/>
          </a:xfrm>
          <a:prstGeom prst="rect">
            <a:avLst/>
          </a:prstGeom>
          <a:solidFill>
            <a:schemeClr val="tx2">
              <a:lumMod val="50000"/>
            </a:schemeClr>
          </a:solidFill>
          <a:ln>
            <a:noFill/>
          </a:ln>
          <a:effectLst>
            <a:outerShdw blurRad="50800" dist="38100" dir="162000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1676400" y="5044419"/>
            <a:ext cx="6096000" cy="3858109"/>
          </a:xfrm>
        </p:spPr>
        <p:txBody>
          <a:bodyPr anchor="ctr">
            <a:noAutofit/>
          </a:bodyPr>
          <a:lstStyle/>
          <a:p>
            <a:r>
              <a:rPr lang="en-US" sz="1100" dirty="0">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rPr>
              <a:t>Spectacular beach home just 1 block from the beach built by ALKA Construction offers amazing light and that wonderful Coastal feel throughout. You will be blown away by the woodwork from floor to ceiling, the openness and how the home surrounds the raised pool. Upon entering the home you'll notice the Tabby surround fireplace with gas logs, gorgeous Brazilian Mahogany floors and numerous French doors all leading to the pool area. A perfect home for large family Beach Vacations where everyone can have their private space and yet be together to enjoy the pool and great fellowship. A separate, large dining room with built-ins is just off the gourmet kitchen. Enjoy the marble counter tops and tile back splash, Wolf gas top stove with pot filler, Bosch dishwasher, Sub Zero refrigerator, farm sink, and the custom cabinetry and drawers. From the 10' ceilings, extensive crown molding, beams and gorgeous, custom lighting throughout--this home has every detail covered down to the unique door handles. 3105 Cameron isn't short of bedrooms either. The main floor offers 2 bedrooms (1 of those could be a master) and on the 2nd floor are 4 bedrooms--2 with </a:t>
            </a:r>
            <a:r>
              <a:rPr lang="en-US" sz="1100" dirty="0" err="1">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rPr>
              <a:t>en</a:t>
            </a:r>
            <a:r>
              <a:rPr lang="en-US" sz="1100" dirty="0">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rPr>
              <a:t> suites (1 is the master) and 2 bedrooms that share a bath. The loft/tower area currently houses 2 twin beds making a fun bedroom for kids but would make a great sitting room/office. From the garage under the house you'll have elevator access to all floors of this home. A tremendous amount of storage is under the home with additional washer and dryer. Additional features are the </a:t>
            </a:r>
            <a:r>
              <a:rPr lang="en-US" sz="1100" dirty="0" err="1">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rPr>
              <a:t>Ipe</a:t>
            </a:r>
            <a:r>
              <a:rPr lang="en-US" sz="1100" dirty="0">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rPr>
              <a:t> Decking, copper flashing, Anderson windows and doors, 3 car garage under the home and w/Tabby accents. This vacation rental home is in pristine condition and averages between $100,000-$115,000/year in gross income.</a:t>
            </a:r>
          </a:p>
        </p:txBody>
      </p:sp>
      <p:sp>
        <p:nvSpPr>
          <p:cNvPr id="2" name="Title 1"/>
          <p:cNvSpPr>
            <a:spLocks noGrp="1"/>
          </p:cNvSpPr>
          <p:nvPr>
            <p:ph type="ctrTitle"/>
          </p:nvPr>
        </p:nvSpPr>
        <p:spPr>
          <a:xfrm>
            <a:off x="3505200" y="3834300"/>
            <a:ext cx="3328214" cy="1171424"/>
          </a:xfrm>
        </p:spPr>
        <p:txBody>
          <a:bodyPr anchor="ctr">
            <a:noAutofit/>
            <a:scene3d>
              <a:camera prst="orthographicFront"/>
              <a:lightRig rig="soft" dir="t">
                <a:rot lat="0" lon="0" rev="17220000"/>
              </a:lightRig>
            </a:scene3d>
            <a:sp3d prstMaterial="softEdge"/>
          </a:bodyPr>
          <a:lstStyle/>
          <a:p>
            <a:pPr algn="r"/>
            <a:r>
              <a:rPr lang="en-US" sz="20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t>3105 Cameron Boulevard</a:t>
            </a:r>
            <a:br>
              <a:rPr lang="en-US" sz="20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br>
            <a:r>
              <a:rPr lang="en-US" sz="14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t>Isle of Palms, SC 29451</a:t>
            </a:r>
            <a:br>
              <a:rPr lang="en-US" sz="14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br>
            <a:r>
              <a:rPr lang="en-US" sz="14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t>MLS# 17001826</a:t>
            </a:r>
            <a:br>
              <a:rPr lang="en-US" sz="14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br>
            <a:r>
              <a:rPr lang="en-US" sz="1400" i="1" cap="none" dirty="0">
                <a:ln w="10541" cmpd="sng">
                  <a:noFill/>
                  <a:prstDash val="solid"/>
                </a:ln>
                <a:solidFill>
                  <a:srgbClr val="FFFF00"/>
                </a:solidFill>
                <a:effectLst>
                  <a:outerShdw blurRad="76200" dist="38100" dir="8100000" sx="101000" sy="101000" algn="tr" rotWithShape="0">
                    <a:prstClr val="black">
                      <a:alpha val="50000"/>
                    </a:prstClr>
                  </a:outerShdw>
                </a:effectLst>
                <a:latin typeface="Century Gothic" panose="020B0502020202020204" pitchFamily="34" charset="0"/>
              </a:rPr>
              <a:t>Reduced to $1,800,000</a:t>
            </a:r>
            <a:endParaRPr lang="en-US" sz="1200" i="1" cap="none" dirty="0">
              <a:ln w="10541" cmpd="sng">
                <a:noFill/>
                <a:prstDash val="solid"/>
              </a:ln>
              <a:solidFill>
                <a:srgbClr val="FFFF00"/>
              </a:solidFill>
              <a:effectLst>
                <a:outerShdw blurRad="76200" dist="38100" dir="8100000" sx="101000" sy="101000" algn="tr" rotWithShape="0">
                  <a:prstClr val="black">
                    <a:alpha val="50000"/>
                  </a:prstClr>
                </a:outerShdw>
              </a:effectLst>
              <a:latin typeface="Century Gothic" panose="020B0502020202020204" pitchFamily="34" charset="0"/>
            </a:endParaRPr>
          </a:p>
        </p:txBody>
      </p:sp>
      <p:pic>
        <p:nvPicPr>
          <p:cNvPr id="14" name="Picture 1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833414" y="8970051"/>
            <a:ext cx="838139" cy="1047674"/>
          </a:xfrm>
          <a:prstGeom prst="rect">
            <a:avLst/>
          </a:prstGeom>
        </p:spPr>
      </p:pic>
      <p:sp>
        <p:nvSpPr>
          <p:cNvPr id="17" name="Rectangle 16"/>
          <p:cNvSpPr/>
          <p:nvPr/>
        </p:nvSpPr>
        <p:spPr>
          <a:xfrm>
            <a:off x="0" y="8970668"/>
            <a:ext cx="7772399" cy="1046440"/>
          </a:xfrm>
          <a:prstGeom prst="rect">
            <a:avLst/>
          </a:prstGeom>
        </p:spPr>
        <p:txBody>
          <a:bodyPr wrap="square">
            <a:spAutoFit/>
          </a:bodyPr>
          <a:lstStyle/>
          <a:p>
            <a:pPr algn="ctr"/>
            <a:r>
              <a:rPr lang="en-US" sz="1800" dirty="0">
                <a:solidFill>
                  <a:schemeClr val="bg1"/>
                </a:solidFill>
                <a:effectLst>
                  <a:outerShdw blurRad="38100" dist="38100" dir="2700000" algn="tl">
                    <a:srgbClr val="000000">
                      <a:alpha val="43137"/>
                    </a:srgbClr>
                  </a:outerShdw>
                </a:effectLst>
                <a:latin typeface="Century Gothic" panose="020B0502020202020204" pitchFamily="34" charset="0"/>
              </a:rPr>
              <a:t>Darlene Smith</a:t>
            </a:r>
            <a:br>
              <a:rPr lang="en-US" sz="1800" dirty="0">
                <a:solidFill>
                  <a:schemeClr val="bg1"/>
                </a:solidFill>
                <a:effectLst>
                  <a:outerShdw blurRad="38100" dist="38100" dir="2700000" algn="tl">
                    <a:srgbClr val="000000">
                      <a:alpha val="43137"/>
                    </a:srgbClr>
                  </a:outerShdw>
                </a:effectLst>
                <a:latin typeface="Century Gothic" panose="020B0502020202020204" pitchFamily="34" charset="0"/>
              </a:rPr>
            </a:br>
            <a:r>
              <a:rPr lang="en-US" sz="1100" dirty="0">
                <a:solidFill>
                  <a:schemeClr val="bg1"/>
                </a:solidFill>
                <a:effectLst>
                  <a:outerShdw blurRad="38100" dist="38100" dir="2700000" algn="tl">
                    <a:srgbClr val="000000">
                      <a:alpha val="43137"/>
                    </a:srgbClr>
                  </a:outerShdw>
                </a:effectLst>
                <a:latin typeface="Century Gothic" panose="020B0502020202020204" pitchFamily="34" charset="0"/>
              </a:rPr>
              <a:t>Office - (843) 886-8110</a:t>
            </a:r>
          </a:p>
          <a:p>
            <a:pPr algn="ctr"/>
            <a:r>
              <a:rPr lang="en-US" sz="1100" dirty="0">
                <a:solidFill>
                  <a:schemeClr val="bg1"/>
                </a:solidFill>
                <a:effectLst>
                  <a:outerShdw blurRad="38100" dist="38100" dir="2700000" algn="tl">
                    <a:srgbClr val="000000">
                      <a:alpha val="43137"/>
                    </a:srgbClr>
                  </a:outerShdw>
                </a:effectLst>
                <a:latin typeface="Century Gothic" panose="020B0502020202020204" pitchFamily="34" charset="0"/>
              </a:rPr>
              <a:t>Mobile - (843) 696-7824</a:t>
            </a:r>
          </a:p>
          <a:p>
            <a:pPr algn="ctr"/>
            <a:r>
              <a:rPr lang="en-US" sz="1100" dirty="0">
                <a:solidFill>
                  <a:schemeClr val="bg1"/>
                </a:solidFill>
                <a:effectLst>
                  <a:outerShdw blurRad="38100" dist="38100" dir="2700000" algn="tl">
                    <a:srgbClr val="000000">
                      <a:alpha val="43137"/>
                    </a:srgbClr>
                  </a:outerShdw>
                </a:effectLst>
                <a:latin typeface="Century Gothic" panose="020B0502020202020204" pitchFamily="34" charset="0"/>
              </a:rPr>
              <a:t>darlenesmith@carolinaone.com</a:t>
            </a:r>
          </a:p>
          <a:p>
            <a:pPr algn="ctr"/>
            <a:r>
              <a:rPr lang="en-US" sz="1100" dirty="0">
                <a:solidFill>
                  <a:schemeClr val="bg1"/>
                </a:solidFill>
                <a:effectLst>
                  <a:outerShdw blurRad="38100" dist="38100" dir="2700000" algn="tl">
                    <a:srgbClr val="000000">
                      <a:alpha val="43137"/>
                    </a:srgbClr>
                  </a:outerShdw>
                </a:effectLst>
                <a:latin typeface="Century Gothic" panose="020B0502020202020204" pitchFamily="34" charset="0"/>
              </a:rPr>
              <a:t>DarleneSmithTeam.com</a:t>
            </a:r>
          </a:p>
        </p:txBody>
      </p:sp>
      <p:grpSp>
        <p:nvGrpSpPr>
          <p:cNvPr id="24" name="Group 23"/>
          <p:cNvGrpSpPr/>
          <p:nvPr/>
        </p:nvGrpSpPr>
        <p:grpSpPr>
          <a:xfrm>
            <a:off x="152400" y="9038192"/>
            <a:ext cx="1524000" cy="911393"/>
            <a:chOff x="0" y="9037683"/>
            <a:chExt cx="1524000" cy="911393"/>
          </a:xfrm>
        </p:grpSpPr>
        <p:pic>
          <p:nvPicPr>
            <p:cNvPr id="16" name="Picture 1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29491" y="9037683"/>
              <a:ext cx="665018" cy="457200"/>
            </a:xfrm>
            <a:prstGeom prst="rect">
              <a:avLst/>
            </a:prstGeom>
          </p:spPr>
        </p:pic>
        <p:sp>
          <p:nvSpPr>
            <p:cNvPr id="18" name="Rectangle 17"/>
            <p:cNvSpPr/>
            <p:nvPr/>
          </p:nvSpPr>
          <p:spPr>
            <a:xfrm>
              <a:off x="0" y="9533578"/>
              <a:ext cx="1524000" cy="415498"/>
            </a:xfrm>
            <a:prstGeom prst="rect">
              <a:avLst/>
            </a:prstGeom>
          </p:spPr>
          <p:txBody>
            <a:bodyPr wrap="square">
              <a:spAutoFit/>
            </a:bodyPr>
            <a:lstStyle/>
            <a:p>
              <a:pPr algn="ctr"/>
              <a:r>
                <a:rPr lang="en-US" sz="700" dirty="0">
                  <a:solidFill>
                    <a:schemeClr val="bg1"/>
                  </a:solidFill>
                  <a:latin typeface="Century Gothic" panose="020B0502020202020204" pitchFamily="34" charset="0"/>
                </a:rPr>
                <a:t>Carolina One Real Estate</a:t>
              </a:r>
            </a:p>
            <a:p>
              <a:pPr algn="ctr"/>
              <a:r>
                <a:rPr lang="en-US" sz="700" dirty="0">
                  <a:solidFill>
                    <a:schemeClr val="bg1"/>
                  </a:solidFill>
                  <a:latin typeface="Century Gothic" panose="020B0502020202020204" pitchFamily="34" charset="0"/>
                </a:rPr>
                <a:t>1503 Palm Blvd </a:t>
              </a:r>
              <a:r>
                <a:rPr lang="en-US" sz="700" dirty="0" err="1">
                  <a:solidFill>
                    <a:schemeClr val="bg1"/>
                  </a:solidFill>
                  <a:latin typeface="Century Gothic" panose="020B0502020202020204" pitchFamily="34" charset="0"/>
                </a:rPr>
                <a:t>Ste</a:t>
              </a:r>
              <a:endParaRPr lang="en-US" sz="700" dirty="0">
                <a:solidFill>
                  <a:schemeClr val="bg1"/>
                </a:solidFill>
                <a:latin typeface="Century Gothic" panose="020B0502020202020204" pitchFamily="34" charset="0"/>
              </a:endParaRPr>
            </a:p>
            <a:p>
              <a:pPr algn="ctr"/>
              <a:r>
                <a:rPr lang="en-US" sz="700" dirty="0">
                  <a:solidFill>
                    <a:schemeClr val="bg1"/>
                  </a:solidFill>
                  <a:latin typeface="Century Gothic" panose="020B0502020202020204" pitchFamily="34" charset="0"/>
                </a:rPr>
                <a:t>Isle of Palms, SC 29451</a:t>
              </a:r>
            </a:p>
          </p:txBody>
        </p:sp>
      </p:grpSp>
      <p:sp>
        <p:nvSpPr>
          <p:cNvPr id="30" name="Rectangle 29"/>
          <p:cNvSpPr/>
          <p:nvPr/>
        </p:nvSpPr>
        <p:spPr>
          <a:xfrm>
            <a:off x="581890" y="76200"/>
            <a:ext cx="7190509" cy="646331"/>
          </a:xfrm>
          <a:prstGeom prst="rect">
            <a:avLst/>
          </a:prstGeom>
          <a:noFill/>
        </p:spPr>
        <p:txBody>
          <a:bodyPr wrap="square">
            <a:spAutoFit/>
          </a:bodyPr>
          <a:lstStyle/>
          <a:p>
            <a:pPr algn="ctr"/>
            <a:r>
              <a:rPr lang="en-US" sz="1800" b="1" i="1" dirty="0">
                <a:solidFill>
                  <a:srgbClr val="FFFF00"/>
                </a:solidFill>
                <a:effectLst>
                  <a:outerShdw blurRad="50800" dist="38100" dir="5400000" algn="t" rotWithShape="0">
                    <a:schemeClr val="tx2">
                      <a:lumMod val="50000"/>
                      <a:alpha val="40000"/>
                    </a:schemeClr>
                  </a:outerShdw>
                </a:effectLst>
              </a:rPr>
              <a:t>Home for Entertaining and Relaxing</a:t>
            </a:r>
          </a:p>
          <a:p>
            <a:pPr algn="ctr"/>
            <a:r>
              <a:rPr lang="en-US" sz="1800" b="1" i="1" dirty="0">
                <a:solidFill>
                  <a:srgbClr val="FFFF00"/>
                </a:solidFill>
                <a:effectLst>
                  <a:outerShdw blurRad="50800" dist="38100" dir="5400000" algn="t" rotWithShape="0">
                    <a:schemeClr val="tx2">
                      <a:lumMod val="50000"/>
                      <a:alpha val="40000"/>
                    </a:schemeClr>
                  </a:outerShdw>
                </a:effectLst>
              </a:rPr>
              <a:t>w/Pool and Steps to Beach</a:t>
            </a:r>
            <a:endParaRPr lang="en-US" sz="1800" b="1" i="1" dirty="0">
              <a:solidFill>
                <a:schemeClr val="bg1"/>
              </a:solidFill>
              <a:effectLst>
                <a:outerShdw blurRad="50800" dist="38100" dir="5400000" algn="t" rotWithShape="0">
                  <a:schemeClr val="tx2">
                    <a:lumMod val="50000"/>
                    <a:alpha val="40000"/>
                  </a:schemeClr>
                </a:outerShdw>
              </a:effectLst>
            </a:endParaRPr>
          </a:p>
        </p:txBody>
      </p:sp>
      <p:pic>
        <p:nvPicPr>
          <p:cNvPr id="9" name="Picture 8"/>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65545" y="7684057"/>
            <a:ext cx="1510855" cy="1005840"/>
          </a:xfrm>
          <a:prstGeom prst="rect">
            <a:avLst/>
          </a:prstGeom>
          <a:ln>
            <a:solidFill>
              <a:schemeClr val="bg1"/>
            </a:solidFill>
          </a:ln>
          <a:effectLst>
            <a:outerShdw blurRad="63500" sx="102000" sy="102000" algn="ctr" rotWithShape="0">
              <a:prstClr val="black">
                <a:alpha val="40000"/>
              </a:prstClr>
            </a:outerShdw>
          </a:effectLst>
        </p:spPr>
      </p:pic>
      <p:pic>
        <p:nvPicPr>
          <p:cNvPr id="10" name="Picture 9"/>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65545" y="3948100"/>
            <a:ext cx="1510855" cy="1005840"/>
          </a:xfrm>
          <a:prstGeom prst="rect">
            <a:avLst/>
          </a:prstGeom>
          <a:ln>
            <a:solidFill>
              <a:schemeClr val="bg1"/>
            </a:solidFill>
          </a:ln>
          <a:effectLst>
            <a:outerShdw blurRad="63500" sx="102000" sy="102000" algn="ctr" rotWithShape="0">
              <a:prstClr val="black">
                <a:alpha val="40000"/>
              </a:prstClr>
            </a:outerShdw>
          </a:effectLst>
        </p:spPr>
      </p:pic>
      <p:pic>
        <p:nvPicPr>
          <p:cNvPr id="19" name="Picture 18"/>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165279" y="1458679"/>
            <a:ext cx="1511121" cy="1004623"/>
          </a:xfrm>
          <a:prstGeom prst="rect">
            <a:avLst/>
          </a:prstGeom>
          <a:ln>
            <a:solidFill>
              <a:schemeClr val="bg1"/>
            </a:solidFill>
          </a:ln>
          <a:effectLst>
            <a:outerShdw blurRad="63500" sx="102000" sy="102000" algn="ctr" rotWithShape="0">
              <a:prstClr val="black">
                <a:alpha val="40000"/>
              </a:prstClr>
            </a:outerShdw>
          </a:effectLst>
        </p:spPr>
      </p:pic>
      <p:pic>
        <p:nvPicPr>
          <p:cNvPr id="20" name="Picture 19"/>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167640" y="2702781"/>
            <a:ext cx="1508760" cy="1005840"/>
          </a:xfrm>
          <a:prstGeom prst="rect">
            <a:avLst/>
          </a:prstGeom>
          <a:ln>
            <a:solidFill>
              <a:schemeClr val="bg1"/>
            </a:solidFill>
          </a:ln>
          <a:effectLst>
            <a:outerShdw blurRad="63500" sx="102000" sy="102000" algn="ctr" rotWithShape="0">
              <a:prstClr val="black">
                <a:alpha val="40000"/>
              </a:prstClr>
            </a:outerShdw>
          </a:effectLst>
        </p:spPr>
      </p:pic>
      <p:pic>
        <p:nvPicPr>
          <p:cNvPr id="22" name="Picture 21"/>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165545" y="6438738"/>
            <a:ext cx="1510855" cy="1005840"/>
          </a:xfrm>
          <a:prstGeom prst="rect">
            <a:avLst/>
          </a:prstGeom>
          <a:ln>
            <a:solidFill>
              <a:schemeClr val="bg1"/>
            </a:solidFill>
          </a:ln>
          <a:effectLst>
            <a:outerShdw blurRad="63500" sx="102000" sy="102000" algn="ctr" rotWithShape="0">
              <a:prstClr val="black">
                <a:alpha val="40000"/>
              </a:prstClr>
            </a:outerShdw>
          </a:effectLst>
        </p:spPr>
      </p:pic>
      <p:pic>
        <p:nvPicPr>
          <p:cNvPr id="23" name="Picture 22"/>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167640" y="5193419"/>
            <a:ext cx="1508760" cy="1005840"/>
          </a:xfrm>
          <a:prstGeom prst="rect">
            <a:avLst/>
          </a:prstGeom>
          <a:ln>
            <a:solidFill>
              <a:schemeClr val="bg1"/>
            </a:solidFill>
          </a:ln>
          <a:effectLst>
            <a:outerShdw blurRad="63500" sx="102000" sy="102000" algn="ctr" rotWithShape="0">
              <a:prstClr val="black">
                <a:alpha val="40000"/>
              </a:prstClr>
            </a:outerShdw>
          </a:effectLst>
        </p:spPr>
      </p:pic>
      <p:pic>
        <p:nvPicPr>
          <p:cNvPr id="25" name="Picture 24"/>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165279" y="215967"/>
            <a:ext cx="1511121" cy="1003233"/>
          </a:xfrm>
          <a:prstGeom prst="rect">
            <a:avLst/>
          </a:prstGeom>
          <a:ln>
            <a:solidFill>
              <a:schemeClr val="bg1"/>
            </a:solidFill>
          </a:ln>
          <a:effectLst>
            <a:outerShdw blurRad="63500" sx="102000" sy="102000" algn="ctr" rotWithShape="0">
              <a:prstClr val="black">
                <a:alpha val="40000"/>
              </a:prstClr>
            </a:outerShdw>
          </a:effectLst>
        </p:spPr>
      </p:pic>
    </p:spTree>
    <p:extLst>
      <p:ext uri="{BB962C8B-B14F-4D97-AF65-F5344CB8AC3E}">
        <p14:creationId xmlns:p14="http://schemas.microsoft.com/office/powerpoint/2010/main" val="412795034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432</TotalTime>
  <Words>361</Words>
  <Application>Microsoft Office PowerPoint</Application>
  <PresentationFormat>Custom</PresentationFormat>
  <Paragraphs>11</Paragraphs>
  <Slides>1</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vt:i4>
      </vt:variant>
    </vt:vector>
  </HeadingPairs>
  <TitlesOfParts>
    <vt:vector size="9" baseType="lpstr">
      <vt:lpstr>Book Antiqua</vt:lpstr>
      <vt:lpstr>Century Gothic</vt:lpstr>
      <vt:lpstr>Lucida Sans</vt:lpstr>
      <vt:lpstr>Verdana</vt:lpstr>
      <vt:lpstr>Wingdings</vt:lpstr>
      <vt:lpstr>Wingdings 2</vt:lpstr>
      <vt:lpstr>Wingdings 3</vt:lpstr>
      <vt:lpstr>Apex</vt:lpstr>
      <vt:lpstr>3105 Cameron Boulevard Isle of Palms, SC 29451 MLS# 17001826 Reduced to $1,800,000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57</cp:revision>
  <dcterms:created xsi:type="dcterms:W3CDTF">2006-08-16T00:00:00Z</dcterms:created>
  <dcterms:modified xsi:type="dcterms:W3CDTF">2017-06-29T23:37:41Z</dcterms:modified>
</cp:coreProperties>
</file>