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380" y="-271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5"/>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2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9"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9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3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60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5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5"/>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2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4/8/2018</a:t>
            </a:fld>
            <a:endParaRPr lang="en-US"/>
          </a:p>
        </p:txBody>
      </p:sp>
      <p:sp>
        <p:nvSpPr>
          <p:cNvPr id="5" name="Footer Placeholder 4"/>
          <p:cNvSpPr>
            <a:spLocks noGrp="1"/>
          </p:cNvSpPr>
          <p:nvPr>
            <p:ph type="ftr" sz="quarter" idx="3"/>
          </p:nvPr>
        </p:nvSpPr>
        <p:spPr>
          <a:xfrm>
            <a:off x="2655570"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04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s://youtu.be/JItB0jV37Z0" TargetMode="External"/><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075" y="3"/>
            <a:ext cx="5859325" cy="3293297"/>
          </a:xfrm>
          <a:prstGeom prst="rect">
            <a:avLst/>
          </a:prstGeom>
          <a:ln>
            <a:noFill/>
          </a:ln>
          <a:effectLst>
            <a:softEdge rad="112500"/>
          </a:effectLst>
        </p:spPr>
      </p:pic>
      <p:sp>
        <p:nvSpPr>
          <p:cNvPr id="2" name="Title 1"/>
          <p:cNvSpPr>
            <a:spLocks noGrp="1"/>
          </p:cNvSpPr>
          <p:nvPr>
            <p:ph type="ctrTitle"/>
          </p:nvPr>
        </p:nvSpPr>
        <p:spPr>
          <a:xfrm>
            <a:off x="1875638" y="3229909"/>
            <a:ext cx="5859324" cy="1113491"/>
          </a:xfrm>
        </p:spPr>
        <p:txBody>
          <a:bodyPr anchor="ctr">
            <a:noAutofit/>
          </a:bodyPr>
          <a:lstStyle/>
          <a:p>
            <a:r>
              <a:rPr lang="en-US" sz="3200" b="1" dirty="0">
                <a:solidFill>
                  <a:srgbClr val="FFFFFF"/>
                </a:solidFill>
                <a:effectLst>
                  <a:outerShdw blurRad="38100" dist="38100" dir="2700000" algn="tl">
                    <a:srgbClr val="000000">
                      <a:alpha val="43137"/>
                    </a:srgbClr>
                  </a:outerShdw>
                </a:effectLst>
                <a:latin typeface="Cambria" panose="02040503050406030204" pitchFamily="18" charset="0"/>
              </a:rPr>
              <a:t>3106 Winners Circle</a:t>
            </a:r>
            <a:br>
              <a:rPr lang="en-US" sz="3200" b="1" dirty="0">
                <a:solidFill>
                  <a:srgbClr val="FFFFFF"/>
                </a:solidFill>
                <a:effectLst>
                  <a:outerShdw blurRad="38100" dist="38100" dir="2700000" algn="tl">
                    <a:srgbClr val="000000">
                      <a:alpha val="43137"/>
                    </a:srgbClr>
                  </a:outerShdw>
                </a:effectLst>
                <a:latin typeface="Cambria" panose="02040503050406030204" pitchFamily="18" charset="0"/>
              </a:rPr>
            </a:br>
            <a:r>
              <a:rPr lang="en-US" sz="2000" dirty="0">
                <a:solidFill>
                  <a:srgbClr val="FFFFFF"/>
                </a:solidFill>
                <a:effectLst>
                  <a:outerShdw blurRad="38100" dist="38100" dir="2700000" algn="tl">
                    <a:srgbClr val="000000">
                      <a:alpha val="43137"/>
                    </a:srgbClr>
                  </a:outerShdw>
                </a:effectLst>
                <a:latin typeface="Cambria" panose="02040503050406030204" pitchFamily="18" charset="0"/>
              </a:rPr>
              <a:t>West Ashley ~ Charleston, SC 29414</a:t>
            </a:r>
            <a:br>
              <a:rPr lang="en-US" sz="2000" dirty="0">
                <a:solidFill>
                  <a:srgbClr val="FFFFFF"/>
                </a:solidFill>
                <a:effectLst>
                  <a:outerShdw blurRad="38100" dist="38100" dir="2700000" algn="tl">
                    <a:srgbClr val="000000">
                      <a:alpha val="43137"/>
                    </a:srgbClr>
                  </a:outerShdw>
                </a:effectLst>
                <a:latin typeface="Cambria" panose="02040503050406030204" pitchFamily="18" charset="0"/>
              </a:rPr>
            </a:br>
            <a:r>
              <a:rPr lang="en-US" sz="2000" dirty="0">
                <a:solidFill>
                  <a:srgbClr val="FFFFFF"/>
                </a:solidFill>
                <a:effectLst>
                  <a:outerShdw blurRad="38100" dist="38100" dir="2700000" algn="tl">
                    <a:srgbClr val="000000">
                      <a:alpha val="43137"/>
                    </a:srgbClr>
                  </a:outerShdw>
                </a:effectLst>
                <a:latin typeface="Cambria" panose="02040503050406030204" pitchFamily="18" charset="0"/>
              </a:rPr>
              <a:t>MLS# 18009549 ~ $735,000</a:t>
            </a:r>
            <a:endParaRPr lang="en-US" sz="1800" b="1" dirty="0">
              <a:solidFill>
                <a:srgbClr val="FFFFFF"/>
              </a:solidFill>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1847670" y="4425487"/>
            <a:ext cx="5924730" cy="4657045"/>
          </a:xfrm>
        </p:spPr>
        <p:txBody>
          <a:bodyPr anchor="ctr">
            <a:noAutofit/>
          </a:bodyPr>
          <a:lstStyle/>
          <a:p>
            <a:r>
              <a:rPr lang="en-US" sz="1500" dirty="0">
                <a:solidFill>
                  <a:schemeClr val="tx1"/>
                </a:solidFill>
                <a:latin typeface="Cambria" panose="02040503050406030204" pitchFamily="18" charset="0"/>
              </a:rPr>
              <a:t>From the first moment that you pull into this enchanting tree lined driveway, you will be able to envision your self living here. This elegantly appointed home is everything that you have dreamed of in your forever home. From the sprawling Southern front porch to the backyard oasis, this home has it all. The front doors open into an inviting Great Room that draws the eye directly outside to the multi level decks that lead out to the sensational entertainment area with in ground pool. Back inside you will be amazed by large amount of natural light that filters through the entire back of the home. The home features gorgeous travertine floors, with soaring ceilings. You will feel the elegance of this home as you </a:t>
            </a:r>
            <a:r>
              <a:rPr lang="en-US" sz="1500">
                <a:solidFill>
                  <a:schemeClr val="tx1"/>
                </a:solidFill>
                <a:latin typeface="Cambria" panose="02040503050406030204" pitchFamily="18" charset="0"/>
              </a:rPr>
              <a:t>walk through </a:t>
            </a:r>
            <a:r>
              <a:rPr lang="en-US" sz="1500" dirty="0">
                <a:solidFill>
                  <a:schemeClr val="tx1"/>
                </a:solidFill>
                <a:latin typeface="Cambria" panose="02040503050406030204" pitchFamily="18" charset="0"/>
              </a:rPr>
              <a:t>every room. Incredible attention to detail is evident in the beautiful crown molding, gas fireplace with stone surround, decorative columns and gorgeous ceiling fans. This house also boast an enormous 4 car garage. The garage ceilings are 15ft plus ceilings, perfect for the owner that wants to have a "dream garage". It is a MUST SEE! as is this whole property. Do not wait, make your appointment for a showing today.</a:t>
            </a:r>
          </a:p>
          <a:p>
            <a:endParaRPr lang="en-US" sz="1500" dirty="0">
              <a:solidFill>
                <a:schemeClr val="tx1"/>
              </a:solidFill>
              <a:latin typeface="Cambria" panose="02040503050406030204" pitchFamily="18" charset="0"/>
            </a:endParaRPr>
          </a:p>
          <a:p>
            <a:r>
              <a:rPr lang="en-US" sz="1500" b="1" i="1" dirty="0">
                <a:solidFill>
                  <a:schemeClr val="tx1"/>
                </a:solidFill>
                <a:latin typeface="Cambria" panose="02040503050406030204" pitchFamily="18" charset="0"/>
              </a:rPr>
              <a:t>Check out this video to see more: </a:t>
            </a:r>
            <a:r>
              <a:rPr lang="en-US" sz="1500" b="1" i="1" dirty="0">
                <a:solidFill>
                  <a:schemeClr val="tx1"/>
                </a:solidFill>
                <a:latin typeface="Cambria" panose="02040503050406030204" pitchFamily="18" charset="0"/>
                <a:hlinkClick r:id="rId5"/>
              </a:rPr>
              <a:t>https://youtu.be/JItB0jV37Z0</a:t>
            </a:r>
            <a:r>
              <a:rPr lang="en-US" sz="1500" b="1" i="1" dirty="0">
                <a:solidFill>
                  <a:schemeClr val="tx1"/>
                </a:solidFill>
                <a:latin typeface="Cambria" panose="02040503050406030204" pitchFamily="18" charset="0"/>
              </a:rPr>
              <a:t> </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 y="1546409"/>
            <a:ext cx="1771472" cy="1182624"/>
          </a:xfrm>
          <a:prstGeom prst="rect">
            <a:avLst/>
          </a:prstGeom>
          <a:ln>
            <a:noFill/>
          </a:ln>
          <a:effectLst>
            <a:outerShdw blurRad="50800" dist="38100" dir="2700000" algn="tl" rotWithShape="0">
              <a:prstClr val="black">
                <a:alpha val="40000"/>
              </a:prstClr>
            </a:outerShdw>
          </a:effectLst>
        </p:spPr>
      </p:pic>
      <p:sp>
        <p:nvSpPr>
          <p:cNvPr id="20" name="Rectangle 19"/>
          <p:cNvSpPr/>
          <p:nvPr/>
        </p:nvSpPr>
        <p:spPr>
          <a:xfrm>
            <a:off x="2042573" y="58042"/>
            <a:ext cx="5729827" cy="461665"/>
          </a:xfrm>
          <a:prstGeom prst="rect">
            <a:avLst/>
          </a:prstGeom>
        </p:spPr>
        <p:txBody>
          <a:bodyPr wrap="square">
            <a:spAutoFit/>
          </a:bodyPr>
          <a:lstStyle/>
          <a:p>
            <a:r>
              <a:rPr lang="en-US" sz="2400" i="1" dirty="0">
                <a:solidFill>
                  <a:schemeClr val="bg1"/>
                </a:solidFill>
                <a:effectLst>
                  <a:outerShdw blurRad="88900" dist="25400" dir="5400000" algn="t" rotWithShape="0">
                    <a:prstClr val="black">
                      <a:alpha val="40000"/>
                    </a:prstClr>
                  </a:outerShdw>
                </a:effectLst>
                <a:latin typeface="Cambria" panose="02040503050406030204" pitchFamily="18" charset="0"/>
              </a:rPr>
              <a:t>Southern Living at Its Finest</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99" y="106871"/>
            <a:ext cx="1771470" cy="1182623"/>
          </a:xfrm>
          <a:prstGeom prst="rect">
            <a:avLst/>
          </a:prstGeom>
          <a:ln>
            <a:noFill/>
          </a:ln>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99" y="2985948"/>
            <a:ext cx="1771472" cy="1182624"/>
          </a:xfrm>
          <a:prstGeom prst="rect">
            <a:avLst/>
          </a:prstGeom>
          <a:ln>
            <a:noFill/>
          </a:ln>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735" y="7305387"/>
            <a:ext cx="1773934" cy="1182624"/>
          </a:xfrm>
          <a:prstGeom prst="rect">
            <a:avLst/>
          </a:prstGeom>
          <a:ln>
            <a:no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199" y="5865026"/>
            <a:ext cx="1771472" cy="1182624"/>
          </a:xfrm>
          <a:prstGeom prst="rect">
            <a:avLst/>
          </a:prstGeom>
          <a:ln>
            <a:noFill/>
          </a:ln>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199" y="4425487"/>
            <a:ext cx="1771472" cy="1182624"/>
          </a:xfrm>
          <a:prstGeom prst="rect">
            <a:avLst/>
          </a:prstGeom>
          <a:ln>
            <a:noFill/>
          </a:ln>
          <a:effectLst>
            <a:outerShdw blurRad="50800" dist="38100" dir="2700000" algn="tl" rotWithShape="0">
              <a:prstClr val="black">
                <a:alpha val="40000"/>
              </a:prstClr>
            </a:outerShdw>
          </a:effectLst>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l="8062" r="8120"/>
          <a:stretch/>
        </p:blipFill>
        <p:spPr>
          <a:xfrm>
            <a:off x="76199" y="8745748"/>
            <a:ext cx="1772702" cy="1188720"/>
          </a:xfrm>
          <a:prstGeom prst="rect">
            <a:avLst/>
          </a:prstGeom>
          <a:ln>
            <a:noFill/>
          </a:ln>
          <a:effectLst>
            <a:outerShdw blurRad="50800" dist="38100" dir="2700000" algn="tl" rotWithShape="0">
              <a:prstClr val="black">
                <a:alpha val="40000"/>
              </a:prstClr>
            </a:outerShdw>
          </a:effectLst>
        </p:spPr>
      </p:pic>
      <p:sp>
        <p:nvSpPr>
          <p:cNvPr id="31" name="Rectangle 30"/>
          <p:cNvSpPr/>
          <p:nvPr/>
        </p:nvSpPr>
        <p:spPr>
          <a:xfrm rot="5400000">
            <a:off x="3122771" y="4844541"/>
            <a:ext cx="10058399" cy="369332"/>
          </a:xfrm>
          <a:prstGeom prst="rect">
            <a:avLst/>
          </a:prstGeom>
        </p:spPr>
        <p:txBody>
          <a:bodyPr wrap="square">
            <a:spAutoFit/>
          </a:bodyPr>
          <a:lstStyle/>
          <a:p>
            <a:pPr algn="ctr"/>
            <a:r>
              <a:rPr lang="en-US" sz="1800" i="1" dirty="0">
                <a:effectLst>
                  <a:outerShdw blurRad="38100" dist="38100" dir="2700000" algn="tl">
                    <a:srgbClr val="000000">
                      <a:alpha val="75000"/>
                    </a:srgbClr>
                  </a:outerShdw>
                </a:effectLst>
                <a:highlight>
                  <a:srgbClr val="FFFF00"/>
                </a:highlight>
                <a:latin typeface="Cambria" panose="02040503050406030204" pitchFamily="18" charset="0"/>
              </a:rPr>
              <a:t>Open House previously scheduled for 9/15/16 Has been rescheduled due to bad weather</a:t>
            </a:r>
          </a:p>
        </p:txBody>
      </p:sp>
      <p:sp>
        <p:nvSpPr>
          <p:cNvPr id="18" name="Rectangle 17"/>
          <p:cNvSpPr/>
          <p:nvPr/>
        </p:nvSpPr>
        <p:spPr>
          <a:xfrm>
            <a:off x="1847669" y="9114697"/>
            <a:ext cx="2591215" cy="677108"/>
          </a:xfrm>
          <a:prstGeom prst="rect">
            <a:avLst/>
          </a:prstGeom>
        </p:spPr>
        <p:txBody>
          <a:bodyPr wrap="square" anchor="ctr">
            <a:spAutoFit/>
          </a:bodyPr>
          <a:lstStyle/>
          <a:p>
            <a:r>
              <a:rPr lang="en-US" sz="1100" b="1" dirty="0">
                <a:solidFill>
                  <a:schemeClr val="tx2">
                    <a:lumMod val="50000"/>
                  </a:schemeClr>
                </a:solidFill>
                <a:latin typeface="Cambria" panose="02040503050406030204" pitchFamily="18" charset="0"/>
              </a:rPr>
              <a:t>Barbara Shaw</a:t>
            </a:r>
          </a:p>
          <a:p>
            <a:r>
              <a:rPr lang="en-US" sz="900" dirty="0">
                <a:solidFill>
                  <a:schemeClr val="tx2">
                    <a:lumMod val="50000"/>
                  </a:schemeClr>
                </a:solidFill>
                <a:latin typeface="Cambria" panose="02040503050406030204" pitchFamily="18" charset="0"/>
              </a:rPr>
              <a:t>REALTOR</a:t>
            </a:r>
          </a:p>
          <a:p>
            <a:r>
              <a:rPr lang="en-US" sz="900" dirty="0">
                <a:solidFill>
                  <a:schemeClr val="tx2">
                    <a:lumMod val="50000"/>
                  </a:schemeClr>
                </a:solidFill>
                <a:latin typeface="Cambria" panose="02040503050406030204" pitchFamily="18" charset="0"/>
              </a:rPr>
              <a:t>(843) 442-2889</a:t>
            </a:r>
          </a:p>
          <a:p>
            <a:r>
              <a:rPr lang="en-US" sz="900" dirty="0">
                <a:solidFill>
                  <a:schemeClr val="tx2">
                    <a:lumMod val="50000"/>
                  </a:schemeClr>
                </a:solidFill>
                <a:latin typeface="Cambria" panose="02040503050406030204" pitchFamily="18" charset="0"/>
              </a:rPr>
              <a:t>barbarasellscharleston@gmail.com</a:t>
            </a:r>
          </a:p>
        </p:txBody>
      </p:sp>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33488" y="8795382"/>
            <a:ext cx="462030" cy="647707"/>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76279" y="9300426"/>
            <a:ext cx="667512" cy="305650"/>
          </a:xfrm>
          <a:prstGeom prst="rect">
            <a:avLst/>
          </a:prstGeom>
        </p:spPr>
      </p:pic>
      <p:sp>
        <p:nvSpPr>
          <p:cNvPr id="23" name="Rectangle 22"/>
          <p:cNvSpPr/>
          <p:nvPr/>
        </p:nvSpPr>
        <p:spPr>
          <a:xfrm>
            <a:off x="1861654" y="9752418"/>
            <a:ext cx="5896762" cy="230832"/>
          </a:xfrm>
          <a:prstGeom prst="rect">
            <a:avLst/>
          </a:prstGeom>
        </p:spPr>
        <p:txBody>
          <a:bodyPr wrap="square" anchor="ctr">
            <a:spAutoFit/>
          </a:bodyPr>
          <a:lstStyle/>
          <a:p>
            <a:pPr algn="ctr"/>
            <a:r>
              <a:rPr lang="en-US" sz="900" dirty="0">
                <a:solidFill>
                  <a:schemeClr val="tx2">
                    <a:lumMod val="50000"/>
                  </a:schemeClr>
                </a:solidFill>
                <a:latin typeface="Cambria" panose="02040503050406030204" pitchFamily="18" charset="0"/>
              </a:rPr>
              <a:t>AgentOwned Premiere Group | 1800 Trolley Rd | Summerville, SC 29485</a:t>
            </a:r>
          </a:p>
        </p:txBody>
      </p:sp>
      <p:sp>
        <p:nvSpPr>
          <p:cNvPr id="25" name="Rectangle 24">
            <a:extLst>
              <a:ext uri="{FF2B5EF4-FFF2-40B4-BE49-F238E27FC236}">
                <a16:creationId xmlns:a16="http://schemas.microsoft.com/office/drawing/2014/main" id="{11B28B5C-F32A-405A-84BE-AAD9613E0E8D}"/>
              </a:ext>
            </a:extLst>
          </p:cNvPr>
          <p:cNvSpPr/>
          <p:nvPr/>
        </p:nvSpPr>
        <p:spPr>
          <a:xfrm>
            <a:off x="5246591" y="9114697"/>
            <a:ext cx="2525809" cy="677108"/>
          </a:xfrm>
          <a:prstGeom prst="rect">
            <a:avLst/>
          </a:prstGeom>
        </p:spPr>
        <p:txBody>
          <a:bodyPr wrap="square" anchor="ctr">
            <a:spAutoFit/>
          </a:bodyPr>
          <a:lstStyle/>
          <a:p>
            <a:pPr algn="r"/>
            <a:r>
              <a:rPr lang="en-US" sz="1100" b="1" dirty="0">
                <a:solidFill>
                  <a:schemeClr val="tx2">
                    <a:lumMod val="50000"/>
                  </a:schemeClr>
                </a:solidFill>
                <a:latin typeface="Cambria" panose="02040503050406030204" pitchFamily="18" charset="0"/>
              </a:rPr>
              <a:t>Christine Stafford</a:t>
            </a:r>
          </a:p>
          <a:p>
            <a:pPr algn="r"/>
            <a:r>
              <a:rPr lang="en-US" sz="900" dirty="0">
                <a:solidFill>
                  <a:schemeClr val="tx2">
                    <a:lumMod val="50000"/>
                  </a:schemeClr>
                </a:solidFill>
                <a:latin typeface="Cambria" panose="02040503050406030204" pitchFamily="18" charset="0"/>
              </a:rPr>
              <a:t>REALTOR</a:t>
            </a:r>
          </a:p>
          <a:p>
            <a:pPr algn="r"/>
            <a:r>
              <a:rPr lang="en-US" sz="900" dirty="0">
                <a:solidFill>
                  <a:schemeClr val="tx2">
                    <a:lumMod val="50000"/>
                  </a:schemeClr>
                </a:solidFill>
                <a:latin typeface="Cambria" panose="02040503050406030204" pitchFamily="18" charset="0"/>
              </a:rPr>
              <a:t>(843) 709-7330</a:t>
            </a:r>
          </a:p>
          <a:p>
            <a:pPr algn="r"/>
            <a:r>
              <a:rPr lang="en-US" sz="900" dirty="0">
                <a:solidFill>
                  <a:schemeClr val="tx2">
                    <a:lumMod val="50000"/>
                  </a:schemeClr>
                </a:solidFill>
                <a:latin typeface="Cambria" panose="02040503050406030204" pitchFamily="18" charset="0"/>
              </a:rPr>
              <a:t>christine.stafford@agentownedrealty.com</a:t>
            </a:r>
          </a:p>
        </p:txBody>
      </p:sp>
    </p:spTree>
    <p:extLst>
      <p:ext uri="{BB962C8B-B14F-4D97-AF65-F5344CB8AC3E}">
        <p14:creationId xmlns:p14="http://schemas.microsoft.com/office/powerpoint/2010/main" val="32526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TotalTime>
  <Words>293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Office Theme</vt:lpstr>
      <vt:lpstr>3106 Winners Circle West Ashley ~ Charleston, SC 29414 MLS# 18009549 ~ $735,000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3106 Winners Circle</dc:title>
  <dc:creator>CVH360</dc:creator>
  <cp:lastModifiedBy>A. Thomas Price</cp:lastModifiedBy>
  <cp:revision>37</cp:revision>
  <dcterms:created xsi:type="dcterms:W3CDTF">2006-08-16T00:00:00Z</dcterms:created>
  <dcterms:modified xsi:type="dcterms:W3CDTF">2018-04-08T22:32:32Z</dcterms:modified>
</cp:coreProperties>
</file>