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404" y="-315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5"/>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379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2262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9"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595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9934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1"/>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631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2075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3"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3"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5603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6624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4562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5"/>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5"/>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7260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7844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9"/>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8/13/2017</a:t>
            </a:fld>
            <a:endParaRPr lang="en-US"/>
          </a:p>
        </p:txBody>
      </p:sp>
      <p:sp>
        <p:nvSpPr>
          <p:cNvPr id="5" name="Footer Placeholder 4"/>
          <p:cNvSpPr>
            <a:spLocks noGrp="1"/>
          </p:cNvSpPr>
          <p:nvPr>
            <p:ph type="ftr" sz="quarter" idx="3"/>
          </p:nvPr>
        </p:nvSpPr>
        <p:spPr>
          <a:xfrm>
            <a:off x="2655570" y="9322649"/>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9"/>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110456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65000" r="-65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3075" y="3"/>
            <a:ext cx="5859325" cy="3293297"/>
          </a:xfrm>
          <a:prstGeom prst="rect">
            <a:avLst/>
          </a:prstGeom>
          <a:ln>
            <a:noFill/>
          </a:ln>
          <a:effectLst>
            <a:softEdge rad="112500"/>
          </a:effectLst>
        </p:spPr>
      </p:pic>
      <p:sp>
        <p:nvSpPr>
          <p:cNvPr id="2" name="Title 1"/>
          <p:cNvSpPr>
            <a:spLocks noGrp="1"/>
          </p:cNvSpPr>
          <p:nvPr>
            <p:ph type="ctrTitle"/>
          </p:nvPr>
        </p:nvSpPr>
        <p:spPr>
          <a:xfrm>
            <a:off x="1875638" y="2711958"/>
            <a:ext cx="5859324" cy="1113491"/>
          </a:xfrm>
        </p:spPr>
        <p:txBody>
          <a:bodyPr anchor="ctr">
            <a:noAutofit/>
          </a:bodyPr>
          <a:lstStyle/>
          <a:p>
            <a:r>
              <a:rPr lang="en-US" sz="3200" b="1" dirty="0">
                <a:solidFill>
                  <a:srgbClr val="FFFFFF"/>
                </a:solidFill>
                <a:effectLst>
                  <a:outerShdw blurRad="38100" dist="38100" dir="2700000" algn="tl">
                    <a:srgbClr val="000000">
                      <a:alpha val="43137"/>
                    </a:srgbClr>
                  </a:outerShdw>
                </a:effectLst>
                <a:latin typeface="Cambria" panose="02040503050406030204" pitchFamily="18" charset="0"/>
              </a:rPr>
              <a:t>3106 Winners Circle</a:t>
            </a:r>
            <a:br>
              <a:rPr lang="en-US" sz="3200" b="1" dirty="0">
                <a:solidFill>
                  <a:srgbClr val="FFFFFF"/>
                </a:solidFill>
                <a:effectLst>
                  <a:outerShdw blurRad="38100" dist="38100" dir="2700000" algn="tl">
                    <a:srgbClr val="000000">
                      <a:alpha val="43137"/>
                    </a:srgbClr>
                  </a:outerShdw>
                </a:effectLst>
                <a:latin typeface="Cambria" panose="02040503050406030204" pitchFamily="18" charset="0"/>
              </a:rPr>
            </a:br>
            <a:r>
              <a:rPr lang="en-US" sz="2000" dirty="0">
                <a:solidFill>
                  <a:srgbClr val="FFFFFF"/>
                </a:solidFill>
                <a:effectLst>
                  <a:outerShdw blurRad="38100" dist="38100" dir="2700000" algn="tl">
                    <a:srgbClr val="000000">
                      <a:alpha val="43137"/>
                    </a:srgbClr>
                  </a:outerShdw>
                </a:effectLst>
                <a:latin typeface="Cambria" panose="02040503050406030204" pitchFamily="18" charset="0"/>
              </a:rPr>
              <a:t>Hickory Farms ~ Charleston, SC 29414</a:t>
            </a:r>
            <a:br>
              <a:rPr lang="en-US" sz="2000" dirty="0">
                <a:solidFill>
                  <a:srgbClr val="FFFFFF"/>
                </a:solidFill>
                <a:effectLst>
                  <a:outerShdw blurRad="38100" dist="38100" dir="2700000" algn="tl">
                    <a:srgbClr val="000000">
                      <a:alpha val="43137"/>
                    </a:srgbClr>
                  </a:outerShdw>
                </a:effectLst>
                <a:latin typeface="Cambria" panose="02040503050406030204" pitchFamily="18" charset="0"/>
              </a:rPr>
            </a:br>
            <a:r>
              <a:rPr lang="en-US" sz="2000" dirty="0">
                <a:solidFill>
                  <a:srgbClr val="FFFFFF"/>
                </a:solidFill>
                <a:effectLst>
                  <a:outerShdw blurRad="38100" dist="38100" dir="2700000" algn="tl">
                    <a:srgbClr val="000000">
                      <a:alpha val="43137"/>
                    </a:srgbClr>
                  </a:outerShdw>
                </a:effectLst>
                <a:latin typeface="Cambria" panose="02040503050406030204" pitchFamily="18" charset="0"/>
              </a:rPr>
              <a:t>MLS# 17022534 ~ $890,000</a:t>
            </a:r>
            <a:endParaRPr lang="en-US" sz="1800" b="1" dirty="0">
              <a:solidFill>
                <a:srgbClr val="FFFFFF"/>
              </a:solidFill>
              <a:effectLst>
                <a:outerShdw blurRad="38100" dist="38100" dir="2700000" algn="tl">
                  <a:srgbClr val="000000">
                    <a:alpha val="43137"/>
                  </a:srgbClr>
                </a:outerShdw>
              </a:effectLst>
              <a:latin typeface="Cambria" panose="02040503050406030204" pitchFamily="18" charset="0"/>
            </a:endParaRPr>
          </a:p>
        </p:txBody>
      </p:sp>
      <p:sp>
        <p:nvSpPr>
          <p:cNvPr id="3" name="Subtitle 2"/>
          <p:cNvSpPr>
            <a:spLocks noGrp="1"/>
          </p:cNvSpPr>
          <p:nvPr>
            <p:ph type="subTitle" idx="1"/>
          </p:nvPr>
        </p:nvSpPr>
        <p:spPr>
          <a:xfrm>
            <a:off x="1847670" y="3825449"/>
            <a:ext cx="5924730" cy="5417211"/>
          </a:xfrm>
        </p:spPr>
        <p:txBody>
          <a:bodyPr anchor="ctr">
            <a:noAutofit/>
          </a:bodyPr>
          <a:lstStyle/>
          <a:p>
            <a:r>
              <a:rPr lang="en-US" sz="1250" dirty="0">
                <a:solidFill>
                  <a:schemeClr val="tx1"/>
                </a:solidFill>
                <a:latin typeface="Cambria" panose="02040503050406030204" pitchFamily="18" charset="0"/>
              </a:rPr>
              <a:t>This immaculate, exquisitely decorated home sits on just over 2 acres of park-like property less than 4 miles from I526 and St. Francis hospital, and minutes to downtown Charleston. The curb appeal of this home is something you must see to fully experience. Walk past the rocking chairs on the sprawling </a:t>
            </a:r>
            <a:r>
              <a:rPr lang="en-US" sz="1250" dirty="0" err="1">
                <a:solidFill>
                  <a:schemeClr val="tx1"/>
                </a:solidFill>
                <a:latin typeface="Cambria" panose="02040503050406030204" pitchFamily="18" charset="0"/>
              </a:rPr>
              <a:t>Lowcountry</a:t>
            </a:r>
            <a:r>
              <a:rPr lang="en-US" sz="1250" dirty="0">
                <a:solidFill>
                  <a:schemeClr val="tx1"/>
                </a:solidFill>
                <a:latin typeface="Cambria" panose="02040503050406030204" pitchFamily="18" charset="0"/>
              </a:rPr>
              <a:t> front porch to enter the home and you are immediately drawn in to the generously-sized open area of the sitting room, living room and dining room, all leading to the rear deck and pool. Gorgeous travertine floors and plenty of natural light flow throughout the home's open, airy layout.</a:t>
            </a:r>
          </a:p>
          <a:p>
            <a:r>
              <a:rPr lang="en-US" sz="1250" dirty="0">
                <a:solidFill>
                  <a:schemeClr val="tx1"/>
                </a:solidFill>
                <a:latin typeface="Cambria" panose="02040503050406030204" pitchFamily="18" charset="0"/>
              </a:rPr>
              <a:t>With 5 bedrooms, 3 full and 2 half baths, generous living space and beautiful finishes, you'll enjoy a perfect setting for both relaxing and entertaining. </a:t>
            </a:r>
          </a:p>
          <a:p>
            <a:r>
              <a:rPr lang="en-US" sz="1250" dirty="0">
                <a:solidFill>
                  <a:schemeClr val="tx1"/>
                </a:solidFill>
                <a:latin typeface="Cambria" panose="02040503050406030204" pitchFamily="18" charset="0"/>
              </a:rPr>
              <a:t> Open to the rear deck and pool, the master suite offers an </a:t>
            </a:r>
            <a:r>
              <a:rPr lang="en-US" sz="1250" dirty="0" err="1">
                <a:solidFill>
                  <a:schemeClr val="tx1"/>
                </a:solidFill>
                <a:latin typeface="Cambria" panose="02040503050406030204" pitchFamily="18" charset="0"/>
              </a:rPr>
              <a:t>ensuite</a:t>
            </a:r>
            <a:r>
              <a:rPr lang="en-US" sz="1250" dirty="0">
                <a:solidFill>
                  <a:schemeClr val="tx1"/>
                </a:solidFill>
                <a:latin typeface="Cambria" panose="02040503050406030204" pitchFamily="18" charset="0"/>
              </a:rPr>
              <a:t> bath including glass block shower with dual shower heads. The kitchen looks out to the pool and offers stainless steel appliances and beautiful Cherry cabinets. The home also includes a finished room over the garage that can be used as a gym, playroom or media room and an enormous spotless garage with two car bays and a workshop area with built-in workbench. </a:t>
            </a:r>
          </a:p>
          <a:p>
            <a:r>
              <a:rPr lang="en-US" sz="1250" dirty="0">
                <a:solidFill>
                  <a:schemeClr val="tx1"/>
                </a:solidFill>
                <a:latin typeface="Cambria" panose="02040503050406030204" pitchFamily="18" charset="0"/>
              </a:rPr>
              <a:t> As if this weren't enough, there is also a guest house with an additional two-car garage and room for living quarters, bathroom and kitchenette. A perfect apartment for an in-law, teenager or caregiver - or the ultimate man-cave. Just imagine spending your Sunday afternoons floating in your heated, saltwater pool and watching your favorite sport on the big-screen TV mounted in the covered porch area of the guest house. </a:t>
            </a:r>
          </a:p>
          <a:p>
            <a:r>
              <a:rPr lang="en-US" sz="1250" dirty="0">
                <a:solidFill>
                  <a:schemeClr val="tx1"/>
                </a:solidFill>
                <a:latin typeface="Cambria" panose="02040503050406030204" pitchFamily="18" charset="0"/>
              </a:rPr>
              <a:t>Hickory Farms, an enclave of just 54 </a:t>
            </a:r>
            <a:r>
              <a:rPr lang="en-US" sz="1250" dirty="0" err="1">
                <a:solidFill>
                  <a:schemeClr val="tx1"/>
                </a:solidFill>
                <a:latin typeface="Cambria" panose="02040503050406030204" pitchFamily="18" charset="0"/>
              </a:rPr>
              <a:t>homesites</a:t>
            </a:r>
            <a:r>
              <a:rPr lang="en-US" sz="1250" dirty="0">
                <a:solidFill>
                  <a:schemeClr val="tx1"/>
                </a:solidFill>
                <a:latin typeface="Cambria" panose="02040503050406030204" pitchFamily="18" charset="0"/>
              </a:rPr>
              <a:t>, is a hidden West Ashley gem that offers large acreage and the opportunity to keep horses right in the heart of Charleston. Envision coming home to a sprawling yard adorned with palm trees, grand oaks and horses grazing in your neighbors' yard. </a:t>
            </a:r>
            <a:br>
              <a:rPr lang="en-US" sz="1250" dirty="0">
                <a:solidFill>
                  <a:schemeClr val="tx1"/>
                </a:solidFill>
                <a:latin typeface="Cambria" panose="02040503050406030204" pitchFamily="18" charset="0"/>
              </a:rPr>
            </a:br>
            <a:r>
              <a:rPr lang="en-US" sz="1250" b="1" i="1" dirty="0">
                <a:solidFill>
                  <a:schemeClr val="tx1"/>
                </a:solidFill>
                <a:latin typeface="Cambria" panose="02040503050406030204" pitchFamily="18" charset="0"/>
              </a:rPr>
              <a:t>Call to make this dream a reality! </a:t>
            </a: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99" y="1546409"/>
            <a:ext cx="1771472" cy="1182624"/>
          </a:xfrm>
          <a:prstGeom prst="rect">
            <a:avLst/>
          </a:prstGeom>
          <a:ln>
            <a:noFill/>
          </a:ln>
          <a:effectLst>
            <a:outerShdw blurRad="50800" dist="38100" dir="2700000" algn="tl" rotWithShape="0">
              <a:prstClr val="black">
                <a:alpha val="40000"/>
              </a:prstClr>
            </a:outerShdw>
          </a:effectLst>
        </p:spPr>
      </p:pic>
      <p:sp>
        <p:nvSpPr>
          <p:cNvPr id="20" name="Rectangle 19"/>
          <p:cNvSpPr/>
          <p:nvPr/>
        </p:nvSpPr>
        <p:spPr>
          <a:xfrm>
            <a:off x="2042573" y="58042"/>
            <a:ext cx="5729827" cy="461665"/>
          </a:xfrm>
          <a:prstGeom prst="rect">
            <a:avLst/>
          </a:prstGeom>
        </p:spPr>
        <p:txBody>
          <a:bodyPr wrap="square">
            <a:spAutoFit/>
          </a:bodyPr>
          <a:lstStyle/>
          <a:p>
            <a:r>
              <a:rPr lang="en-US" sz="2400" i="1" dirty="0">
                <a:solidFill>
                  <a:schemeClr val="bg1"/>
                </a:solidFill>
                <a:effectLst>
                  <a:outerShdw blurRad="88900" dist="25400" dir="5400000" algn="t" rotWithShape="0">
                    <a:prstClr val="black">
                      <a:alpha val="40000"/>
                    </a:prstClr>
                  </a:outerShdw>
                </a:effectLst>
                <a:latin typeface="Cambria" panose="02040503050406030204" pitchFamily="18" charset="0"/>
              </a:rPr>
              <a:t>Southern Living at Its Finest</a:t>
            </a: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199" y="106871"/>
            <a:ext cx="1771470" cy="1182623"/>
          </a:xfrm>
          <a:prstGeom prst="rect">
            <a:avLst/>
          </a:prstGeom>
          <a:ln>
            <a:noFill/>
          </a:ln>
          <a:effectLst>
            <a:outerShdw blurRad="50800" dist="38100" dir="2700000" algn="tl" rotWithShape="0">
              <a:prstClr val="black">
                <a:alpha val="40000"/>
              </a:prstClr>
            </a:outerShdw>
          </a:effectLst>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199" y="2985948"/>
            <a:ext cx="1771472" cy="1182624"/>
          </a:xfrm>
          <a:prstGeom prst="rect">
            <a:avLst/>
          </a:prstGeom>
          <a:ln>
            <a:noFill/>
          </a:ln>
          <a:effectLst>
            <a:outerShdw blurRad="50800" dist="38100" dir="2700000" algn="tl" rotWithShape="0">
              <a:prstClr val="black">
                <a:alpha val="40000"/>
              </a:prstClr>
            </a:outerShdw>
          </a:effectLst>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199" y="8750200"/>
            <a:ext cx="1773934" cy="1184268"/>
          </a:xfrm>
          <a:prstGeom prst="rect">
            <a:avLst/>
          </a:prstGeom>
          <a:ln>
            <a:noFill/>
          </a:ln>
          <a:effectLst>
            <a:outerShdw blurRad="50800" dist="38100" dir="2700000" algn="tl" rotWithShape="0">
              <a:prstClr val="black">
                <a:alpha val="40000"/>
              </a:prstClr>
            </a:outerShdw>
          </a:effectLst>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199" y="5865026"/>
            <a:ext cx="1771472" cy="1182624"/>
          </a:xfrm>
          <a:prstGeom prst="rect">
            <a:avLst/>
          </a:prstGeom>
          <a:ln>
            <a:noFill/>
          </a:ln>
          <a:effectLst>
            <a:outerShdw blurRad="50800" dist="38100" dir="2700000" algn="tl" rotWithShape="0">
              <a:prstClr val="black">
                <a:alpha val="40000"/>
              </a:prstClr>
            </a:outerShdw>
          </a:effectLst>
        </p:spPr>
      </p:pic>
      <p:pic>
        <p:nvPicPr>
          <p:cNvPr id="28" name="Picture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199" y="4425487"/>
            <a:ext cx="1771472" cy="1182624"/>
          </a:xfrm>
          <a:prstGeom prst="rect">
            <a:avLst/>
          </a:prstGeom>
          <a:ln>
            <a:noFill/>
          </a:ln>
          <a:effectLst>
            <a:outerShdw blurRad="50800" dist="38100" dir="2700000" algn="tl" rotWithShape="0">
              <a:prstClr val="black">
                <a:alpha val="40000"/>
              </a:prstClr>
            </a:outerShdw>
          </a:effectLst>
        </p:spPr>
      </p:pic>
      <p:pic>
        <p:nvPicPr>
          <p:cNvPr id="29" name="Picture 28"/>
          <p:cNvPicPr>
            <a:picLocks noChangeAspect="1"/>
          </p:cNvPicPr>
          <p:nvPr/>
        </p:nvPicPr>
        <p:blipFill rotWithShape="1">
          <a:blip r:embed="rId11" cstate="print">
            <a:extLst>
              <a:ext uri="{28A0092B-C50C-407E-A947-70E740481C1C}">
                <a14:useLocalDpi xmlns:a14="http://schemas.microsoft.com/office/drawing/2010/main" val="0"/>
              </a:ext>
            </a:extLst>
          </a:blip>
          <a:srcRect l="8062" r="8120"/>
          <a:stretch/>
        </p:blipFill>
        <p:spPr>
          <a:xfrm>
            <a:off x="76199" y="7304565"/>
            <a:ext cx="1772702" cy="1188720"/>
          </a:xfrm>
          <a:prstGeom prst="rect">
            <a:avLst/>
          </a:prstGeom>
          <a:ln>
            <a:noFill/>
          </a:ln>
          <a:effectLst>
            <a:outerShdw blurRad="50800" dist="38100" dir="2700000" algn="tl" rotWithShape="0">
              <a:prstClr val="black">
                <a:alpha val="40000"/>
              </a:prstClr>
            </a:outerShdw>
          </a:effectLst>
        </p:spPr>
      </p:pic>
      <p:sp>
        <p:nvSpPr>
          <p:cNvPr id="31" name="Rectangle 30"/>
          <p:cNvSpPr/>
          <p:nvPr/>
        </p:nvSpPr>
        <p:spPr>
          <a:xfrm rot="5400000">
            <a:off x="3122771" y="4844541"/>
            <a:ext cx="10058399" cy="369332"/>
          </a:xfrm>
          <a:prstGeom prst="rect">
            <a:avLst/>
          </a:prstGeom>
        </p:spPr>
        <p:txBody>
          <a:bodyPr wrap="square">
            <a:spAutoFit/>
          </a:bodyPr>
          <a:lstStyle/>
          <a:p>
            <a:pPr algn="ctr"/>
            <a:r>
              <a:rPr lang="en-US" sz="1800" i="1" dirty="0">
                <a:effectLst>
                  <a:outerShdw blurRad="38100" dist="38100" dir="2700000" algn="tl">
                    <a:srgbClr val="000000">
                      <a:alpha val="75000"/>
                    </a:srgbClr>
                  </a:outerShdw>
                </a:effectLst>
                <a:highlight>
                  <a:srgbClr val="FFFF00"/>
                </a:highlight>
                <a:latin typeface="Cambria" panose="02040503050406030204" pitchFamily="18" charset="0"/>
              </a:rPr>
              <a:t>Open House previously scheduled for 9/15/16 Has been rescheduled due to bad weather</a:t>
            </a:r>
          </a:p>
        </p:txBody>
      </p:sp>
      <p:grpSp>
        <p:nvGrpSpPr>
          <p:cNvPr id="5" name="Group 4"/>
          <p:cNvGrpSpPr/>
          <p:nvPr/>
        </p:nvGrpSpPr>
        <p:grpSpPr>
          <a:xfrm>
            <a:off x="1916709" y="9257360"/>
            <a:ext cx="5779491" cy="677108"/>
            <a:chOff x="1916709" y="9205064"/>
            <a:chExt cx="5779491" cy="677108"/>
          </a:xfrm>
        </p:grpSpPr>
        <p:sp>
          <p:nvSpPr>
            <p:cNvPr id="18" name="Rectangle 17"/>
            <p:cNvSpPr/>
            <p:nvPr/>
          </p:nvSpPr>
          <p:spPr>
            <a:xfrm>
              <a:off x="2378739" y="9205064"/>
              <a:ext cx="2060145" cy="677108"/>
            </a:xfrm>
            <a:prstGeom prst="rect">
              <a:avLst/>
            </a:prstGeom>
          </p:spPr>
          <p:txBody>
            <a:bodyPr wrap="square" anchor="ctr">
              <a:spAutoFit/>
            </a:bodyPr>
            <a:lstStyle/>
            <a:p>
              <a:r>
                <a:rPr lang="en-US" sz="1100" b="1" dirty="0">
                  <a:solidFill>
                    <a:schemeClr val="tx2">
                      <a:lumMod val="50000"/>
                    </a:schemeClr>
                  </a:solidFill>
                  <a:latin typeface="Cambria" panose="02040503050406030204" pitchFamily="18" charset="0"/>
                </a:rPr>
                <a:t>Barbara Shaw</a:t>
              </a:r>
            </a:p>
            <a:p>
              <a:r>
                <a:rPr lang="en-US" sz="900" dirty="0">
                  <a:solidFill>
                    <a:schemeClr val="tx2">
                      <a:lumMod val="50000"/>
                    </a:schemeClr>
                  </a:solidFill>
                  <a:latin typeface="Cambria" panose="02040503050406030204" pitchFamily="18" charset="0"/>
                </a:rPr>
                <a:t>REALTOR</a:t>
              </a:r>
            </a:p>
            <a:p>
              <a:r>
                <a:rPr lang="en-US" sz="900" dirty="0">
                  <a:solidFill>
                    <a:schemeClr val="tx2">
                      <a:lumMod val="50000"/>
                    </a:schemeClr>
                  </a:solidFill>
                  <a:latin typeface="Cambria" panose="02040503050406030204" pitchFamily="18" charset="0"/>
                </a:rPr>
                <a:t>(843) 442-2889</a:t>
              </a:r>
            </a:p>
            <a:p>
              <a:r>
                <a:rPr lang="en-US" sz="900" dirty="0">
                  <a:solidFill>
                    <a:schemeClr val="tx2">
                      <a:lumMod val="50000"/>
                    </a:schemeClr>
                  </a:solidFill>
                  <a:latin typeface="Cambria" panose="02040503050406030204" pitchFamily="18" charset="0"/>
                </a:rPr>
                <a:t>barbarasellscharleston@gmail.com</a:t>
              </a:r>
            </a:p>
          </p:txBody>
        </p:sp>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16709" y="9219765"/>
              <a:ext cx="462030" cy="647707"/>
            </a:xfrm>
            <a:prstGeom prst="rect">
              <a:avLst/>
            </a:prstGeom>
          </p:spPr>
        </p:pic>
        <p:pic>
          <p:nvPicPr>
            <p:cNvPr id="21" name="Picture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028688" y="9352265"/>
              <a:ext cx="667512" cy="382707"/>
            </a:xfrm>
            <a:prstGeom prst="rect">
              <a:avLst/>
            </a:prstGeom>
          </p:spPr>
        </p:pic>
        <p:sp>
          <p:nvSpPr>
            <p:cNvPr id="23" name="Rectangle 22"/>
            <p:cNvSpPr/>
            <p:nvPr/>
          </p:nvSpPr>
          <p:spPr>
            <a:xfrm>
              <a:off x="4876800" y="9220453"/>
              <a:ext cx="2151887" cy="646331"/>
            </a:xfrm>
            <a:prstGeom prst="rect">
              <a:avLst/>
            </a:prstGeom>
          </p:spPr>
          <p:txBody>
            <a:bodyPr wrap="square" anchor="ctr">
              <a:spAutoFit/>
            </a:bodyPr>
            <a:lstStyle/>
            <a:p>
              <a:pPr algn="r"/>
              <a:r>
                <a:rPr lang="en-US" sz="900" dirty="0">
                  <a:solidFill>
                    <a:schemeClr val="tx2">
                      <a:lumMod val="50000"/>
                    </a:schemeClr>
                  </a:solidFill>
                  <a:latin typeface="Cambria" panose="02040503050406030204" pitchFamily="18" charset="0"/>
                </a:rPr>
                <a:t>Coldwell Banker Residential Brokerage</a:t>
              </a:r>
            </a:p>
            <a:p>
              <a:pPr algn="r"/>
              <a:r>
                <a:rPr lang="en-US" sz="900" dirty="0">
                  <a:solidFill>
                    <a:schemeClr val="tx2">
                      <a:lumMod val="50000"/>
                    </a:schemeClr>
                  </a:solidFill>
                  <a:latin typeface="Cambria" panose="02040503050406030204" pitchFamily="18" charset="0"/>
                </a:rPr>
                <a:t>4969 Centre Pointe Dr. Ste 203</a:t>
              </a:r>
            </a:p>
            <a:p>
              <a:pPr algn="r"/>
              <a:r>
                <a:rPr lang="en-US" sz="900" dirty="0">
                  <a:solidFill>
                    <a:schemeClr val="tx2">
                      <a:lumMod val="50000"/>
                    </a:schemeClr>
                  </a:solidFill>
                  <a:latin typeface="Cambria" panose="02040503050406030204" pitchFamily="18" charset="0"/>
                </a:rPr>
                <a:t>Charleston, SC 29418</a:t>
              </a:r>
            </a:p>
            <a:p>
              <a:pPr algn="r"/>
              <a:r>
                <a:rPr lang="en-US" sz="900" dirty="0">
                  <a:solidFill>
                    <a:schemeClr val="tx2">
                      <a:lumMod val="50000"/>
                    </a:schemeClr>
                  </a:solidFill>
                  <a:latin typeface="Cambria" panose="02040503050406030204" pitchFamily="18" charset="0"/>
                </a:rPr>
                <a:t>www.coldwellbankerluxury.com</a:t>
              </a:r>
            </a:p>
          </p:txBody>
        </p:sp>
      </p:grpSp>
    </p:spTree>
    <p:extLst>
      <p:ext uri="{BB962C8B-B14F-4D97-AF65-F5344CB8AC3E}">
        <p14:creationId xmlns:p14="http://schemas.microsoft.com/office/powerpoint/2010/main" val="32526528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TotalTime>
  <Words>399</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Cambria</vt:lpstr>
      <vt:lpstr>Office Theme</vt:lpstr>
      <vt:lpstr>3106 Winners Circle Hickory Farms ~ Charleston, SC 29414 MLS# 17022534 ~ $890,000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2601 Coral Vine Ct Seaside Farms Mt Pleasant MLS# 1412872 $475,000</dc:title>
  <dc:creator>CVH360</dc:creator>
  <cp:lastModifiedBy>A. Thomas Price</cp:lastModifiedBy>
  <cp:revision>31</cp:revision>
  <dcterms:created xsi:type="dcterms:W3CDTF">2006-08-16T00:00:00Z</dcterms:created>
  <dcterms:modified xsi:type="dcterms:W3CDTF">2017-08-13T15:50:42Z</dcterms:modified>
</cp:coreProperties>
</file>