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1085119" rtl="0" eaLnBrk="1" latinLnBrk="0" hangingPunct="1">
      <a:defRPr sz="2123" kern="1200">
        <a:solidFill>
          <a:schemeClr val="tx1"/>
        </a:solidFill>
        <a:latin typeface="+mn-lt"/>
        <a:ea typeface="+mn-ea"/>
        <a:cs typeface="+mn-cs"/>
      </a:defRPr>
    </a:lvl1pPr>
    <a:lvl2pPr marL="542560" algn="l" defTabSz="1085119" rtl="0" eaLnBrk="1" latinLnBrk="0" hangingPunct="1">
      <a:defRPr sz="2123" kern="1200">
        <a:solidFill>
          <a:schemeClr val="tx1"/>
        </a:solidFill>
        <a:latin typeface="+mn-lt"/>
        <a:ea typeface="+mn-ea"/>
        <a:cs typeface="+mn-cs"/>
      </a:defRPr>
    </a:lvl2pPr>
    <a:lvl3pPr marL="1085119" algn="l" defTabSz="1085119" rtl="0" eaLnBrk="1" latinLnBrk="0" hangingPunct="1">
      <a:defRPr sz="2123" kern="1200">
        <a:solidFill>
          <a:schemeClr val="tx1"/>
        </a:solidFill>
        <a:latin typeface="+mn-lt"/>
        <a:ea typeface="+mn-ea"/>
        <a:cs typeface="+mn-cs"/>
      </a:defRPr>
    </a:lvl3pPr>
    <a:lvl4pPr marL="1627679" algn="l" defTabSz="1085119" rtl="0" eaLnBrk="1" latinLnBrk="0" hangingPunct="1">
      <a:defRPr sz="2123" kern="1200">
        <a:solidFill>
          <a:schemeClr val="tx1"/>
        </a:solidFill>
        <a:latin typeface="+mn-lt"/>
        <a:ea typeface="+mn-ea"/>
        <a:cs typeface="+mn-cs"/>
      </a:defRPr>
    </a:lvl4pPr>
    <a:lvl5pPr marL="2170239" algn="l" defTabSz="1085119" rtl="0" eaLnBrk="1" latinLnBrk="0" hangingPunct="1">
      <a:defRPr sz="2123" kern="1200">
        <a:solidFill>
          <a:schemeClr val="tx1"/>
        </a:solidFill>
        <a:latin typeface="+mn-lt"/>
        <a:ea typeface="+mn-ea"/>
        <a:cs typeface="+mn-cs"/>
      </a:defRPr>
    </a:lvl5pPr>
    <a:lvl6pPr marL="2712799" algn="l" defTabSz="1085119" rtl="0" eaLnBrk="1" latinLnBrk="0" hangingPunct="1">
      <a:defRPr sz="2123" kern="1200">
        <a:solidFill>
          <a:schemeClr val="tx1"/>
        </a:solidFill>
        <a:latin typeface="+mn-lt"/>
        <a:ea typeface="+mn-ea"/>
        <a:cs typeface="+mn-cs"/>
      </a:defRPr>
    </a:lvl6pPr>
    <a:lvl7pPr marL="3255358" algn="l" defTabSz="1085119" rtl="0" eaLnBrk="1" latinLnBrk="0" hangingPunct="1">
      <a:defRPr sz="2123" kern="1200">
        <a:solidFill>
          <a:schemeClr val="tx1"/>
        </a:solidFill>
        <a:latin typeface="+mn-lt"/>
        <a:ea typeface="+mn-ea"/>
        <a:cs typeface="+mn-cs"/>
      </a:defRPr>
    </a:lvl7pPr>
    <a:lvl8pPr marL="3797918" algn="l" defTabSz="1085119" rtl="0" eaLnBrk="1" latinLnBrk="0" hangingPunct="1">
      <a:defRPr sz="2123" kern="1200">
        <a:solidFill>
          <a:schemeClr val="tx1"/>
        </a:solidFill>
        <a:latin typeface="+mn-lt"/>
        <a:ea typeface="+mn-ea"/>
        <a:cs typeface="+mn-cs"/>
      </a:defRPr>
    </a:lvl8pPr>
    <a:lvl9pPr marL="4340478" algn="l" defTabSz="1085119" rtl="0" eaLnBrk="1" latinLnBrk="0" hangingPunct="1">
      <a:defRPr sz="2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986" y="31"/>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19870" indent="0" algn="ctr">
              <a:buNone/>
              <a:defRPr>
                <a:solidFill>
                  <a:schemeClr val="tx1">
                    <a:tint val="75000"/>
                  </a:schemeClr>
                </a:solidFill>
              </a:defRPr>
            </a:lvl2pPr>
            <a:lvl3pPr marL="839738" indent="0" algn="ctr">
              <a:buNone/>
              <a:defRPr>
                <a:solidFill>
                  <a:schemeClr val="tx1">
                    <a:tint val="75000"/>
                  </a:schemeClr>
                </a:solidFill>
              </a:defRPr>
            </a:lvl3pPr>
            <a:lvl4pPr marL="1259608" indent="0" algn="ctr">
              <a:buNone/>
              <a:defRPr>
                <a:solidFill>
                  <a:schemeClr val="tx1">
                    <a:tint val="75000"/>
                  </a:schemeClr>
                </a:solidFill>
              </a:defRPr>
            </a:lvl4pPr>
            <a:lvl5pPr marL="1679478" indent="0" algn="ctr">
              <a:buNone/>
              <a:defRPr>
                <a:solidFill>
                  <a:schemeClr val="tx1">
                    <a:tint val="75000"/>
                  </a:schemeClr>
                </a:solidFill>
              </a:defRPr>
            </a:lvl5pPr>
            <a:lvl6pPr marL="2099347" indent="0" algn="ctr">
              <a:buNone/>
              <a:defRPr>
                <a:solidFill>
                  <a:schemeClr val="tx1">
                    <a:tint val="75000"/>
                  </a:schemeClr>
                </a:solidFill>
              </a:defRPr>
            </a:lvl6pPr>
            <a:lvl7pPr marL="2519216" indent="0" algn="ctr">
              <a:buNone/>
              <a:defRPr>
                <a:solidFill>
                  <a:schemeClr val="tx1">
                    <a:tint val="75000"/>
                  </a:schemeClr>
                </a:solidFill>
              </a:defRPr>
            </a:lvl7pPr>
            <a:lvl8pPr marL="2939086" indent="0" algn="ctr">
              <a:buNone/>
              <a:defRPr>
                <a:solidFill>
                  <a:schemeClr val="tx1">
                    <a:tint val="75000"/>
                  </a:schemeClr>
                </a:solidFill>
              </a:defRPr>
            </a:lvl8pPr>
            <a:lvl9pPr marL="33589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3643" b="1" cap="all"/>
            </a:lvl1pPr>
          </a:lstStyle>
          <a:p>
            <a:r>
              <a:rPr lang="en-US"/>
              <a:t>Click to edit Master title style</a:t>
            </a:r>
          </a:p>
        </p:txBody>
      </p:sp>
      <p:sp>
        <p:nvSpPr>
          <p:cNvPr id="3" name="Text Placeholder 2"/>
          <p:cNvSpPr>
            <a:spLocks noGrp="1"/>
          </p:cNvSpPr>
          <p:nvPr>
            <p:ph type="body" idx="1"/>
          </p:nvPr>
        </p:nvSpPr>
        <p:spPr>
          <a:xfrm>
            <a:off x="577850" y="3875619"/>
            <a:ext cx="6217920" cy="2000249"/>
          </a:xfrm>
        </p:spPr>
        <p:txBody>
          <a:bodyPr anchor="b"/>
          <a:lstStyle>
            <a:lvl1pPr marL="0" indent="0">
              <a:buNone/>
              <a:defRPr sz="1857">
                <a:solidFill>
                  <a:schemeClr val="tx1">
                    <a:tint val="75000"/>
                  </a:schemeClr>
                </a:solidFill>
              </a:defRPr>
            </a:lvl1pPr>
            <a:lvl2pPr marL="419870" indent="0">
              <a:buNone/>
              <a:defRPr sz="1643">
                <a:solidFill>
                  <a:schemeClr val="tx1">
                    <a:tint val="75000"/>
                  </a:schemeClr>
                </a:solidFill>
              </a:defRPr>
            </a:lvl2pPr>
            <a:lvl3pPr marL="839738" indent="0">
              <a:buNone/>
              <a:defRPr sz="1500">
                <a:solidFill>
                  <a:schemeClr val="tx1">
                    <a:tint val="75000"/>
                  </a:schemeClr>
                </a:solidFill>
              </a:defRPr>
            </a:lvl3pPr>
            <a:lvl4pPr marL="1259608" indent="0">
              <a:buNone/>
              <a:defRPr sz="1285">
                <a:solidFill>
                  <a:schemeClr val="tx1">
                    <a:tint val="75000"/>
                  </a:schemeClr>
                </a:solidFill>
              </a:defRPr>
            </a:lvl4pPr>
            <a:lvl5pPr marL="1679478" indent="0">
              <a:buNone/>
              <a:defRPr sz="1285">
                <a:solidFill>
                  <a:schemeClr val="tx1">
                    <a:tint val="75000"/>
                  </a:schemeClr>
                </a:solidFill>
              </a:defRPr>
            </a:lvl5pPr>
            <a:lvl6pPr marL="2099347" indent="0">
              <a:buNone/>
              <a:defRPr sz="1285">
                <a:solidFill>
                  <a:schemeClr val="tx1">
                    <a:tint val="75000"/>
                  </a:schemeClr>
                </a:solidFill>
              </a:defRPr>
            </a:lvl6pPr>
            <a:lvl7pPr marL="2519216" indent="0">
              <a:buNone/>
              <a:defRPr sz="1285">
                <a:solidFill>
                  <a:schemeClr val="tx1">
                    <a:tint val="75000"/>
                  </a:schemeClr>
                </a:solidFill>
              </a:defRPr>
            </a:lvl7pPr>
            <a:lvl8pPr marL="2939086" indent="0">
              <a:buNone/>
              <a:defRPr sz="1285">
                <a:solidFill>
                  <a:schemeClr val="tx1">
                    <a:tint val="75000"/>
                  </a:schemeClr>
                </a:solidFill>
              </a:defRPr>
            </a:lvl8pPr>
            <a:lvl9pPr marL="3358955" indent="0">
              <a:buNone/>
              <a:defRPr sz="12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8"/>
            <a:ext cx="3232151"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8"/>
            <a:ext cx="3233419"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1857" b="1"/>
            </a:lvl1pPr>
          </a:lstStyle>
          <a:p>
            <a:r>
              <a:rPr lang="en-US"/>
              <a:t>Click to edit Master title style</a:t>
            </a:r>
          </a:p>
        </p:txBody>
      </p:sp>
      <p:sp>
        <p:nvSpPr>
          <p:cNvPr id="3" name="Content Placeholder 2"/>
          <p:cNvSpPr>
            <a:spLocks noGrp="1"/>
          </p:cNvSpPr>
          <p:nvPr>
            <p:ph idx="1"/>
          </p:nvPr>
        </p:nvSpPr>
        <p:spPr>
          <a:xfrm>
            <a:off x="2860041" y="364068"/>
            <a:ext cx="4089400" cy="7804151"/>
          </a:xfrm>
        </p:spPr>
        <p:txBody>
          <a:bodyPr/>
          <a:lstStyle>
            <a:lvl1pPr>
              <a:defRPr sz="2928"/>
            </a:lvl1pPr>
            <a:lvl2pPr>
              <a:defRPr sz="2572"/>
            </a:lvl2pPr>
            <a:lvl3pPr>
              <a:defRPr sz="2215"/>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0" cy="6254751"/>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1857"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2928"/>
            </a:lvl1pPr>
            <a:lvl2pPr marL="419870" indent="0">
              <a:buNone/>
              <a:defRPr sz="2572"/>
            </a:lvl2pPr>
            <a:lvl3pPr marL="839738" indent="0">
              <a:buNone/>
              <a:defRPr sz="2215"/>
            </a:lvl3pPr>
            <a:lvl4pPr marL="1259608" indent="0">
              <a:buNone/>
              <a:defRPr sz="1857"/>
            </a:lvl4pPr>
            <a:lvl5pPr marL="1679478" indent="0">
              <a:buNone/>
              <a:defRPr sz="1857"/>
            </a:lvl5pPr>
            <a:lvl6pPr marL="2099347" indent="0">
              <a:buNone/>
              <a:defRPr sz="1857"/>
            </a:lvl6pPr>
            <a:lvl7pPr marL="2519216" indent="0">
              <a:buNone/>
              <a:defRPr sz="1857"/>
            </a:lvl7pPr>
            <a:lvl8pPr marL="2939086" indent="0">
              <a:buNone/>
              <a:defRPr sz="1857"/>
            </a:lvl8pPr>
            <a:lvl9pPr marL="3358955" indent="0">
              <a:buNone/>
              <a:defRPr sz="1857"/>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5"/>
            <a:ext cx="6583680" cy="15240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17564" tIns="58782" rIns="117564" bIns="58782" rtlCol="0" anchor="ctr"/>
          <a:lstStyle>
            <a:lvl1pPr algn="l">
              <a:defRPr sz="1072">
                <a:solidFill>
                  <a:schemeClr val="tx1">
                    <a:tint val="75000"/>
                  </a:schemeClr>
                </a:solidFill>
              </a:defRPr>
            </a:lvl1pPr>
          </a:lstStyle>
          <a:p>
            <a:fld id="{1D8BD707-D9CF-40AE-B4C6-C98DA3205C09}" type="datetimeFigureOut">
              <a:rPr lang="en-US" smtClean="0"/>
              <a:pPr/>
              <a:t>5/9/2024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17564" tIns="58782" rIns="117564" bIns="58782" rtlCol="0" anchor="ctr"/>
          <a:lstStyle>
            <a:lvl1pPr algn="ctr">
              <a:defRPr sz="10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17564" tIns="58782" rIns="117564" bIns="58782" rtlCol="0" anchor="ctr"/>
          <a:lstStyle>
            <a:lvl1pPr algn="r">
              <a:defRPr sz="107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39738" rtl="0" eaLnBrk="1" latinLnBrk="0" hangingPunct="1">
        <a:spcBef>
          <a:spcPct val="0"/>
        </a:spcBef>
        <a:buNone/>
        <a:defRPr sz="4071" kern="1200">
          <a:solidFill>
            <a:schemeClr val="tx1"/>
          </a:solidFill>
          <a:latin typeface="+mj-lt"/>
          <a:ea typeface="+mj-ea"/>
          <a:cs typeface="+mj-cs"/>
        </a:defRPr>
      </a:lvl1pPr>
    </p:titleStyle>
    <p:bodyStyle>
      <a:lvl1pPr marL="314902" indent="-314902" algn="l" defTabSz="839738" rtl="0" eaLnBrk="1" latinLnBrk="0" hangingPunct="1">
        <a:spcBef>
          <a:spcPct val="20000"/>
        </a:spcBef>
        <a:buFont typeface="Arial" pitchFamily="34" charset="0"/>
        <a:buChar char="•"/>
        <a:defRPr sz="2928" kern="1200">
          <a:solidFill>
            <a:schemeClr val="tx1"/>
          </a:solidFill>
          <a:latin typeface="+mn-lt"/>
          <a:ea typeface="+mn-ea"/>
          <a:cs typeface="+mn-cs"/>
        </a:defRPr>
      </a:lvl1pPr>
      <a:lvl2pPr marL="682288" indent="-262419" algn="l" defTabSz="839738" rtl="0" eaLnBrk="1" latinLnBrk="0" hangingPunct="1">
        <a:spcBef>
          <a:spcPct val="20000"/>
        </a:spcBef>
        <a:buFont typeface="Arial" pitchFamily="34" charset="0"/>
        <a:buChar char="–"/>
        <a:defRPr sz="2572" kern="1200">
          <a:solidFill>
            <a:schemeClr val="tx1"/>
          </a:solidFill>
          <a:latin typeface="+mn-lt"/>
          <a:ea typeface="+mn-ea"/>
          <a:cs typeface="+mn-cs"/>
        </a:defRPr>
      </a:lvl2pPr>
      <a:lvl3pPr marL="1049673" indent="-209935" algn="l" defTabSz="839738"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6954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4pPr>
      <a:lvl5pPr marL="188941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5pPr>
      <a:lvl6pPr marL="2309282"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6pPr>
      <a:lvl7pPr marL="272915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7pPr>
      <a:lvl8pPr marL="314902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8pPr>
      <a:lvl9pPr marL="3568890"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9pPr>
    </p:bodyStyle>
    <p:otherStyle>
      <a:defPPr>
        <a:defRPr lang="en-US"/>
      </a:defPPr>
      <a:lvl1pPr marL="0" algn="l" defTabSz="839738" rtl="0" eaLnBrk="1" latinLnBrk="0" hangingPunct="1">
        <a:defRPr sz="1643" kern="1200">
          <a:solidFill>
            <a:schemeClr val="tx1"/>
          </a:solidFill>
          <a:latin typeface="+mn-lt"/>
          <a:ea typeface="+mn-ea"/>
          <a:cs typeface="+mn-cs"/>
        </a:defRPr>
      </a:lvl1pPr>
      <a:lvl2pPr marL="419870" algn="l" defTabSz="839738" rtl="0" eaLnBrk="1" latinLnBrk="0" hangingPunct="1">
        <a:defRPr sz="1643" kern="1200">
          <a:solidFill>
            <a:schemeClr val="tx1"/>
          </a:solidFill>
          <a:latin typeface="+mn-lt"/>
          <a:ea typeface="+mn-ea"/>
          <a:cs typeface="+mn-cs"/>
        </a:defRPr>
      </a:lvl2pPr>
      <a:lvl3pPr marL="839738" algn="l" defTabSz="839738" rtl="0" eaLnBrk="1" latinLnBrk="0" hangingPunct="1">
        <a:defRPr sz="1643" kern="1200">
          <a:solidFill>
            <a:schemeClr val="tx1"/>
          </a:solidFill>
          <a:latin typeface="+mn-lt"/>
          <a:ea typeface="+mn-ea"/>
          <a:cs typeface="+mn-cs"/>
        </a:defRPr>
      </a:lvl3pPr>
      <a:lvl4pPr marL="1259608" algn="l" defTabSz="839738" rtl="0" eaLnBrk="1" latinLnBrk="0" hangingPunct="1">
        <a:defRPr sz="1643" kern="1200">
          <a:solidFill>
            <a:schemeClr val="tx1"/>
          </a:solidFill>
          <a:latin typeface="+mn-lt"/>
          <a:ea typeface="+mn-ea"/>
          <a:cs typeface="+mn-cs"/>
        </a:defRPr>
      </a:lvl4pPr>
      <a:lvl5pPr marL="1679478" algn="l" defTabSz="839738" rtl="0" eaLnBrk="1" latinLnBrk="0" hangingPunct="1">
        <a:defRPr sz="1643" kern="1200">
          <a:solidFill>
            <a:schemeClr val="tx1"/>
          </a:solidFill>
          <a:latin typeface="+mn-lt"/>
          <a:ea typeface="+mn-ea"/>
          <a:cs typeface="+mn-cs"/>
        </a:defRPr>
      </a:lvl5pPr>
      <a:lvl6pPr marL="2099347" algn="l" defTabSz="839738" rtl="0" eaLnBrk="1" latinLnBrk="0" hangingPunct="1">
        <a:defRPr sz="1643" kern="1200">
          <a:solidFill>
            <a:schemeClr val="tx1"/>
          </a:solidFill>
          <a:latin typeface="+mn-lt"/>
          <a:ea typeface="+mn-ea"/>
          <a:cs typeface="+mn-cs"/>
        </a:defRPr>
      </a:lvl6pPr>
      <a:lvl7pPr marL="2519216" algn="l" defTabSz="839738" rtl="0" eaLnBrk="1" latinLnBrk="0" hangingPunct="1">
        <a:defRPr sz="1643" kern="1200">
          <a:solidFill>
            <a:schemeClr val="tx1"/>
          </a:solidFill>
          <a:latin typeface="+mn-lt"/>
          <a:ea typeface="+mn-ea"/>
          <a:cs typeface="+mn-cs"/>
        </a:defRPr>
      </a:lvl7pPr>
      <a:lvl8pPr marL="2939086" algn="l" defTabSz="839738" rtl="0" eaLnBrk="1" latinLnBrk="0" hangingPunct="1">
        <a:defRPr sz="1643" kern="1200">
          <a:solidFill>
            <a:schemeClr val="tx1"/>
          </a:solidFill>
          <a:latin typeface="+mn-lt"/>
          <a:ea typeface="+mn-ea"/>
          <a:cs typeface="+mn-cs"/>
        </a:defRPr>
      </a:lvl8pPr>
      <a:lvl9pPr marL="3358955" algn="l" defTabSz="839738" rtl="0" eaLnBrk="1" latinLnBrk="0" hangingPunct="1">
        <a:defRPr sz="1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mailto:paige.rhodes@carolinaoneplus.com"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hyperlink" Target="https://www.zillow.com/view-imx/9cfd8d26-b953-45a5-9150-63bd3a2869da?setAttribution=mls&amp;wl=true&amp;initialViewType=pano&amp;utm_source=dashboard" TargetMode="External"/><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hyperlink" Target="https://charleston-real-estate-media.aryeo.com/videos/018ee824-98ef-714f-ad0f-a9f69543b0a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3D39F4-76CA-4444-BE59-CAF2A7DF89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752"/>
          <a:stretch/>
        </p:blipFill>
        <p:spPr>
          <a:xfrm>
            <a:off x="0" y="0"/>
            <a:ext cx="7315200" cy="3858728"/>
          </a:xfrm>
          <a:prstGeom prst="rect">
            <a:avLst/>
          </a:prstGeom>
          <a:ln>
            <a:noFill/>
          </a:ln>
          <a:effectLst/>
        </p:spPr>
      </p:pic>
      <p:sp>
        <p:nvSpPr>
          <p:cNvPr id="29" name="Rectangle 28">
            <a:extLst>
              <a:ext uri="{FF2B5EF4-FFF2-40B4-BE49-F238E27FC236}">
                <a16:creationId xmlns:a16="http://schemas.microsoft.com/office/drawing/2014/main" id="{CF96460F-AB17-4552-A5E4-F2AB2ACBD4BB}"/>
              </a:ext>
            </a:extLst>
          </p:cNvPr>
          <p:cNvSpPr/>
          <p:nvPr/>
        </p:nvSpPr>
        <p:spPr>
          <a:xfrm rot="10800000">
            <a:off x="881743" y="0"/>
            <a:ext cx="5551715" cy="598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5" dirty="0">
              <a:solidFill>
                <a:schemeClr val="bg2">
                  <a:lumMod val="50000"/>
                </a:schemeClr>
              </a:solidFill>
              <a:latin typeface="Palatino Linotype" panose="02040502050505030304" pitchFamily="18" charset="0"/>
            </a:endParaRPr>
          </a:p>
        </p:txBody>
      </p:sp>
      <p:sp>
        <p:nvSpPr>
          <p:cNvPr id="4" name="Rectangle 3"/>
          <p:cNvSpPr/>
          <p:nvPr/>
        </p:nvSpPr>
        <p:spPr>
          <a:xfrm>
            <a:off x="0" y="3048000"/>
            <a:ext cx="7315200" cy="951822"/>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000" dirty="0">
                <a:solidFill>
                  <a:schemeClr val="bg2">
                    <a:lumMod val="50000"/>
                  </a:schemeClr>
                </a:solidFill>
                <a:latin typeface="Century Gothic" panose="020B0502020202020204" pitchFamily="34" charset="0"/>
              </a:rPr>
              <a:t>310 Longshore Street #625</a:t>
            </a:r>
            <a:br>
              <a:rPr lang="en-US" sz="1800" dirty="0">
                <a:solidFill>
                  <a:schemeClr val="bg2">
                    <a:lumMod val="50000"/>
                  </a:schemeClr>
                </a:solidFill>
                <a:latin typeface="Century Gothic" panose="020B0502020202020204" pitchFamily="34" charset="0"/>
              </a:rPr>
            </a:br>
            <a:r>
              <a:rPr lang="de-DE" sz="1400" dirty="0">
                <a:solidFill>
                  <a:schemeClr val="bg2">
                    <a:lumMod val="50000"/>
                  </a:schemeClr>
                </a:solidFill>
                <a:latin typeface="Century Gothic" panose="020B0502020202020204" pitchFamily="34" charset="0"/>
              </a:rPr>
              <a:t>Daniel Island | Charleston, SC 29492</a:t>
            </a:r>
          </a:p>
          <a:p>
            <a:r>
              <a:rPr lang="de-DE" sz="1400" dirty="0">
                <a:solidFill>
                  <a:schemeClr val="bg2">
                    <a:lumMod val="50000"/>
                  </a:schemeClr>
                </a:solidFill>
                <a:latin typeface="Century Gothic" panose="020B0502020202020204" pitchFamily="34" charset="0"/>
              </a:rPr>
              <a:t>MLS# 24009568 | $899,999</a:t>
            </a:r>
          </a:p>
        </p:txBody>
      </p:sp>
      <p:sp>
        <p:nvSpPr>
          <p:cNvPr id="9" name="Rectangle 8"/>
          <p:cNvSpPr/>
          <p:nvPr/>
        </p:nvSpPr>
        <p:spPr>
          <a:xfrm>
            <a:off x="1" y="8633151"/>
            <a:ext cx="7315200" cy="443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entury Gothic" panose="020B0502020202020204" pitchFamily="34" charset="0"/>
              </a:rPr>
              <a:t>Paige Rhodes</a:t>
            </a:r>
          </a:p>
          <a:p>
            <a:r>
              <a:rPr lang="en-US" sz="1200" dirty="0">
                <a:solidFill>
                  <a:schemeClr val="tx1"/>
                </a:solidFill>
                <a:latin typeface="Century Gothic" panose="020B0502020202020204" pitchFamily="34" charset="0"/>
              </a:rPr>
              <a:t>843-830-3281 | </a:t>
            </a:r>
            <a:r>
              <a:rPr lang="en-US" sz="1200" dirty="0">
                <a:solidFill>
                  <a:schemeClr val="tx1"/>
                </a:solidFill>
                <a:latin typeface="Century Gothic" panose="020B0502020202020204" pitchFamily="34" charset="0"/>
                <a:hlinkClick r:id="rId3"/>
              </a:rPr>
              <a:t>paige.rhodes@carolinaoneplus.com</a:t>
            </a:r>
            <a:r>
              <a:rPr lang="en-US" sz="1200" dirty="0">
                <a:solidFill>
                  <a:schemeClr val="tx1"/>
                </a:solidFill>
                <a:latin typeface="Century Gothic" panose="020B0502020202020204" pitchFamily="34" charset="0"/>
              </a:rPr>
              <a:t> </a:t>
            </a:r>
          </a:p>
        </p:txBody>
      </p:sp>
      <p:sp>
        <p:nvSpPr>
          <p:cNvPr id="2" name="Rectangle 1"/>
          <p:cNvSpPr/>
          <p:nvPr/>
        </p:nvSpPr>
        <p:spPr>
          <a:xfrm>
            <a:off x="1594652" y="0"/>
            <a:ext cx="4125896" cy="707886"/>
          </a:xfrm>
          <a:prstGeom prst="rect">
            <a:avLst/>
          </a:prstGeom>
        </p:spPr>
        <p:txBody>
          <a:bodyPr wrap="square">
            <a:spAutoFit/>
          </a:bodyPr>
          <a:lstStyle/>
          <a:p>
            <a:pPr algn="ctr"/>
            <a:r>
              <a:rPr lang="en-US" sz="2000" b="1" i="1" dirty="0">
                <a:ln w="3175">
                  <a:solidFill>
                    <a:schemeClr val="tx1"/>
                  </a:solidFill>
                </a:ln>
                <a:solidFill>
                  <a:schemeClr val="bg1"/>
                </a:solidFill>
                <a:latin typeface="Century Gothic" panose="020B0502020202020204" pitchFamily="34" charset="0"/>
                <a:cs typeface="Times New Roman" panose="02020603050405020304" pitchFamily="18" charset="0"/>
              </a:rPr>
              <a:t>Daniel Island</a:t>
            </a:r>
          </a:p>
          <a:p>
            <a:pPr algn="ctr"/>
            <a:r>
              <a:rPr lang="en-US" sz="2000" b="1" i="1" dirty="0">
                <a:ln w="3175">
                  <a:solidFill>
                    <a:schemeClr val="tx1"/>
                  </a:solidFill>
                </a:ln>
                <a:solidFill>
                  <a:schemeClr val="bg1"/>
                </a:solidFill>
                <a:latin typeface="Century Gothic" panose="020B0502020202020204" pitchFamily="34" charset="0"/>
                <a:cs typeface="Times New Roman" panose="02020603050405020304" pitchFamily="18" charset="0"/>
              </a:rPr>
              <a:t>Luxury Waterfront Condo</a:t>
            </a:r>
          </a:p>
        </p:txBody>
      </p:sp>
      <p:sp>
        <p:nvSpPr>
          <p:cNvPr id="8" name="Rectangle 7"/>
          <p:cNvSpPr/>
          <p:nvPr/>
        </p:nvSpPr>
        <p:spPr>
          <a:xfrm>
            <a:off x="7737" y="4038600"/>
            <a:ext cx="4488063" cy="4555093"/>
          </a:xfrm>
          <a:prstGeom prst="rect">
            <a:avLst/>
          </a:prstGeom>
        </p:spPr>
        <p:txBody>
          <a:bodyPr wrap="square" numCol="1" anchor="ctr">
            <a:spAutoFit/>
          </a:bodyPr>
          <a:lstStyle/>
          <a:p>
            <a:pPr algn="ctr"/>
            <a:r>
              <a:rPr lang="en-US" sz="1000" dirty="0">
                <a:solidFill>
                  <a:schemeClr val="bg2">
                    <a:lumMod val="25000"/>
                  </a:schemeClr>
                </a:solidFill>
                <a:latin typeface="Century Gothic" panose="020B0502020202020204" pitchFamily="34" charset="0"/>
                <a:cs typeface="Times New Roman" panose="02020603050405020304" pitchFamily="18" charset="0"/>
              </a:rPr>
              <a:t>Lowcountry waterfront living at it's finest! Like new luxury condominium located at The Waterfront, the newest community on Daniel Island. Walking distance to shops, restaurants, parks, concerts, and community docks with access to the Daniel Island Yacht Club, the </a:t>
            </a:r>
            <a:r>
              <a:rPr lang="en-US" sz="1000" dirty="0" err="1">
                <a:solidFill>
                  <a:schemeClr val="bg2">
                    <a:lumMod val="25000"/>
                  </a:schemeClr>
                </a:solidFill>
                <a:latin typeface="Century Gothic" panose="020B0502020202020204" pitchFamily="34" charset="0"/>
                <a:cs typeface="Times New Roman" panose="02020603050405020304" pitchFamily="18" charset="0"/>
              </a:rPr>
              <a:t>CareFree</a:t>
            </a:r>
            <a:r>
              <a:rPr lang="en-US" sz="1000" dirty="0">
                <a:solidFill>
                  <a:schemeClr val="bg2">
                    <a:lumMod val="25000"/>
                  </a:schemeClr>
                </a:solidFill>
                <a:latin typeface="Century Gothic" panose="020B0502020202020204" pitchFamily="34" charset="0"/>
                <a:cs typeface="Times New Roman" panose="02020603050405020304" pitchFamily="18" charset="0"/>
              </a:rPr>
              <a:t> Boat Club and the Daniel Island Ferry - perfect for a trip to downtown Charleston. </a:t>
            </a:r>
          </a:p>
          <a:p>
            <a:pPr algn="ctr"/>
            <a:endParaRPr lang="en-US" sz="1000" dirty="0">
              <a:solidFill>
                <a:schemeClr val="bg2">
                  <a:lumMod val="25000"/>
                </a:schemeClr>
              </a:solidFill>
              <a:latin typeface="Century Gothic" panose="020B0502020202020204" pitchFamily="34" charset="0"/>
              <a:cs typeface="Times New Roman" panose="02020603050405020304" pitchFamily="18" charset="0"/>
            </a:endParaRP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Spacious, 1 bedroom, 1.5 bath light-filled condo</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Open concept floor plan</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Oversized balcony</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Stainless steel appliances</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Hardwood floors throughout</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Luxurious bathroom and a walk-in closet</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Upgrades include: </a:t>
            </a:r>
          </a:p>
          <a:p>
            <a:pPr marL="714010" lvl="1"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designer lighting</a:t>
            </a:r>
          </a:p>
          <a:p>
            <a:pPr marL="714010" lvl="1"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privacy shades on porch</a:t>
            </a:r>
          </a:p>
          <a:p>
            <a:pPr marL="714010" lvl="1"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window treatments</a:t>
            </a:r>
          </a:p>
          <a:p>
            <a:pPr marL="714010" lvl="1"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professionally installed closet system in master. </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Residents of the Egret building have access to a large roof top terrace with gorgeous views of the Wando River - perfect for enjoying that morning cup of coffee or evening cocktail. </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Exclusive amenities include resort style pool, pool house with outdoor fireplace and TV, state of the art fitness center, beautifully landscaped courtyard, outdoor grilling area, outdoor fire pit, secured access to building and parking garage with 1 assigned parking space. </a:t>
            </a:r>
          </a:p>
          <a:p>
            <a:pPr marL="171450" indent="-171450">
              <a:buFont typeface="Wingdings" panose="05000000000000000000" pitchFamily="2" charset="2"/>
              <a:buChar char="§"/>
            </a:pPr>
            <a:r>
              <a:rPr lang="en-US" sz="1000" dirty="0">
                <a:solidFill>
                  <a:schemeClr val="bg2">
                    <a:lumMod val="25000"/>
                  </a:schemeClr>
                </a:solidFill>
                <a:latin typeface="Century Gothic" panose="020B0502020202020204" pitchFamily="34" charset="0"/>
                <a:cs typeface="Times New Roman" panose="02020603050405020304" pitchFamily="18" charset="0"/>
              </a:rPr>
              <a:t>ALL FURNISHINGS AND FURNITURE MAY BE PURCHASED AT AN ADDITIONAL COST IF BUYER IS INTERESTED IN PURCHASING A FULLY TURN-KEY HOME!</a:t>
            </a:r>
            <a:endParaRPr lang="en-US" sz="1000" b="1" u="sng" dirty="0">
              <a:solidFill>
                <a:schemeClr val="bg2">
                  <a:lumMod val="25000"/>
                </a:schemeClr>
              </a:solidFill>
              <a:latin typeface="Century Gothic" panose="020B0502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7E5A301-FEFE-44AA-8EA3-024C10EED2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878496" y="8690712"/>
            <a:ext cx="1436704" cy="328846"/>
          </a:xfrm>
          <a:prstGeom prst="rect">
            <a:avLst/>
          </a:prstGeom>
          <a:effectLst/>
        </p:spPr>
      </p:pic>
      <p:pic>
        <p:nvPicPr>
          <p:cNvPr id="22" name="Picture 21">
            <a:extLst>
              <a:ext uri="{FF2B5EF4-FFF2-40B4-BE49-F238E27FC236}">
                <a16:creationId xmlns:a16="http://schemas.microsoft.com/office/drawing/2014/main" id="{11E0B47A-E7F0-4A38-98B4-02BB8AB769AB}"/>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9448800" y="6663414"/>
            <a:ext cx="1371600" cy="914400"/>
          </a:xfrm>
          <a:prstGeom prst="rect">
            <a:avLst/>
          </a:prstGeom>
        </p:spPr>
      </p:pic>
      <p:pic>
        <p:nvPicPr>
          <p:cNvPr id="28" name="Picture 27">
            <a:extLst>
              <a:ext uri="{FF2B5EF4-FFF2-40B4-BE49-F238E27FC236}">
                <a16:creationId xmlns:a16="http://schemas.microsoft.com/office/drawing/2014/main" id="{63D186A4-9394-49CF-92AE-F312C1093C54}"/>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9448800" y="7759391"/>
            <a:ext cx="1371600" cy="914400"/>
          </a:xfrm>
          <a:prstGeom prst="rect">
            <a:avLst/>
          </a:prstGeom>
        </p:spPr>
      </p:pic>
      <p:pic>
        <p:nvPicPr>
          <p:cNvPr id="13" name="Picture 12">
            <a:extLst>
              <a:ext uri="{FF2B5EF4-FFF2-40B4-BE49-F238E27FC236}">
                <a16:creationId xmlns:a16="http://schemas.microsoft.com/office/drawing/2014/main" id="{C3AEDC10-0748-4E99-A8B2-FEE2A14AE36F}"/>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9448800" y="5567434"/>
            <a:ext cx="1371600" cy="914400"/>
          </a:xfrm>
          <a:prstGeom prst="rect">
            <a:avLst/>
          </a:prstGeom>
          <a:ln>
            <a:noFill/>
          </a:ln>
          <a:effectLst/>
        </p:spPr>
      </p:pic>
      <p:pic>
        <p:nvPicPr>
          <p:cNvPr id="14" name="Picture 13">
            <a:extLst>
              <a:ext uri="{FF2B5EF4-FFF2-40B4-BE49-F238E27FC236}">
                <a16:creationId xmlns:a16="http://schemas.microsoft.com/office/drawing/2014/main" id="{1B5A04F7-D83A-41BE-8013-20398F803CE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499610" y="6030152"/>
            <a:ext cx="2819400" cy="1879600"/>
          </a:xfrm>
          <a:prstGeom prst="rect">
            <a:avLst/>
          </a:prstGeom>
          <a:ln>
            <a:noFill/>
          </a:ln>
          <a:effectLst/>
        </p:spPr>
      </p:pic>
      <p:pic>
        <p:nvPicPr>
          <p:cNvPr id="24" name="Picture 23">
            <a:extLst>
              <a:ext uri="{FF2B5EF4-FFF2-40B4-BE49-F238E27FC236}">
                <a16:creationId xmlns:a16="http://schemas.microsoft.com/office/drawing/2014/main" id="{C56D3312-4393-4F5D-89D9-D2F60E70E12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9220200" y="1494820"/>
            <a:ext cx="1371600" cy="914400"/>
          </a:xfrm>
          <a:prstGeom prst="rect">
            <a:avLst/>
          </a:prstGeom>
        </p:spPr>
      </p:pic>
      <p:pic>
        <p:nvPicPr>
          <p:cNvPr id="15" name="Picture 14">
            <a:extLst>
              <a:ext uri="{FF2B5EF4-FFF2-40B4-BE49-F238E27FC236}">
                <a16:creationId xmlns:a16="http://schemas.microsoft.com/office/drawing/2014/main" id="{7C5D5400-0417-4DF5-A326-BDFBA78010E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9220200" y="3686780"/>
            <a:ext cx="1371600" cy="914400"/>
          </a:xfrm>
          <a:prstGeom prst="rect">
            <a:avLst/>
          </a:prstGeom>
          <a:ln>
            <a:noFill/>
          </a:ln>
          <a:effectLst/>
        </p:spPr>
      </p:pic>
      <p:pic>
        <p:nvPicPr>
          <p:cNvPr id="16" name="Picture 15">
            <a:extLst>
              <a:ext uri="{FF2B5EF4-FFF2-40B4-BE49-F238E27FC236}">
                <a16:creationId xmlns:a16="http://schemas.microsoft.com/office/drawing/2014/main" id="{DAB015C4-1503-45DF-AC4E-224D037DFCD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9220200" y="2590800"/>
            <a:ext cx="1371600" cy="914400"/>
          </a:xfrm>
          <a:prstGeom prst="rect">
            <a:avLst/>
          </a:prstGeom>
          <a:ln>
            <a:noFill/>
          </a:ln>
          <a:effectLst/>
        </p:spPr>
      </p:pic>
      <p:pic>
        <p:nvPicPr>
          <p:cNvPr id="17" name="Picture 16">
            <a:extLst>
              <a:ext uri="{FF2B5EF4-FFF2-40B4-BE49-F238E27FC236}">
                <a16:creationId xmlns:a16="http://schemas.microsoft.com/office/drawing/2014/main" id="{42E4EDAC-CF98-47B1-AA24-801E679FC4D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9220200" y="398840"/>
            <a:ext cx="1371600" cy="914400"/>
          </a:xfrm>
          <a:prstGeom prst="rect">
            <a:avLst/>
          </a:prstGeom>
          <a:ln>
            <a:noFill/>
          </a:ln>
          <a:effectLst/>
        </p:spPr>
      </p:pic>
      <p:sp>
        <p:nvSpPr>
          <p:cNvPr id="3" name="Diagonal Stripe 2">
            <a:extLst>
              <a:ext uri="{FF2B5EF4-FFF2-40B4-BE49-F238E27FC236}">
                <a16:creationId xmlns:a16="http://schemas.microsoft.com/office/drawing/2014/main" id="{B2D1C82E-D008-BD3B-12AF-D616BAAA855B}"/>
              </a:ext>
            </a:extLst>
          </p:cNvPr>
          <p:cNvSpPr/>
          <p:nvPr/>
        </p:nvSpPr>
        <p:spPr>
          <a:xfrm>
            <a:off x="0" y="-10834"/>
            <a:ext cx="1752600" cy="1763434"/>
          </a:xfrm>
          <a:prstGeom prst="diagStripe">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7661247-02A2-0120-6519-86A418CB1BA0}"/>
              </a:ext>
            </a:extLst>
          </p:cNvPr>
          <p:cNvSpPr/>
          <p:nvPr/>
        </p:nvSpPr>
        <p:spPr>
          <a:xfrm rot="18876352">
            <a:off x="-494179" y="220959"/>
            <a:ext cx="2209800" cy="728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solidFill>
                  <a:schemeClr val="tx1"/>
                </a:solidFill>
                <a:latin typeface="Century Gothic" panose="020B0502020202020204" pitchFamily="34" charset="0"/>
              </a:rPr>
              <a:t>PRICE</a:t>
            </a:r>
          </a:p>
          <a:p>
            <a:pPr algn="ctr"/>
            <a:r>
              <a:rPr lang="en-US" sz="1600" b="1" dirty="0">
                <a:solidFill>
                  <a:schemeClr val="tx1"/>
                </a:solidFill>
                <a:latin typeface="Century Gothic" panose="020B0502020202020204" pitchFamily="34" charset="0"/>
              </a:rPr>
              <a:t>REDUCTION</a:t>
            </a:r>
            <a:endParaRPr lang="en-US" sz="1100" b="1" dirty="0">
              <a:solidFill>
                <a:schemeClr val="tx1"/>
              </a:solidFill>
              <a:latin typeface="Century Gothic" panose="020B0502020202020204" pitchFamily="34" charset="0"/>
            </a:endParaRPr>
          </a:p>
        </p:txBody>
      </p:sp>
      <p:pic>
        <p:nvPicPr>
          <p:cNvPr id="11" name="Picture 10" descr="A kitchen and living room with a table and chairs&#10;&#10;Description automatically generated">
            <a:extLst>
              <a:ext uri="{FF2B5EF4-FFF2-40B4-BE49-F238E27FC236}">
                <a16:creationId xmlns:a16="http://schemas.microsoft.com/office/drawing/2014/main" id="{67BDC37F-D2F1-4282-53C0-53939997393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610" y="3908407"/>
            <a:ext cx="2819400" cy="1879600"/>
          </a:xfrm>
          <a:prstGeom prst="rect">
            <a:avLst/>
          </a:prstGeom>
        </p:spPr>
      </p:pic>
      <p:sp>
        <p:nvSpPr>
          <p:cNvPr id="19" name="TextBox 18">
            <a:extLst>
              <a:ext uri="{FF2B5EF4-FFF2-40B4-BE49-F238E27FC236}">
                <a16:creationId xmlns:a16="http://schemas.microsoft.com/office/drawing/2014/main" id="{DC509EC2-E397-23EC-23DB-26361E3AC832}"/>
              </a:ext>
            </a:extLst>
          </p:cNvPr>
          <p:cNvSpPr txBox="1"/>
          <p:nvPr/>
        </p:nvSpPr>
        <p:spPr>
          <a:xfrm>
            <a:off x="4619781" y="8151897"/>
            <a:ext cx="2579058" cy="276999"/>
          </a:xfrm>
          <a:prstGeom prst="rect">
            <a:avLst/>
          </a:prstGeom>
          <a:noFill/>
        </p:spPr>
        <p:txBody>
          <a:bodyPr wrap="square">
            <a:spAutoFit/>
          </a:bodyPr>
          <a:lstStyle/>
          <a:p>
            <a:pPr algn="ctr"/>
            <a:r>
              <a:rPr lang="en-US" sz="1200" b="1" dirty="0">
                <a:solidFill>
                  <a:schemeClr val="bg2">
                    <a:lumMod val="25000"/>
                  </a:schemeClr>
                </a:solidFill>
                <a:latin typeface="Century Gothic" panose="020B0502020202020204" pitchFamily="34" charset="0"/>
                <a:cs typeface="Times New Roman" panose="02020603050405020304" pitchFamily="18" charset="0"/>
                <a:hlinkClick r:id="rId14"/>
              </a:rPr>
              <a:t>Video Tour </a:t>
            </a:r>
            <a:r>
              <a:rPr lang="en-US" sz="1200" b="1" dirty="0">
                <a:solidFill>
                  <a:schemeClr val="bg2">
                    <a:lumMod val="25000"/>
                  </a:schemeClr>
                </a:solidFill>
                <a:latin typeface="Century Gothic" panose="020B0502020202020204" pitchFamily="34" charset="0"/>
                <a:cs typeface="Times New Roman" panose="02020603050405020304" pitchFamily="18" charset="0"/>
              </a:rPr>
              <a:t>| </a:t>
            </a:r>
            <a:r>
              <a:rPr lang="en-US" sz="1200" b="1" dirty="0">
                <a:solidFill>
                  <a:schemeClr val="bg2">
                    <a:lumMod val="25000"/>
                  </a:schemeClr>
                </a:solidFill>
                <a:latin typeface="Century Gothic" panose="020B0502020202020204" pitchFamily="34" charset="0"/>
                <a:cs typeface="Times New Roman" panose="02020603050405020304" pitchFamily="18" charset="0"/>
                <a:hlinkClick r:id="rId15"/>
              </a:rPr>
              <a:t>Virtual Tour</a:t>
            </a:r>
            <a:endParaRPr lang="en-US" sz="1200" b="1" dirty="0">
              <a:solidFill>
                <a:schemeClr val="bg2">
                  <a:lumMod val="25000"/>
                </a:schemeClr>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253</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Palatino Linotype</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89</cp:revision>
  <dcterms:created xsi:type="dcterms:W3CDTF">2006-08-16T00:00:00Z</dcterms:created>
  <dcterms:modified xsi:type="dcterms:W3CDTF">2024-05-09T20:27:02Z</dcterms:modified>
</cp:coreProperties>
</file>