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554" y="16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6/2/2020</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p:cNvPicPr>
            <a:picLocks noChangeArrowheads="1"/>
          </p:cNvPicPr>
          <p:nvPr/>
        </p:nvPicPr>
        <p:blipFill rotWithShape="1">
          <a:blip r:embed="rId2">
            <a:extLst>
              <a:ext uri="{28A0092B-C50C-407E-A947-70E740481C1C}">
                <a14:useLocalDpi xmlns:a14="http://schemas.microsoft.com/office/drawing/2010/main" val="0"/>
              </a:ext>
            </a:extLst>
          </a:blip>
          <a:srcRect b="1661"/>
          <a:stretch/>
        </p:blipFill>
        <p:spPr bwMode="auto">
          <a:xfrm>
            <a:off x="0" y="0"/>
            <a:ext cx="6629400" cy="4325377"/>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87539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720841" y="699"/>
            <a:ext cx="1508760" cy="100584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103496"/>
            <a:ext cx="2209800" cy="1077218"/>
          </a:xfrm>
          <a:prstGeom prst="rect">
            <a:avLst/>
          </a:prstGeom>
          <a:noFill/>
          <a:ln>
            <a:noFill/>
          </a:ln>
        </p:spPr>
        <p:txBody>
          <a:bodyPr wrap="square">
            <a:spAutoFit/>
          </a:bodyPr>
          <a:lstStyle/>
          <a:p>
            <a:r>
              <a:rPr lang="en-US" sz="3200" b="1" i="1" dirty="0">
                <a:solidFill>
                  <a:schemeClr val="bg1"/>
                </a:solidFill>
                <a:effectLst>
                  <a:outerShdw blurRad="38100" dist="38100" dir="2700000" algn="tl">
                    <a:srgbClr val="000000">
                      <a:alpha val="43137"/>
                    </a:srgbClr>
                  </a:outerShdw>
                </a:effectLst>
                <a:latin typeface="Gabriola" panose="04040605051002020D02" pitchFamily="82" charset="0"/>
              </a:rPr>
              <a:t>Summer Park</a:t>
            </a:r>
          </a:p>
          <a:p>
            <a:r>
              <a:rPr lang="en-US" sz="3200" b="1" i="1" dirty="0">
                <a:solidFill>
                  <a:schemeClr val="bg1"/>
                </a:solidFill>
                <a:effectLst>
                  <a:outerShdw blurRad="38100" dist="38100" dir="2700000" algn="tl">
                    <a:srgbClr val="000000">
                      <a:alpha val="43137"/>
                    </a:srgbClr>
                  </a:outerShdw>
                </a:effectLst>
                <a:latin typeface="Gabriola" panose="04040605051002020D02" pitchFamily="82" charset="0"/>
              </a:rPr>
              <a:t>Pond Views</a:t>
            </a:r>
          </a:p>
        </p:txBody>
      </p:sp>
      <p:sp>
        <p:nvSpPr>
          <p:cNvPr id="2" name="Title 1"/>
          <p:cNvSpPr>
            <a:spLocks noGrp="1"/>
          </p:cNvSpPr>
          <p:nvPr>
            <p:ph type="ctrTitle"/>
          </p:nvPr>
        </p:nvSpPr>
        <p:spPr>
          <a:xfrm>
            <a:off x="0" y="3683820"/>
            <a:ext cx="6629400" cy="641557"/>
          </a:xfrm>
        </p:spPr>
        <p:txBody>
          <a:bodyPr anchor="ctr">
            <a:noAutofit/>
          </a:bodyPr>
          <a:lstStyle/>
          <a:p>
            <a:r>
              <a:rPr lang="en-US" sz="2400" b="1" dirty="0">
                <a:latin typeface="Georgia" panose="02040502050405020303" pitchFamily="18" charset="0"/>
                <a:cs typeface="Microsoft Sans Serif" panose="020B0604020202020204" pitchFamily="34" charset="0"/>
              </a:rPr>
              <a:t>311 </a:t>
            </a:r>
            <a:r>
              <a:rPr lang="en-US" sz="2400" b="1" dirty="0" err="1">
                <a:latin typeface="Georgia" panose="02040502050405020303" pitchFamily="18" charset="0"/>
                <a:cs typeface="Microsoft Sans Serif" panose="020B0604020202020204" pitchFamily="34" charset="0"/>
              </a:rPr>
              <a:t>Breckingridge</a:t>
            </a:r>
            <a:r>
              <a:rPr lang="en-US" sz="2400" b="1" dirty="0">
                <a:latin typeface="Georgia" panose="02040502050405020303" pitchFamily="18" charset="0"/>
                <a:cs typeface="Microsoft Sans Serif" panose="020B0604020202020204" pitchFamily="34" charset="0"/>
              </a:rPr>
              <a:t> Drive</a:t>
            </a:r>
            <a:br>
              <a:rPr lang="en-US" sz="2400" b="1" dirty="0">
                <a:latin typeface="Georgia" panose="02040502050405020303" pitchFamily="18" charset="0"/>
                <a:cs typeface="Microsoft Sans Serif" panose="020B0604020202020204" pitchFamily="34" charset="0"/>
              </a:rPr>
            </a:br>
            <a:r>
              <a:rPr lang="en-US" sz="1500" b="1" dirty="0">
                <a:latin typeface="Georgia" panose="02040502050405020303" pitchFamily="18" charset="0"/>
                <a:cs typeface="Microsoft Sans Serif" panose="020B0604020202020204" pitchFamily="34" charset="0"/>
              </a:rPr>
              <a:t>Ladson, SC 29456 </a:t>
            </a:r>
            <a:r>
              <a:rPr lang="en-US" sz="1500" b="1" dirty="0">
                <a:latin typeface="Trebuchet MS" panose="020B0603020202020204" pitchFamily="34" charset="0"/>
                <a:cs typeface="Microsoft Sans Serif" panose="020B0604020202020204" pitchFamily="34" charset="0"/>
              </a:rPr>
              <a:t>· </a:t>
            </a:r>
            <a:r>
              <a:rPr lang="en-US" sz="1500" b="1" dirty="0">
                <a:latin typeface="Georgia" panose="02040502050405020303" pitchFamily="18" charset="0"/>
                <a:cs typeface="Microsoft Sans Serif" panose="020B0604020202020204" pitchFamily="34" charset="0"/>
              </a:rPr>
              <a:t>MLS# 20005973 </a:t>
            </a:r>
            <a:r>
              <a:rPr lang="en-US" sz="1500" b="1" dirty="0">
                <a:latin typeface="Trebuchet MS" panose="020B0603020202020204" pitchFamily="34" charset="0"/>
                <a:cs typeface="Microsoft Sans Serif" panose="020B0604020202020204" pitchFamily="34" charset="0"/>
              </a:rPr>
              <a:t>· </a:t>
            </a:r>
            <a:r>
              <a:rPr lang="en-US" sz="1500" b="1" dirty="0">
                <a:latin typeface="Georgia" panose="02040502050405020303" pitchFamily="18" charset="0"/>
                <a:cs typeface="Microsoft Sans Serif" panose="020B0604020202020204" pitchFamily="34" charset="0"/>
              </a:rPr>
              <a:t>$294,000</a:t>
            </a:r>
          </a:p>
        </p:txBody>
      </p:sp>
      <p:sp>
        <p:nvSpPr>
          <p:cNvPr id="3" name="Subtitle 2"/>
          <p:cNvSpPr>
            <a:spLocks noGrp="1"/>
          </p:cNvSpPr>
          <p:nvPr>
            <p:ph type="subTitle" idx="1"/>
          </p:nvPr>
        </p:nvSpPr>
        <p:spPr>
          <a:xfrm>
            <a:off x="0" y="4423365"/>
            <a:ext cx="6629400" cy="4341327"/>
          </a:xfrm>
        </p:spPr>
        <p:txBody>
          <a:bodyPr anchor="ctr">
            <a:noAutofit/>
          </a:bodyPr>
          <a:lstStyle/>
          <a:p>
            <a:r>
              <a:rPr lang="en-US" sz="1200" dirty="0">
                <a:solidFill>
                  <a:schemeClr val="tx1"/>
                </a:solidFill>
                <a:latin typeface="Georgia" panose="02040502050405020303" pitchFamily="18" charset="0"/>
                <a:cs typeface="Microsoft Sans Serif" panose="020B0604020202020204" pitchFamily="34" charset="0"/>
              </a:rPr>
              <a:t>BEAUTIFUL 4+ bedroom, 3 bath home on stunning lake front/view lot. The home has wonderful curb appeal with mature landscaping, full front porch perfect for rocking chairs and relaxing with a cool beverage. Upon entering the home you are greeted with beautiful floors, large rooms, gorgeous lake views and an abundance of natural light. Continuing in is the living room and dining room that lead to the family room with gas fireplace with logs, and wall of windows to enjoy the grand lake views. The family room is open to the gourmet kitchen with granite counter tops, stainless steel appliances, upgraded cabinets with loads of counter/prep space, roomy eat-in area, and pantry. There is a flex space/office on the first floor that could also serve as a 5th bedroom with an added closet and is across from a full bath. This room would be ideal for visiting guest that need a first floor bedroom. The second floor has an oversized media room/loft area/bonus room that is a third living area for the home. The master bedroom suite is on the second floor and has an </a:t>
            </a:r>
            <a:r>
              <a:rPr lang="en-US" sz="1200" dirty="0" err="1">
                <a:solidFill>
                  <a:schemeClr val="tx1"/>
                </a:solidFill>
                <a:latin typeface="Georgia" panose="02040502050405020303" pitchFamily="18" charset="0"/>
                <a:cs typeface="Microsoft Sans Serif" panose="020B0604020202020204" pitchFamily="34" charset="0"/>
              </a:rPr>
              <a:t>ensuite</a:t>
            </a:r>
            <a:r>
              <a:rPr lang="en-US" sz="1200" dirty="0">
                <a:solidFill>
                  <a:schemeClr val="tx1"/>
                </a:solidFill>
                <a:latin typeface="Georgia" panose="02040502050405020303" pitchFamily="18" charset="0"/>
                <a:cs typeface="Microsoft Sans Serif" panose="020B0604020202020204" pitchFamily="34" charset="0"/>
              </a:rPr>
              <a:t> bath with relaxing soaking tub, separate shower, double sink vanity, and HUGE walk-in closet. There are 3 additional nicely sized bedrooms that share a full bath and a laundry room on the second floor. The backyard has amazing scenic views of the lake from the screen porch and there is an additional patio perfect for grilling and entertaining family and friends. The two car attached garage has additional storage and there is a long driveway that can park 4 cars. Summer Park in Ladson is a wonderfully community with a play park, and community pool! The neighborhood is close to local shopping and grocery stores and is a short drive to downtown Charleston with 5-star restaurants, world class shopping and iconic history as well as a short drive to the beaches, the airport, Boeing, Volvo, Mercedes and Daniel Island. Come take a look because you will not find another home that offers as much as this one: picturesque lake views and entertainer's dream!</a:t>
            </a:r>
          </a:p>
        </p:txBody>
      </p:sp>
      <p:sp>
        <p:nvSpPr>
          <p:cNvPr id="10" name="Down Ribbon 9"/>
          <p:cNvSpPr/>
          <p:nvPr/>
        </p:nvSpPr>
        <p:spPr>
          <a:xfrm>
            <a:off x="-3362750" y="1015147"/>
            <a:ext cx="3057181" cy="1049102"/>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800" b="1" i="1" dirty="0">
                <a:solidFill>
                  <a:schemeClr val="tx1"/>
                </a:solidFill>
                <a:latin typeface="Gabriola" panose="04040605051002020D02" pitchFamily="82" charset="0"/>
              </a:rPr>
              <a:t>Summer Park</a:t>
            </a:r>
          </a:p>
          <a:p>
            <a:pPr algn="ctr"/>
            <a:r>
              <a:rPr lang="en-US" sz="2800" b="1" i="1" dirty="0">
                <a:solidFill>
                  <a:schemeClr val="tx1"/>
                </a:solidFill>
                <a:latin typeface="Gabriola" panose="04040605051002020D02" pitchFamily="82" charset="0"/>
              </a:rPr>
              <a:t>Pond Views</a:t>
            </a:r>
          </a:p>
        </p:txBody>
      </p:sp>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720841" y="1104164"/>
            <a:ext cx="1508760" cy="1005840"/>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228600" y="9812180"/>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3220164" y="9598645"/>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6720841" y="2211501"/>
            <a:ext cx="1508760" cy="100584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6720841" y="6641548"/>
            <a:ext cx="1508760" cy="100584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720841" y="5532460"/>
            <a:ext cx="1508760" cy="100584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720841" y="3318139"/>
            <a:ext cx="1508760" cy="100584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720841" y="4425475"/>
            <a:ext cx="1508760" cy="100584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720841" y="7748883"/>
            <a:ext cx="1508760" cy="1005840"/>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5" name="Arrow: Right 4">
            <a:extLst>
              <a:ext uri="{FF2B5EF4-FFF2-40B4-BE49-F238E27FC236}">
                <a16:creationId xmlns:a16="http://schemas.microsoft.com/office/drawing/2014/main" id="{7CCDA0BA-7590-48EC-B426-1A48D13939E6}"/>
              </a:ext>
            </a:extLst>
          </p:cNvPr>
          <p:cNvSpPr/>
          <p:nvPr/>
        </p:nvSpPr>
        <p:spPr>
          <a:xfrm rot="10800000">
            <a:off x="10526058" y="2554742"/>
            <a:ext cx="416856" cy="204080"/>
          </a:xfrm>
          <a:prstGeom prst="rightArrow">
            <a:avLst/>
          </a:prstGeom>
          <a:solidFill>
            <a:srgbClr val="FFFF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9D8B1F8D-DABD-40FC-928C-EF5210425868}"/>
              </a:ext>
            </a:extLst>
          </p:cNvPr>
          <p:cNvSpPr/>
          <p:nvPr/>
        </p:nvSpPr>
        <p:spPr>
          <a:xfrm>
            <a:off x="9545229" y="2487434"/>
            <a:ext cx="831850" cy="520700"/>
          </a:xfrm>
          <a:custGeom>
            <a:avLst/>
            <a:gdLst>
              <a:gd name="connsiteX0" fmla="*/ 0 w 831850"/>
              <a:gd name="connsiteY0" fmla="*/ 304800 h 520700"/>
              <a:gd name="connsiteX1" fmla="*/ 495300 w 831850"/>
              <a:gd name="connsiteY1" fmla="*/ 0 h 520700"/>
              <a:gd name="connsiteX2" fmla="*/ 831850 w 831850"/>
              <a:gd name="connsiteY2" fmla="*/ 165100 h 520700"/>
              <a:gd name="connsiteX3" fmla="*/ 374650 w 831850"/>
              <a:gd name="connsiteY3" fmla="*/ 520700 h 520700"/>
              <a:gd name="connsiteX4" fmla="*/ 0 w 831850"/>
              <a:gd name="connsiteY4" fmla="*/ 30480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850" h="520700">
                <a:moveTo>
                  <a:pt x="0" y="304800"/>
                </a:moveTo>
                <a:lnTo>
                  <a:pt x="495300" y="0"/>
                </a:lnTo>
                <a:lnTo>
                  <a:pt x="831850" y="165100"/>
                </a:lnTo>
                <a:lnTo>
                  <a:pt x="374650" y="520700"/>
                </a:lnTo>
                <a:lnTo>
                  <a:pt x="0" y="30480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9CC4F56-1DDF-48E7-B468-0738E9A8B8A4}"/>
              </a:ext>
            </a:extLst>
          </p:cNvPr>
          <p:cNvSpPr/>
          <p:nvPr/>
        </p:nvSpPr>
        <p:spPr>
          <a:xfrm>
            <a:off x="-4148378" y="4868346"/>
            <a:ext cx="3886200" cy="1323439"/>
          </a:xfrm>
          <a:prstGeom prst="rect">
            <a:avLst/>
          </a:prstGeom>
        </p:spPr>
        <p:txBody>
          <a:bodyPr>
            <a:spAutoFit/>
          </a:bodyPr>
          <a:lstStyle/>
          <a:p>
            <a:r>
              <a:rPr lang="en-US" b="1" i="1" dirty="0">
                <a:solidFill>
                  <a:srgbClr val="FF0000"/>
                </a:solidFill>
                <a:latin typeface="Georgia" panose="02040502050405020303" pitchFamily="18" charset="0"/>
                <a:cs typeface="Microsoft Sans Serif" panose="020B0604020202020204" pitchFamily="34" charset="0"/>
              </a:rPr>
              <a:t>Seller will pay buyer's agent $5,000 at closing</a:t>
            </a:r>
          </a:p>
          <a:p>
            <a:r>
              <a:rPr lang="en-US" b="1" i="1" dirty="0">
                <a:solidFill>
                  <a:srgbClr val="FF0000"/>
                </a:solidFill>
                <a:latin typeface="Georgia" panose="02040502050405020303" pitchFamily="18" charset="0"/>
                <a:cs typeface="Microsoft Sans Serif" panose="020B0604020202020204" pitchFamily="34" charset="0"/>
              </a:rPr>
              <a:t>with accepted offer by noon June 7, 2019!</a:t>
            </a:r>
          </a:p>
        </p:txBody>
      </p:sp>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TotalTime>
  <Words>481</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311 Breckingridge Drive Ladson, SC 29456 · MLS# 20005973 · $294,000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78</cp:revision>
  <dcterms:created xsi:type="dcterms:W3CDTF">2006-08-16T00:00:00Z</dcterms:created>
  <dcterms:modified xsi:type="dcterms:W3CDTF">2020-06-02T15:18:27Z</dcterms:modified>
</cp:coreProperties>
</file>