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258" y="-133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5"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169" indent="0" algn="ctr">
              <a:buNone/>
            </a:lvl2pPr>
            <a:lvl3pPr marL="914336" indent="0" algn="ctr">
              <a:buNone/>
            </a:lvl3pPr>
            <a:lvl4pPr marL="1371505" indent="0" algn="ctr">
              <a:buNone/>
            </a:lvl4pPr>
            <a:lvl5pPr marL="1828674" indent="0" algn="ctr">
              <a:buNone/>
            </a:lvl5pPr>
            <a:lvl6pPr marL="2285841" indent="0" algn="ctr">
              <a:buNone/>
            </a:lvl6pPr>
            <a:lvl7pPr marL="2743010" indent="0" algn="ctr">
              <a:buNone/>
            </a:lvl7pPr>
            <a:lvl8pPr marL="3200179" indent="0" algn="ctr">
              <a:buNone/>
            </a:lvl8pPr>
            <a:lvl9pPr marL="3657346"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7"/>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7"/>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47"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8"/>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5"/>
            <a:ext cx="323088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5"/>
            <a:ext cx="3230880" cy="6638079"/>
          </a:xfrm>
        </p:spPr>
        <p:txBody>
          <a:bodyPr/>
          <a:lstStyle>
            <a:lvl1pPr>
              <a:defRPr sz="2599"/>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1" y="2251500"/>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1" y="2251500"/>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1" y="3464565"/>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1" y="3464565"/>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2"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2" y="2235205"/>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1" cy="8584566"/>
          </a:xfrm>
        </p:spPr>
        <p:txBody>
          <a:bodyPr/>
          <a:lstStyle>
            <a:lvl1pPr>
              <a:defRPr sz="2599"/>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8"/>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11/25/2019</a:t>
            </a:fld>
            <a:endParaRPr lang="en-US"/>
          </a:p>
        </p:txBody>
      </p:sp>
      <p:sp>
        <p:nvSpPr>
          <p:cNvPr id="3" name="Footer Placeholder 2"/>
          <p:cNvSpPr>
            <a:spLocks noGrp="1"/>
          </p:cNvSpPr>
          <p:nvPr>
            <p:ph type="ftr" sz="quarter" idx="3"/>
          </p:nvPr>
        </p:nvSpPr>
        <p:spPr>
          <a:xfrm>
            <a:off x="2499360" y="9411128"/>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8"/>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02" indent="-411452" algn="l" rtl="0" eaLnBrk="1" latinLnBrk="0" hangingPunct="1">
        <a:spcBef>
          <a:spcPct val="20000"/>
        </a:spcBef>
        <a:buClr>
          <a:schemeClr val="tx1">
            <a:shade val="95000"/>
          </a:schemeClr>
        </a:buClr>
        <a:buSzPct val="65000"/>
        <a:buFont typeface="Wingdings 2"/>
        <a:buChar char=""/>
        <a:defRPr kumimoji="0" sz="2799" kern="1200">
          <a:solidFill>
            <a:schemeClr val="tx1"/>
          </a:solidFill>
          <a:latin typeface="+mn-lt"/>
          <a:ea typeface="+mn-ea"/>
          <a:cs typeface="+mn-cs"/>
        </a:defRPr>
      </a:lvl1pPr>
      <a:lvl2pPr marL="868619" indent="-28344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778" indent="-228584"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218" indent="-182867"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229" indent="-182867"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670" indent="-182867"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824" indent="-182867"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6978" indent="-182867"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132" indent="-182867"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69" algn="l" rtl="0" eaLnBrk="1" latinLnBrk="0" hangingPunct="1">
        <a:defRPr kumimoji="0" kern="1200">
          <a:solidFill>
            <a:schemeClr val="tx1"/>
          </a:solidFill>
          <a:latin typeface="+mn-lt"/>
          <a:ea typeface="+mn-ea"/>
          <a:cs typeface="+mn-cs"/>
        </a:defRPr>
      </a:lvl2pPr>
      <a:lvl3pPr marL="914336" algn="l" rtl="0" eaLnBrk="1" latinLnBrk="0" hangingPunct="1">
        <a:defRPr kumimoji="0" kern="1200">
          <a:solidFill>
            <a:schemeClr val="tx1"/>
          </a:solidFill>
          <a:latin typeface="+mn-lt"/>
          <a:ea typeface="+mn-ea"/>
          <a:cs typeface="+mn-cs"/>
        </a:defRPr>
      </a:lvl3pPr>
      <a:lvl4pPr marL="1371505" algn="l" rtl="0" eaLnBrk="1" latinLnBrk="0" hangingPunct="1">
        <a:defRPr kumimoji="0" kern="1200">
          <a:solidFill>
            <a:schemeClr val="tx1"/>
          </a:solidFill>
          <a:latin typeface="+mn-lt"/>
          <a:ea typeface="+mn-ea"/>
          <a:cs typeface="+mn-cs"/>
        </a:defRPr>
      </a:lvl4pPr>
      <a:lvl5pPr marL="1828674" algn="l" rtl="0" eaLnBrk="1" latinLnBrk="0" hangingPunct="1">
        <a:defRPr kumimoji="0" kern="1200">
          <a:solidFill>
            <a:schemeClr val="tx1"/>
          </a:solidFill>
          <a:latin typeface="+mn-lt"/>
          <a:ea typeface="+mn-ea"/>
          <a:cs typeface="+mn-cs"/>
        </a:defRPr>
      </a:lvl5pPr>
      <a:lvl6pPr marL="2285841" algn="l" rtl="0" eaLnBrk="1" latinLnBrk="0" hangingPunct="1">
        <a:defRPr kumimoji="0" kern="1200">
          <a:solidFill>
            <a:schemeClr val="tx1"/>
          </a:solidFill>
          <a:latin typeface="+mn-lt"/>
          <a:ea typeface="+mn-ea"/>
          <a:cs typeface="+mn-cs"/>
        </a:defRPr>
      </a:lvl6pPr>
      <a:lvl7pPr marL="2743010" algn="l" rtl="0" eaLnBrk="1" latinLnBrk="0" hangingPunct="1">
        <a:defRPr kumimoji="0" kern="1200">
          <a:solidFill>
            <a:schemeClr val="tx1"/>
          </a:solidFill>
          <a:latin typeface="+mn-lt"/>
          <a:ea typeface="+mn-ea"/>
          <a:cs typeface="+mn-cs"/>
        </a:defRPr>
      </a:lvl7pPr>
      <a:lvl8pPr marL="3200179" algn="l" rtl="0" eaLnBrk="1" latinLnBrk="0" hangingPunct="1">
        <a:defRPr kumimoji="0" kern="1200">
          <a:solidFill>
            <a:schemeClr val="tx1"/>
          </a:solidFill>
          <a:latin typeface="+mn-lt"/>
          <a:ea typeface="+mn-ea"/>
          <a:cs typeface="+mn-cs"/>
        </a:defRPr>
      </a:lvl8pPr>
      <a:lvl9pPr marL="365734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566" y="1813"/>
            <a:ext cx="7312068" cy="4886899"/>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5"/>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36656"/>
            <a:ext cx="5406228" cy="2584386"/>
          </a:xfrm>
        </p:spPr>
        <p:txBody>
          <a:bodyPr anchor="ctr">
            <a:noAutofit/>
          </a:bodyPr>
          <a:lstStyle/>
          <a:p>
            <a:r>
              <a:rPr lang="en-US" sz="1300" dirty="0">
                <a:solidFill>
                  <a:schemeClr val="tx2">
                    <a:lumMod val="75000"/>
                  </a:schemeClr>
                </a:solidFill>
                <a:latin typeface="Century Gothic" panose="020B0502020202020204" pitchFamily="34" charset="0"/>
              </a:rPr>
              <a:t>Welcome Home to 311 Hydrangea Street! Notice our curb appeal, color and Victorian Charm!!. Full front porch leads to an open foyer, formal dining room, family room with fireplace and spacious kitchen. Downstairs has wood floors and </a:t>
            </a:r>
            <a:r>
              <a:rPr lang="en-US" sz="1300" dirty="0" err="1">
                <a:solidFill>
                  <a:schemeClr val="tx2">
                    <a:lumMod val="75000"/>
                  </a:schemeClr>
                </a:solidFill>
                <a:latin typeface="Century Gothic" panose="020B0502020202020204" pitchFamily="34" charset="0"/>
              </a:rPr>
              <a:t>Saussy</a:t>
            </a:r>
            <a:r>
              <a:rPr lang="en-US" sz="1300" dirty="0">
                <a:solidFill>
                  <a:schemeClr val="tx2">
                    <a:lumMod val="75000"/>
                  </a:schemeClr>
                </a:solidFill>
                <a:latin typeface="Century Gothic" panose="020B0502020202020204" pitchFamily="34" charset="0"/>
              </a:rPr>
              <a:t> added door and window casings for interior detail. Master bedroom is over sized with an amazing master bath and walk in closet. Secondary bedrooms are spacious with walk in closets. Detached 2 car garage and large back yard set the tone for family fun! White Gables offers amenities from a grand club house, swimming pool, tennis courts, soccer, basketball, walking trails, fishing ponds, boat storage and two playgrounds. **HVAC Replaced in 2016**</a:t>
            </a:r>
          </a:p>
        </p:txBody>
      </p:sp>
      <p:sp>
        <p:nvSpPr>
          <p:cNvPr id="23" name="Rectangle 22"/>
          <p:cNvSpPr/>
          <p:nvPr/>
        </p:nvSpPr>
        <p:spPr>
          <a:xfrm>
            <a:off x="0" y="0"/>
            <a:ext cx="7315200" cy="707886"/>
          </a:xfrm>
          <a:prstGeom prst="rect">
            <a:avLst/>
          </a:prstGeom>
          <a:noFill/>
        </p:spPr>
        <p:txBody>
          <a:bodyPr wrap="square">
            <a:spAutoFit/>
          </a:bodyPr>
          <a:lstStyle/>
          <a:p>
            <a:r>
              <a:rPr lang="en-US" sz="4000" b="1" dirty="0">
                <a:ln w="3175">
                  <a:noFill/>
                </a:ln>
                <a:solidFill>
                  <a:schemeClr val="bg1"/>
                </a:solidFill>
                <a:latin typeface="Freestyle Script" panose="030804020302050B0404" pitchFamily="66" charset="0"/>
              </a:rPr>
              <a:t>White Gables Beauty</a:t>
            </a:r>
          </a:p>
        </p:txBody>
      </p:sp>
      <p:sp>
        <p:nvSpPr>
          <p:cNvPr id="2" name="Title 1"/>
          <p:cNvSpPr>
            <a:spLocks noGrp="1"/>
          </p:cNvSpPr>
          <p:nvPr>
            <p:ph type="ctrTitle"/>
          </p:nvPr>
        </p:nvSpPr>
        <p:spPr>
          <a:xfrm>
            <a:off x="1905000" y="4828998"/>
            <a:ext cx="5402260" cy="1385427"/>
          </a:xfrm>
        </p:spPr>
        <p:txBody>
          <a:bodyPr anchor="ctr">
            <a:noAutofit/>
            <a:scene3d>
              <a:camera prst="orthographicFront"/>
              <a:lightRig rig="soft" dir="t">
                <a:rot lat="0" lon="0" rev="17220000"/>
              </a:lightRig>
            </a:scene3d>
            <a:sp3d prstMaterial="softEdge"/>
          </a:bodyPr>
          <a:lstStyle/>
          <a:p>
            <a:r>
              <a:rPr lang="en-US" sz="2799" b="0" cap="none" dirty="0">
                <a:ln w="10541" cmpd="sng">
                  <a:noFill/>
                  <a:prstDash val="solid"/>
                </a:ln>
                <a:solidFill>
                  <a:schemeClr val="tx2"/>
                </a:solidFill>
                <a:effectLst/>
                <a:latin typeface="Century Gothic" panose="020B0502020202020204" pitchFamily="34" charset="0"/>
              </a:rPr>
              <a:t>311 Hydrangea Street</a:t>
            </a:r>
            <a:br>
              <a:rPr lang="en-US" sz="2799"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White Gables :: Summerville, SC 29483</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MLS# 19027076 :: $244,900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3 Bed /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5400000">
            <a:off x="7433345" y="18410"/>
            <a:ext cx="1827110" cy="1828800"/>
          </a:xfrm>
          <a:prstGeom prst="diagStripe">
            <a:avLst/>
          </a:prstGeom>
          <a:solidFill>
            <a:srgbClr val="FF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a:off x="80581" y="3920579"/>
            <a:ext cx="4001416" cy="830997"/>
          </a:xfrm>
          <a:prstGeom prst="rect">
            <a:avLst/>
          </a:prstGeom>
          <a:noFill/>
        </p:spPr>
        <p:txBody>
          <a:bodyPr wrap="none" rtlCol="0">
            <a:spAutoFit/>
          </a:bodyPr>
          <a:lstStyle/>
          <a:p>
            <a:r>
              <a:rPr lang="en-US" sz="2400" b="1" i="1" dirty="0">
                <a:solidFill>
                  <a:srgbClr val="FFFF00"/>
                </a:solidFill>
                <a:effectLst>
                  <a:outerShdw blurRad="38100" dist="38100" dir="2700000" algn="tl">
                    <a:srgbClr val="000000">
                      <a:alpha val="43137"/>
                    </a:srgbClr>
                  </a:outerShdw>
                </a:effectLst>
                <a:latin typeface="Trebuchet MS" panose="020B0603020202020204" pitchFamily="34" charset="0"/>
              </a:rPr>
              <a:t>Open House Sunday</a:t>
            </a:r>
          </a:p>
          <a:p>
            <a:r>
              <a:rPr lang="en-US" sz="2400" b="1" i="1" dirty="0">
                <a:solidFill>
                  <a:srgbClr val="FFFF00"/>
                </a:solidFill>
                <a:effectLst>
                  <a:outerShdw blurRad="38100" dist="38100" dir="2700000" algn="tl">
                    <a:srgbClr val="000000">
                      <a:alpha val="43137"/>
                    </a:srgbClr>
                  </a:outerShdw>
                </a:effectLst>
                <a:latin typeface="Trebuchet MS" panose="020B0603020202020204" pitchFamily="34" charset="0"/>
              </a:rPr>
              <a:t>December 1st ~ 1pm-4-pm</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9609" y="6355298"/>
            <a:ext cx="1818831" cy="1212783"/>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0416" y="7708953"/>
            <a:ext cx="1817632" cy="1212091"/>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0581" y="5002601"/>
            <a:ext cx="1817069" cy="1211491"/>
          </a:xfrm>
          <a:prstGeom prst="rect">
            <a:avLst/>
          </a:prstGeom>
          <a:ln>
            <a:noFill/>
          </a:ln>
        </p:spPr>
      </p:pic>
      <p:sp>
        <p:nvSpPr>
          <p:cNvPr id="16" name="Rectangle 15">
            <a:extLst>
              <a:ext uri="{FF2B5EF4-FFF2-40B4-BE49-F238E27FC236}">
                <a16:creationId xmlns:a16="http://schemas.microsoft.com/office/drawing/2014/main" id="{35702A6A-03A4-4667-9B6F-9FB8A7C247C8}"/>
              </a:ext>
            </a:extLst>
          </p:cNvPr>
          <p:cNvSpPr/>
          <p:nvPr/>
        </p:nvSpPr>
        <p:spPr>
          <a:xfrm>
            <a:off x="1" y="9075885"/>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661ACE6-6C4C-4499-9CED-E3DE4F3AD8BB}"/>
              </a:ext>
            </a:extLst>
          </p:cNvPr>
          <p:cNvSpPr/>
          <p:nvPr/>
        </p:nvSpPr>
        <p:spPr>
          <a:xfrm>
            <a:off x="4" y="9198117"/>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26" name="Rectangle 25">
            <a:extLst>
              <a:ext uri="{FF2B5EF4-FFF2-40B4-BE49-F238E27FC236}">
                <a16:creationId xmlns:a16="http://schemas.microsoft.com/office/drawing/2014/main" id="{378C3E41-8891-4776-A15C-2CB9AF1CD422}"/>
              </a:ext>
            </a:extLst>
          </p:cNvPr>
          <p:cNvSpPr/>
          <p:nvPr/>
        </p:nvSpPr>
        <p:spPr>
          <a:xfrm>
            <a:off x="-12701" y="9856536"/>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pic>
        <p:nvPicPr>
          <p:cNvPr id="28" name="Picture 27">
            <a:extLst>
              <a:ext uri="{FF2B5EF4-FFF2-40B4-BE49-F238E27FC236}">
                <a16:creationId xmlns:a16="http://schemas.microsoft.com/office/drawing/2014/main" id="{867F4767-2401-4E25-9CB0-E3E47AA1FE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50276"/>
            <a:ext cx="849342" cy="643440"/>
          </a:xfrm>
          <a:prstGeom prst="rect">
            <a:avLst/>
          </a:prstGeom>
          <a:ln w="12700">
            <a:noFill/>
          </a:ln>
          <a:effectLst/>
        </p:spPr>
      </p:pic>
      <p:pic>
        <p:nvPicPr>
          <p:cNvPr id="29" name="Picture 28">
            <a:extLst>
              <a:ext uri="{FF2B5EF4-FFF2-40B4-BE49-F238E27FC236}">
                <a16:creationId xmlns:a16="http://schemas.microsoft.com/office/drawing/2014/main" id="{8492DED7-BD0A-4511-9144-B35AC2B46A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308" y="9250277"/>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427</TotalTime>
  <Words>197</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311 Hydrangea Street White Gables :: Summerville, SC 29483 MLS# 19027076 :: $244,900 3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87</cp:revision>
  <dcterms:created xsi:type="dcterms:W3CDTF">2006-08-16T00:00:00Z</dcterms:created>
  <dcterms:modified xsi:type="dcterms:W3CDTF">2019-11-25T19:13:49Z</dcterms:modified>
</cp:coreProperties>
</file>